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01/04/1442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584176"/>
          </a:xfrm>
        </p:spPr>
        <p:txBody>
          <a:bodyPr>
            <a:normAutofit fontScale="90000"/>
          </a:bodyPr>
          <a:lstStyle/>
          <a:p>
            <a:pPr algn="r"/>
            <a:r>
              <a:rPr lang="ar-IQ" sz="2000" dirty="0" smtClean="0"/>
              <a:t>كلية المستقبل الجامعة </a:t>
            </a:r>
            <a:br>
              <a:rPr lang="ar-IQ" sz="2000" dirty="0" smtClean="0"/>
            </a:br>
            <a:r>
              <a:rPr lang="ar-IQ" sz="2000" dirty="0" smtClean="0"/>
              <a:t>قسم ادارة الأعمال </a:t>
            </a:r>
            <a:br>
              <a:rPr lang="ar-IQ" sz="2000" dirty="0" smtClean="0"/>
            </a:br>
            <a:r>
              <a:rPr lang="ar-IQ" sz="2000" dirty="0" smtClean="0"/>
              <a:t>المرحلة الرابعة </a:t>
            </a:r>
            <a:br>
              <a:rPr lang="ar-IQ" sz="2000" dirty="0" smtClean="0"/>
            </a:br>
            <a:r>
              <a:rPr lang="ar-IQ" sz="2000" dirty="0" smtClean="0"/>
              <a:t>ادارة العقود الحكومية </a:t>
            </a:r>
            <a:br>
              <a:rPr lang="ar-IQ" sz="2000" dirty="0" smtClean="0"/>
            </a:br>
            <a:r>
              <a:rPr lang="ar-IQ" sz="2000" dirty="0" err="1" smtClean="0"/>
              <a:t>م.م</a:t>
            </a:r>
            <a:r>
              <a:rPr lang="ar-IQ" sz="2000" dirty="0" smtClean="0"/>
              <a:t> صفا سليم ناجي </a:t>
            </a: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2420888"/>
            <a:ext cx="6400800" cy="3240360"/>
          </a:xfrm>
        </p:spPr>
        <p:txBody>
          <a:bodyPr/>
          <a:lstStyle/>
          <a:p>
            <a:endParaRPr lang="ar-IQ" dirty="0" smtClean="0"/>
          </a:p>
          <a:p>
            <a:pPr algn="ctr"/>
            <a:r>
              <a:rPr lang="ar-IQ" dirty="0" smtClean="0"/>
              <a:t>عنوان المحاضرة </a:t>
            </a:r>
          </a:p>
          <a:p>
            <a:pPr algn="ctr"/>
            <a:r>
              <a:rPr lang="ar-IQ" dirty="0" smtClean="0"/>
              <a:t>أنواع العقود الادارية </a:t>
            </a: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55" y="476672"/>
            <a:ext cx="1219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95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03648" y="188640"/>
            <a:ext cx="7406640" cy="1283544"/>
          </a:xfrm>
        </p:spPr>
        <p:txBody>
          <a:bodyPr>
            <a:normAutofit/>
          </a:bodyPr>
          <a:lstStyle/>
          <a:p>
            <a:pPr algn="ctr"/>
            <a:r>
              <a:rPr lang="ar-IQ" sz="2400" dirty="0" smtClean="0"/>
              <a:t>أنواع العقود الادارية </a:t>
            </a:r>
            <a:br>
              <a:rPr lang="ar-IQ" sz="2400" dirty="0" smtClean="0"/>
            </a:br>
            <a:endParaRPr lang="ar-IQ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838688" cy="4608512"/>
          </a:xfrm>
        </p:spPr>
        <p:txBody>
          <a:bodyPr>
            <a:normAutofit/>
          </a:bodyPr>
          <a:lstStyle/>
          <a:p>
            <a:pPr algn="just"/>
            <a:r>
              <a:rPr lang="ar-IQ" sz="2000" dirty="0" smtClean="0"/>
              <a:t>أولا : عقد </a:t>
            </a:r>
            <a:r>
              <a:rPr lang="ar-IQ" sz="2000" dirty="0"/>
              <a:t>الأشغال العامة </a:t>
            </a:r>
            <a:r>
              <a:rPr lang="ar-IQ" sz="2000" dirty="0" smtClean="0"/>
              <a:t>(المقاولة ) :</a:t>
            </a:r>
          </a:p>
          <a:p>
            <a:pPr algn="just"/>
            <a:r>
              <a:rPr lang="ar-IQ" sz="2000" dirty="0"/>
              <a:t>:عقد مقاولة بين شخص من أشخاص </a:t>
            </a:r>
            <a:r>
              <a:rPr lang="ar-IQ" sz="2000" dirty="0" smtClean="0"/>
              <a:t>القانون العام </a:t>
            </a:r>
            <a:r>
              <a:rPr lang="ar-IQ" sz="2000" dirty="0"/>
              <a:t>وشخص اخر كفرد أو </a:t>
            </a:r>
            <a:r>
              <a:rPr lang="ar-IQ" sz="2000" dirty="0" smtClean="0"/>
              <a:t>شركة يتعهد </a:t>
            </a:r>
            <a:r>
              <a:rPr lang="ar-IQ" sz="2000" dirty="0"/>
              <a:t>بمقتضاه المقاول بالقيام بعمل من </a:t>
            </a:r>
            <a:r>
              <a:rPr lang="ar-IQ" sz="2000" dirty="0" smtClean="0"/>
              <a:t>أعمال البناء </a:t>
            </a:r>
            <a:r>
              <a:rPr lang="ar-IQ" sz="2000" dirty="0"/>
              <a:t>أو الهدم أو الصيانة أو الحفر أو الترميم في عقار لحساب الشخص </a:t>
            </a:r>
            <a:r>
              <a:rPr lang="ar-IQ" sz="2000" dirty="0" smtClean="0"/>
              <a:t>العام وتحقيقا </a:t>
            </a:r>
            <a:r>
              <a:rPr lang="ar-IQ" sz="2000" dirty="0"/>
              <a:t>لنفع عام مقابل ثمن يحدده العقد </a:t>
            </a:r>
            <a:r>
              <a:rPr lang="ar-IQ" sz="2000" dirty="0" smtClean="0"/>
              <a:t>.</a:t>
            </a:r>
          </a:p>
          <a:p>
            <a:pPr algn="just"/>
            <a:endParaRPr lang="ar-IQ" sz="2000" dirty="0"/>
          </a:p>
          <a:p>
            <a:pPr algn="just"/>
            <a:r>
              <a:rPr lang="ar-IQ" sz="2000" dirty="0"/>
              <a:t>شروط عقد الأشغال العامة :</a:t>
            </a:r>
          </a:p>
          <a:p>
            <a:pPr algn="just"/>
            <a:r>
              <a:rPr lang="ar-IQ" sz="2000" dirty="0"/>
              <a:t>1 .ان يتعلق موضوع العقد بعقار.</a:t>
            </a:r>
          </a:p>
          <a:p>
            <a:pPr algn="just"/>
            <a:r>
              <a:rPr lang="ar-IQ" sz="2000" dirty="0"/>
              <a:t>2 .أن يكون محل العقد لصالح أحد أشخاص القانون العام .</a:t>
            </a:r>
          </a:p>
          <a:p>
            <a:pPr algn="just"/>
            <a:r>
              <a:rPr lang="ar-IQ" sz="2000" dirty="0"/>
              <a:t>3 .ان يهدف العقد الى تحقيق مصلحة عامة .</a:t>
            </a:r>
          </a:p>
          <a:p>
            <a:pPr algn="just"/>
            <a:r>
              <a:rPr lang="ar-IQ" sz="2000" dirty="0"/>
              <a:t>4.أن تتمثل أعمال المقاولة في أعمال البناء أو الهدم أو الصيانة أو الحفر أو</a:t>
            </a:r>
          </a:p>
          <a:p>
            <a:pPr algn="just"/>
            <a:r>
              <a:rPr lang="ar-IQ" sz="2000" dirty="0"/>
              <a:t>الترميم</a:t>
            </a:r>
            <a:r>
              <a:rPr lang="ar-IQ" sz="2000" dirty="0" smtClean="0"/>
              <a:t>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93412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4846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7550656" cy="4536504"/>
          </a:xfrm>
        </p:spPr>
        <p:txBody>
          <a:bodyPr>
            <a:normAutofit/>
          </a:bodyPr>
          <a:lstStyle/>
          <a:p>
            <a:pPr algn="just"/>
            <a:r>
              <a:rPr lang="ar-IQ" dirty="0" smtClean="0"/>
              <a:t>ثانيا . </a:t>
            </a:r>
            <a:r>
              <a:rPr lang="ar-IQ" dirty="0"/>
              <a:t>عقد التوريد </a:t>
            </a:r>
            <a:r>
              <a:rPr lang="ar-IQ" dirty="0" smtClean="0"/>
              <a:t>:</a:t>
            </a:r>
          </a:p>
          <a:p>
            <a:pPr algn="just"/>
            <a:r>
              <a:rPr lang="ar-IQ" sz="2000" dirty="0" smtClean="0"/>
              <a:t>هو </a:t>
            </a:r>
            <a:r>
              <a:rPr lang="ar-IQ" sz="2000" dirty="0"/>
              <a:t>اتفاق بين شخص معنوي من أشخاص القانون العام وفرد </a:t>
            </a:r>
            <a:r>
              <a:rPr lang="ar-IQ" sz="2000" dirty="0" err="1" smtClean="0"/>
              <a:t>أوشركة</a:t>
            </a:r>
            <a:r>
              <a:rPr lang="ar-IQ" sz="2000" dirty="0" smtClean="0"/>
              <a:t> </a:t>
            </a:r>
            <a:r>
              <a:rPr lang="ar-IQ" sz="2000" dirty="0"/>
              <a:t>يتعهد بمقتضاه بتوريد منقولات معينة للشخص العام مقابل ثمن محدد </a:t>
            </a:r>
            <a:r>
              <a:rPr lang="ar-IQ" sz="2000" dirty="0" smtClean="0"/>
              <a:t>في العقد .</a:t>
            </a:r>
          </a:p>
          <a:p>
            <a:pPr algn="just"/>
            <a:endParaRPr lang="ar-IQ" sz="2000" dirty="0"/>
          </a:p>
          <a:p>
            <a:pPr algn="just"/>
            <a:r>
              <a:rPr lang="ar-IQ" sz="2000" dirty="0"/>
              <a:t>العناصر التي تميز عقد التوريد :</a:t>
            </a:r>
          </a:p>
          <a:p>
            <a:pPr algn="just"/>
            <a:r>
              <a:rPr lang="ar-IQ" sz="2000" dirty="0"/>
              <a:t>1.محل العقد تقديم منقولات او توريدها</a:t>
            </a:r>
          </a:p>
          <a:p>
            <a:pPr algn="just"/>
            <a:r>
              <a:rPr lang="ar-IQ" sz="2000" dirty="0"/>
              <a:t>2 .ان يكون المتعاقد مع المورد شخص من أشخاص القانون العام</a:t>
            </a:r>
          </a:p>
          <a:p>
            <a:pPr algn="just"/>
            <a:r>
              <a:rPr lang="ar-IQ" sz="2000" dirty="0"/>
              <a:t>3 .أن يستهدف تحقيق مصلحة عامة .</a:t>
            </a:r>
          </a:p>
          <a:p>
            <a:pPr algn="just"/>
            <a:r>
              <a:rPr lang="ar-IQ" sz="2000" dirty="0"/>
              <a:t>وتقسم عقود التوريد الى عقود التوريد العادية والعقود الصناعية 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263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4882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87624" y="1340768"/>
            <a:ext cx="7694672" cy="4968552"/>
          </a:xfrm>
        </p:spPr>
        <p:txBody>
          <a:bodyPr>
            <a:normAutofit/>
          </a:bodyPr>
          <a:lstStyle/>
          <a:p>
            <a:pPr algn="just"/>
            <a:endParaRPr lang="ar-IQ" dirty="0" smtClean="0"/>
          </a:p>
          <a:p>
            <a:pPr algn="just"/>
            <a:r>
              <a:rPr lang="ar-IQ" sz="2000" dirty="0" smtClean="0"/>
              <a:t>ثالثا:. عقد </a:t>
            </a:r>
            <a:r>
              <a:rPr lang="ar-IQ" sz="2000" dirty="0"/>
              <a:t>الخدمات </a:t>
            </a:r>
            <a:r>
              <a:rPr lang="ar-IQ" sz="2000" dirty="0" smtClean="0"/>
              <a:t>الاستشارية </a:t>
            </a:r>
            <a:r>
              <a:rPr lang="ar-IQ" sz="2000" dirty="0"/>
              <a:t>: </a:t>
            </a:r>
            <a:endParaRPr lang="ar-IQ" sz="2000" dirty="0" smtClean="0"/>
          </a:p>
          <a:p>
            <a:pPr algn="just"/>
            <a:r>
              <a:rPr lang="ar-IQ" sz="2000" dirty="0" smtClean="0"/>
              <a:t>وهو </a:t>
            </a:r>
            <a:r>
              <a:rPr lang="ar-IQ" sz="2000" dirty="0"/>
              <a:t>عقد اساسه واداؤه الرئيس يقوم على </a:t>
            </a:r>
            <a:r>
              <a:rPr lang="ar-IQ" sz="2000" dirty="0" smtClean="0"/>
              <a:t>تقديم المشورة .</a:t>
            </a:r>
          </a:p>
          <a:p>
            <a:pPr algn="just"/>
            <a:endParaRPr lang="ar-IQ" sz="2000" dirty="0"/>
          </a:p>
          <a:p>
            <a:pPr algn="just"/>
            <a:r>
              <a:rPr lang="ar-IQ" sz="2000" dirty="0" smtClean="0"/>
              <a:t>رابعا عقد البوت(</a:t>
            </a:r>
            <a:r>
              <a:rPr lang="en-US" sz="2000" dirty="0" err="1" smtClean="0"/>
              <a:t>b.o,t</a:t>
            </a:r>
            <a:r>
              <a:rPr lang="ar-IQ" sz="2000" dirty="0" smtClean="0"/>
              <a:t> )والتي </a:t>
            </a:r>
            <a:r>
              <a:rPr lang="ar-IQ" sz="2000" dirty="0"/>
              <a:t>تعني البناء والتشغيل والتحويل .ويعرف بأنه تولي </a:t>
            </a:r>
            <a:r>
              <a:rPr lang="ar-IQ" sz="2000" dirty="0" smtClean="0"/>
              <a:t>:</a:t>
            </a:r>
            <a:r>
              <a:rPr lang="en-US" sz="2000" dirty="0" smtClean="0"/>
              <a:t> </a:t>
            </a:r>
            <a:r>
              <a:rPr lang="ar-IQ" sz="2000" dirty="0" smtClean="0"/>
              <a:t>مستثمر </a:t>
            </a:r>
            <a:r>
              <a:rPr lang="ar-IQ" sz="2000" dirty="0"/>
              <a:t>من القطاع الخاص بعد الترخيص له من الدولة أو الجهة </a:t>
            </a:r>
            <a:r>
              <a:rPr lang="ar-IQ" sz="2000" dirty="0" smtClean="0"/>
              <a:t>الحكومية المختصة </a:t>
            </a:r>
            <a:r>
              <a:rPr lang="ar-IQ" sz="2000" dirty="0"/>
              <a:t>بتشييد وبناء أي من مشروعات البنية الاساسية كإنشاء مطار من </a:t>
            </a:r>
            <a:r>
              <a:rPr lang="ar-IQ" sz="2000" dirty="0" smtClean="0"/>
              <a:t>موارده الخاصة </a:t>
            </a:r>
            <a:r>
              <a:rPr lang="ar-IQ" sz="2000" dirty="0"/>
              <a:t>على أن يتولى تشغيله وادارته بعد </a:t>
            </a:r>
            <a:r>
              <a:rPr lang="ar-IQ" sz="2000" dirty="0" smtClean="0"/>
              <a:t>الانتهاء </a:t>
            </a:r>
            <a:r>
              <a:rPr lang="ar-IQ" sz="2000" dirty="0"/>
              <a:t>منه لمدة امتياز تتراوح بين </a:t>
            </a:r>
            <a:r>
              <a:rPr lang="ar-IQ" sz="2000" dirty="0" smtClean="0"/>
              <a:t>30أو </a:t>
            </a:r>
            <a:r>
              <a:rPr lang="ar-IQ" sz="2000" dirty="0"/>
              <a:t>40 سنه يحصل من خلاله على التكاليف التي تحملها بالإضافة الى تحقيق </a:t>
            </a:r>
            <a:r>
              <a:rPr lang="ar-IQ" sz="2000" dirty="0" smtClean="0"/>
              <a:t>أرباح من </a:t>
            </a:r>
            <a:r>
              <a:rPr lang="ar-IQ" sz="2000" dirty="0"/>
              <a:t>خلال العوائد والرسوم التي يدفعها مستخدمو هذا المشروع وبعد انتهاء </a:t>
            </a:r>
            <a:r>
              <a:rPr lang="ar-IQ" sz="2000" dirty="0" smtClean="0"/>
              <a:t>مدة الامتياز </a:t>
            </a:r>
            <a:r>
              <a:rPr lang="ar-IQ" sz="2000" dirty="0"/>
              <a:t>يتم نقل المشروع الى </a:t>
            </a:r>
            <a:r>
              <a:rPr lang="ar-IQ" sz="2000" dirty="0" smtClean="0"/>
              <a:t>الدولة.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08990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7406640" cy="576064"/>
          </a:xfrm>
        </p:spPr>
        <p:txBody>
          <a:bodyPr>
            <a:normAutofit fontScale="90000"/>
          </a:bodyPr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824536"/>
          </a:xfrm>
        </p:spPr>
        <p:txBody>
          <a:bodyPr>
            <a:normAutofit/>
          </a:bodyPr>
          <a:lstStyle/>
          <a:p>
            <a:pPr algn="just"/>
            <a:r>
              <a:rPr lang="ar-IQ" sz="2000" dirty="0"/>
              <a:t>أهمية عقد البوت :</a:t>
            </a:r>
          </a:p>
          <a:p>
            <a:pPr algn="just"/>
            <a:r>
              <a:rPr lang="ar-IQ" sz="2000" dirty="0"/>
              <a:t>تخيف الأعباء التمويلية </a:t>
            </a:r>
            <a:r>
              <a:rPr lang="ar-IQ" sz="2000" dirty="0" err="1"/>
              <a:t>ومخاطرها</a:t>
            </a:r>
            <a:r>
              <a:rPr lang="ar-IQ" sz="2000" dirty="0"/>
              <a:t> على الدولة .</a:t>
            </a:r>
          </a:p>
          <a:p>
            <a:pPr algn="just"/>
            <a:endParaRPr lang="ar-IQ" sz="2000" dirty="0" smtClean="0"/>
          </a:p>
          <a:p>
            <a:pPr algn="just"/>
            <a:r>
              <a:rPr lang="ar-IQ" sz="2000" dirty="0" smtClean="0"/>
              <a:t>مزايا </a:t>
            </a:r>
            <a:r>
              <a:rPr lang="ar-IQ" sz="2000" dirty="0"/>
              <a:t>نظام البوت :</a:t>
            </a:r>
          </a:p>
          <a:p>
            <a:pPr algn="just"/>
            <a:r>
              <a:rPr lang="ar-IQ" sz="2000" dirty="0"/>
              <a:t>1.توفير الأموال اللازمة للإنشاء والتي كان يتعين على الحكومة توفيرها .</a:t>
            </a:r>
          </a:p>
          <a:p>
            <a:pPr algn="just"/>
            <a:r>
              <a:rPr lang="ar-IQ" sz="2000" dirty="0"/>
              <a:t>2.تحميل مخاطر التنفيذ على منفذي المشروعات.</a:t>
            </a:r>
          </a:p>
          <a:p>
            <a:pPr algn="just"/>
            <a:endParaRPr lang="ar-IQ" sz="2000" dirty="0" smtClean="0"/>
          </a:p>
          <a:p>
            <a:pPr algn="just"/>
            <a:r>
              <a:rPr lang="ar-IQ" sz="2000" dirty="0" smtClean="0"/>
              <a:t>عيوب </a:t>
            </a:r>
            <a:r>
              <a:rPr lang="ar-IQ" sz="2000" dirty="0"/>
              <a:t>نظام البوت :</a:t>
            </a:r>
          </a:p>
          <a:p>
            <a:pPr algn="just"/>
            <a:r>
              <a:rPr lang="ar-IQ" sz="2000" dirty="0"/>
              <a:t>1.قد يترتب على تشغيل بعض المشروعات اضرار بالأوضاع البيئية .</a:t>
            </a:r>
          </a:p>
          <a:p>
            <a:pPr algn="just"/>
            <a:r>
              <a:rPr lang="ar-IQ" sz="2000" dirty="0"/>
              <a:t>2.ان بعض المستثمرين قد يلجؤون الى استخدام معدات قديمة</a:t>
            </a:r>
          </a:p>
          <a:p>
            <a:pPr algn="just"/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95717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1268760"/>
            <a:ext cx="7550656" cy="4968552"/>
          </a:xfrm>
        </p:spPr>
        <p:txBody>
          <a:bodyPr>
            <a:normAutofit lnSpcReduction="10000"/>
          </a:bodyPr>
          <a:lstStyle/>
          <a:p>
            <a:pPr algn="just"/>
            <a:endParaRPr lang="ar-IQ" sz="2000" dirty="0" smtClean="0"/>
          </a:p>
          <a:p>
            <a:pPr algn="just"/>
            <a:r>
              <a:rPr lang="ar-IQ" sz="2000" dirty="0" smtClean="0"/>
              <a:t>المراحل </a:t>
            </a:r>
            <a:r>
              <a:rPr lang="ar-IQ" sz="2000" dirty="0"/>
              <a:t>التي يمر بها نظام البوت :</a:t>
            </a:r>
          </a:p>
          <a:p>
            <a:pPr algn="just"/>
            <a:r>
              <a:rPr lang="ar-IQ" sz="2000" dirty="0"/>
              <a:t>1.الحصول على الترخيص أو الامتياز .</a:t>
            </a:r>
          </a:p>
          <a:p>
            <a:pPr algn="just"/>
            <a:r>
              <a:rPr lang="ar-IQ" sz="2000" dirty="0"/>
              <a:t>2.مرحلة الإنشاء أو التشييد .</a:t>
            </a:r>
          </a:p>
          <a:p>
            <a:pPr algn="just"/>
            <a:r>
              <a:rPr lang="ar-IQ" sz="2000" dirty="0"/>
              <a:t>3 . مرحلة ادارة المشروع وتشغيله .</a:t>
            </a:r>
          </a:p>
          <a:p>
            <a:pPr algn="just"/>
            <a:r>
              <a:rPr lang="ar-IQ" sz="2000" dirty="0"/>
              <a:t>4 . مرحلة انتقال وتحويل الملكية الى الدولة بعد انتهاء فترة </a:t>
            </a:r>
            <a:r>
              <a:rPr lang="ar-IQ" sz="2000" dirty="0" err="1"/>
              <a:t>الإمتياز</a:t>
            </a:r>
            <a:r>
              <a:rPr lang="ar-IQ" sz="2000" dirty="0"/>
              <a:t> </a:t>
            </a:r>
            <a:r>
              <a:rPr lang="ar-IQ" sz="2000" dirty="0" smtClean="0"/>
              <a:t>.</a:t>
            </a:r>
          </a:p>
          <a:p>
            <a:pPr algn="just"/>
            <a:endParaRPr lang="ar-IQ" sz="2000" dirty="0"/>
          </a:p>
          <a:p>
            <a:pPr algn="just"/>
            <a:r>
              <a:rPr lang="ar-IQ" sz="2000" dirty="0"/>
              <a:t>تمويل مشروعات البوت :</a:t>
            </a:r>
          </a:p>
          <a:p>
            <a:pPr algn="just"/>
            <a:r>
              <a:rPr lang="ar-IQ" sz="2000" dirty="0"/>
              <a:t>من خلال قروض دولية تسمى قروض جماعية أو عن طريق مجموعة من البنوك .</a:t>
            </a:r>
          </a:p>
          <a:p>
            <a:pPr algn="just"/>
            <a:r>
              <a:rPr lang="ar-IQ" sz="2000" dirty="0"/>
              <a:t>الصعوبات والمخاطر التي تواجه نظام البوت </a:t>
            </a:r>
            <a:r>
              <a:rPr lang="ar-IQ" sz="2000" dirty="0" smtClean="0"/>
              <a:t>:</a:t>
            </a:r>
          </a:p>
          <a:p>
            <a:pPr algn="just"/>
            <a:endParaRPr lang="ar-IQ" sz="2000" dirty="0"/>
          </a:p>
          <a:p>
            <a:pPr algn="just"/>
            <a:r>
              <a:rPr lang="ar-IQ" sz="2000" dirty="0"/>
              <a:t>مخاطر سياسية ومخاطر اقتصادية .</a:t>
            </a:r>
          </a:p>
          <a:p>
            <a:pPr algn="just"/>
            <a:r>
              <a:rPr lang="ar-IQ" sz="2000" dirty="0"/>
              <a:t>تسوية المنازعات :</a:t>
            </a:r>
          </a:p>
          <a:p>
            <a:pPr algn="just"/>
            <a:r>
              <a:rPr lang="ar-IQ" sz="2000" dirty="0"/>
              <a:t>من خلال الوساطة أو التوفيق </a:t>
            </a:r>
            <a:r>
              <a:rPr lang="ar-IQ" sz="2000" dirty="0" smtClean="0"/>
              <a:t>.</a:t>
            </a:r>
          </a:p>
          <a:p>
            <a:pPr algn="just"/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27356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720080"/>
          </a:xfrm>
        </p:spPr>
        <p:txBody>
          <a:bodyPr>
            <a:normAutofit fontScale="90000"/>
          </a:bodyPr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1484784"/>
            <a:ext cx="7406640" cy="4608512"/>
          </a:xfrm>
        </p:spPr>
        <p:txBody>
          <a:bodyPr>
            <a:normAutofit/>
          </a:bodyPr>
          <a:lstStyle/>
          <a:p>
            <a:pPr algn="just"/>
            <a:r>
              <a:rPr lang="ar-IQ" sz="2000" dirty="0"/>
              <a:t>التزامات المستثمر :</a:t>
            </a:r>
          </a:p>
          <a:p>
            <a:pPr algn="just"/>
            <a:r>
              <a:rPr lang="ar-IQ" sz="2000" dirty="0"/>
              <a:t>1 :بناء المشروع وتشغيله طبقا للمواصفات المتفق عليها .</a:t>
            </a:r>
          </a:p>
          <a:p>
            <a:pPr algn="just"/>
            <a:r>
              <a:rPr lang="ar-IQ" sz="2000" dirty="0"/>
              <a:t>2 .الالتزام بالشروط المتعلقة بالحفظ على الأمن </a:t>
            </a:r>
            <a:r>
              <a:rPr lang="ar-IQ" sz="2000" dirty="0" smtClean="0"/>
              <a:t>و </a:t>
            </a:r>
            <a:r>
              <a:rPr lang="ar-IQ" sz="2000" dirty="0" err="1" smtClean="0"/>
              <a:t>الاداب</a:t>
            </a:r>
            <a:r>
              <a:rPr lang="ar-IQ" sz="2000" dirty="0" smtClean="0"/>
              <a:t> العامة والبيئة </a:t>
            </a:r>
            <a:r>
              <a:rPr lang="ar-IQ" sz="2000" dirty="0"/>
              <a:t>.</a:t>
            </a:r>
          </a:p>
          <a:p>
            <a:pPr algn="just"/>
            <a:r>
              <a:rPr lang="ar-IQ" sz="2000" dirty="0"/>
              <a:t>3 .رد المشروع الى الدولة بدون مقابل </a:t>
            </a:r>
            <a:r>
              <a:rPr lang="ar-IQ" sz="2000" dirty="0" smtClean="0"/>
              <a:t>.</a:t>
            </a:r>
          </a:p>
          <a:p>
            <a:pPr algn="just"/>
            <a:endParaRPr lang="ar-IQ" sz="2000" dirty="0"/>
          </a:p>
          <a:p>
            <a:pPr algn="just"/>
            <a:r>
              <a:rPr lang="ar-IQ" sz="2000" dirty="0"/>
              <a:t>الحقوق </a:t>
            </a:r>
            <a:r>
              <a:rPr lang="ar-IQ" sz="2000" dirty="0" smtClean="0"/>
              <a:t>المقررة لصاحب الامتياز :</a:t>
            </a:r>
            <a:endParaRPr lang="ar-IQ" sz="2000" dirty="0"/>
          </a:p>
          <a:p>
            <a:pPr algn="just"/>
            <a:r>
              <a:rPr lang="ar-IQ" sz="2000" dirty="0"/>
              <a:t>1 .استغلال المشروع طول مدة </a:t>
            </a:r>
            <a:r>
              <a:rPr lang="ar-IQ" sz="2000" dirty="0" smtClean="0"/>
              <a:t>الامتياز </a:t>
            </a:r>
            <a:r>
              <a:rPr lang="ar-IQ" sz="2000" dirty="0"/>
              <a:t>.</a:t>
            </a:r>
          </a:p>
          <a:p>
            <a:pPr algn="just"/>
            <a:r>
              <a:rPr lang="ar-IQ" sz="2000" dirty="0"/>
              <a:t>2 . احتكار انشاء المشروع .</a:t>
            </a:r>
          </a:p>
          <a:p>
            <a:pPr algn="just"/>
            <a:r>
              <a:rPr lang="ar-IQ" sz="2000" dirty="0"/>
              <a:t>3. عدم قيام الدولة المانحة </a:t>
            </a:r>
            <a:r>
              <a:rPr lang="ar-IQ" sz="2000" dirty="0" smtClean="0"/>
              <a:t>للامتياز </a:t>
            </a:r>
            <a:r>
              <a:rPr lang="ar-IQ" sz="2000" dirty="0"/>
              <a:t>بإصدار أي تشريعات مقيدة </a:t>
            </a:r>
            <a:r>
              <a:rPr lang="ar-IQ" sz="2000" dirty="0" smtClean="0"/>
              <a:t>للامتياز </a:t>
            </a:r>
            <a:r>
              <a:rPr lang="ar-IQ" sz="2000" dirty="0"/>
              <a:t>.</a:t>
            </a:r>
          </a:p>
          <a:p>
            <a:pPr algn="just"/>
            <a:r>
              <a:rPr lang="ar-IQ" sz="2000" dirty="0"/>
              <a:t>4 . عدم انهاء الامتياز من جانب الحكومة منفردة</a:t>
            </a:r>
          </a:p>
        </p:txBody>
      </p:sp>
    </p:spTree>
    <p:extLst>
      <p:ext uri="{BB962C8B-B14F-4D97-AF65-F5344CB8AC3E}">
        <p14:creationId xmlns:p14="http://schemas.microsoft.com/office/powerpoint/2010/main" val="528211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</TotalTime>
  <Words>495</Words>
  <Application>Microsoft Office PowerPoint</Application>
  <PresentationFormat>عرض على الشاشة (3:4)‏</PresentationFormat>
  <Paragraphs>61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كلية المستقبل الجامعة  قسم ادارة الأعمال  المرحلة الرابعة  ادارة العقود الحكومية  م.م صفا سليم ناجي </vt:lpstr>
      <vt:lpstr>أنواع العقود الادارية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المستقبل الجامعة  قسم ادارة الأعمال  المرحلة الرابعة  ادارة العقود الحكومية  م.م صفا سليم ناجي </dc:title>
  <dc:creator>al naseem</dc:creator>
  <cp:lastModifiedBy>Maher</cp:lastModifiedBy>
  <cp:revision>4</cp:revision>
  <dcterms:created xsi:type="dcterms:W3CDTF">2020-11-16T09:44:07Z</dcterms:created>
  <dcterms:modified xsi:type="dcterms:W3CDTF">2020-11-16T10:11:53Z</dcterms:modified>
</cp:coreProperties>
</file>