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0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AC7EF3FC-0872-4420-879C-9D924AA86AA7}">
          <p14:sldIdLst>
            <p14:sldId id="256"/>
            <p14:sldId id="257"/>
            <p14:sldId id="258"/>
            <p14:sldId id="259"/>
            <p14:sldId id="260"/>
            <p14:sldId id="269"/>
          </p14:sldIdLst>
        </p14:section>
        <p14:section name="مقطع بدون عنوان" id="{25BD9059-EF44-4FDE-A4C4-766F93A71452}">
          <p14:sldIdLst>
            <p14:sldId id="261"/>
            <p14:sldId id="262"/>
            <p14:sldId id="270"/>
            <p14:sldId id="263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t>29/04/1442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15506" y="516225"/>
            <a:ext cx="4931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800" b="1" dirty="0"/>
              <a:t>Introduction </a:t>
            </a:r>
            <a:r>
              <a:rPr lang="en-US" sz="2800" b="1" dirty="0" smtClean="0"/>
              <a:t>for parasitology </a:t>
            </a:r>
            <a:endParaRPr lang="en-US" sz="28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971600" y="2492896"/>
            <a:ext cx="597666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By 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Dr</a:t>
            </a:r>
            <a:r>
              <a:rPr lang="en-US" sz="4400" dirty="0" smtClean="0">
                <a:solidFill>
                  <a:srgbClr val="FF0000"/>
                </a:solidFill>
              </a:rPr>
              <a:t> . </a:t>
            </a:r>
            <a:r>
              <a:rPr lang="en-US" sz="4400" dirty="0" err="1" smtClean="0">
                <a:solidFill>
                  <a:srgbClr val="FF0000"/>
                </a:solidFill>
              </a:rPr>
              <a:t>Saif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alshalah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980728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1.2 Sources of Exposure to Parasitic Infections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i="1" dirty="0"/>
              <a:t>Contaminated soil</a:t>
            </a:r>
            <a:r>
              <a:rPr lang="en-US" i="1" dirty="0"/>
              <a:t>:- </a:t>
            </a:r>
            <a:r>
              <a:rPr lang="en-US" dirty="0"/>
              <a:t>Soils polluted with human excreta is commonly</a:t>
            </a:r>
          </a:p>
          <a:p>
            <a:pPr algn="l" rtl="0"/>
            <a:r>
              <a:rPr lang="en-US" dirty="0"/>
              <a:t>responsible for exposure to infection with </a:t>
            </a:r>
            <a:r>
              <a:rPr lang="en-US" i="1" dirty="0" err="1"/>
              <a:t>Ascaris</a:t>
            </a:r>
            <a:r>
              <a:rPr lang="en-US" i="1" dirty="0"/>
              <a:t> </a:t>
            </a:r>
            <a:r>
              <a:rPr lang="en-US" i="1" dirty="0" err="1"/>
              <a:t>lumbricoides</a:t>
            </a:r>
            <a:r>
              <a:rPr lang="en-US" i="1" dirty="0"/>
              <a:t>,</a:t>
            </a:r>
          </a:p>
          <a:p>
            <a:pPr algn="l" rtl="0"/>
            <a:r>
              <a:rPr lang="en-US" i="1" dirty="0" err="1"/>
              <a:t>S.stercolaris</a:t>
            </a:r>
            <a:r>
              <a:rPr lang="en-US" i="1" dirty="0"/>
              <a:t>, </a:t>
            </a:r>
            <a:r>
              <a:rPr lang="en-US" i="1" dirty="0" err="1"/>
              <a:t>Trichuris</a:t>
            </a:r>
            <a:r>
              <a:rPr lang="en-US" i="1" dirty="0"/>
              <a:t> </a:t>
            </a:r>
            <a:r>
              <a:rPr lang="en-US" i="1" dirty="0" err="1"/>
              <a:t>trichuria</a:t>
            </a:r>
            <a:r>
              <a:rPr lang="en-US" i="1" dirty="0"/>
              <a:t> </a:t>
            </a:r>
            <a:r>
              <a:rPr lang="en-US" dirty="0"/>
              <a:t>and hook worms.</a:t>
            </a:r>
          </a:p>
          <a:p>
            <a:pPr algn="l" rtl="0"/>
            <a:endParaRPr lang="en-US" b="1" i="1" dirty="0" smtClean="0"/>
          </a:p>
          <a:p>
            <a:pPr algn="l" rtl="0"/>
            <a:r>
              <a:rPr lang="en-US" b="1" i="1" dirty="0" smtClean="0"/>
              <a:t>B</a:t>
            </a:r>
            <a:r>
              <a:rPr lang="en-US" b="1" i="1" dirty="0"/>
              <a:t>. Contaminated water</a:t>
            </a:r>
            <a:r>
              <a:rPr lang="en-US" i="1" dirty="0"/>
              <a:t>:- </a:t>
            </a:r>
            <a:r>
              <a:rPr lang="en-US" dirty="0"/>
              <a:t>Water may contain</a:t>
            </a:r>
          </a:p>
          <a:p>
            <a:pPr algn="l" rtl="0"/>
            <a:r>
              <a:rPr lang="en-US" dirty="0"/>
              <a:t>(a) Viable cysts of Amoeba, flagellates and </a:t>
            </a:r>
            <a:r>
              <a:rPr lang="en-US" i="1" dirty="0"/>
              <a:t>T. </a:t>
            </a:r>
            <a:r>
              <a:rPr lang="en-US" i="1" dirty="0" err="1"/>
              <a:t>solium</a:t>
            </a:r>
            <a:r>
              <a:rPr lang="en-US" i="1" dirty="0"/>
              <a:t> </a:t>
            </a:r>
            <a:r>
              <a:rPr lang="en-US" dirty="0"/>
              <a:t>eggs,</a:t>
            </a:r>
          </a:p>
          <a:p>
            <a:pPr algn="l" rtl="0"/>
            <a:r>
              <a:rPr lang="en-US" dirty="0"/>
              <a:t>(b) </a:t>
            </a:r>
            <a:r>
              <a:rPr lang="en-US" dirty="0" err="1"/>
              <a:t>Cercarial</a:t>
            </a:r>
            <a:r>
              <a:rPr lang="en-US" dirty="0"/>
              <a:t> stages of human blood fluke,</a:t>
            </a:r>
          </a:p>
          <a:p>
            <a:pPr algn="l" rtl="0"/>
            <a:r>
              <a:rPr lang="en-US" dirty="0"/>
              <a:t>(c) Cyclops containing larva of </a:t>
            </a:r>
            <a:r>
              <a:rPr lang="en-US" i="1" dirty="0" err="1"/>
              <a:t>Dracunculus</a:t>
            </a:r>
            <a:r>
              <a:rPr lang="en-US" i="1" dirty="0"/>
              <a:t> </a:t>
            </a:r>
            <a:r>
              <a:rPr lang="en-US" i="1" dirty="0" err="1"/>
              <a:t>medinesis</a:t>
            </a:r>
            <a:r>
              <a:rPr lang="en-US" dirty="0"/>
              <a:t>,</a:t>
            </a:r>
          </a:p>
          <a:p>
            <a:pPr algn="l" rtl="0"/>
            <a:r>
              <a:rPr lang="en-US" dirty="0"/>
              <a:t>(d) Fresh water fishes which are sources for fish tape worm, and</a:t>
            </a:r>
          </a:p>
          <a:p>
            <a:pPr algn="l" rtl="0"/>
            <a:r>
              <a:rPr lang="en-US" dirty="0"/>
              <a:t>intestinal flukes infection</a:t>
            </a:r>
          </a:p>
          <a:p>
            <a:pPr algn="l" rtl="0"/>
            <a:r>
              <a:rPr lang="en-US" dirty="0"/>
              <a:t>(e) Crab or cray fishes that are sources for lung fluke and</a:t>
            </a:r>
          </a:p>
          <a:p>
            <a:pPr algn="l" rtl="0"/>
            <a:r>
              <a:rPr lang="en-US" dirty="0"/>
              <a:t>(f) Water plants which are sources for </a:t>
            </a:r>
            <a:r>
              <a:rPr lang="en-US" i="1" dirty="0" err="1"/>
              <a:t>Fasciolopsis</a:t>
            </a:r>
            <a:r>
              <a:rPr lang="en-US" i="1" dirty="0"/>
              <a:t> </a:t>
            </a:r>
            <a:r>
              <a:rPr lang="en-US" i="1" dirty="0" err="1"/>
              <a:t>buski</a:t>
            </a:r>
            <a:r>
              <a:rPr lang="en-US" dirty="0" smtClean="0"/>
              <a:t>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62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92696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C. Insufficiently cooked meat of pork and beef which contains</a:t>
            </a:r>
          </a:p>
          <a:p>
            <a:pPr algn="l" rtl="0"/>
            <a:r>
              <a:rPr lang="en-US" dirty="0"/>
              <a:t>infective stage of the parasite.</a:t>
            </a:r>
          </a:p>
          <a:p>
            <a:pPr algn="l" rtl="0"/>
            <a:r>
              <a:rPr lang="en-US" dirty="0"/>
              <a:t>E.g., </a:t>
            </a:r>
            <a:r>
              <a:rPr lang="en-US" dirty="0" err="1"/>
              <a:t>Trichenilla</a:t>
            </a:r>
            <a:r>
              <a:rPr lang="en-US" dirty="0"/>
              <a:t> spiralis, </a:t>
            </a:r>
            <a:r>
              <a:rPr lang="en-US" dirty="0" err="1"/>
              <a:t>Taenia</a:t>
            </a:r>
            <a:r>
              <a:rPr lang="en-US" dirty="0"/>
              <a:t> species.</a:t>
            </a:r>
          </a:p>
          <a:p>
            <a:pPr algn="l" rtl="0"/>
            <a:r>
              <a:rPr lang="en-US" dirty="0"/>
              <a:t>D. Blood sucking arthropods:-These are responsible for</a:t>
            </a:r>
          </a:p>
          <a:p>
            <a:pPr algn="l" rtl="0"/>
            <a:r>
              <a:rPr lang="en-US" dirty="0"/>
              <a:t>transmission of: e.g.,</a:t>
            </a:r>
          </a:p>
          <a:p>
            <a:pPr algn="l" rtl="0"/>
            <a:r>
              <a:rPr lang="en-US" dirty="0"/>
              <a:t>1. Malaria parasites by female anopheles mosquito</a:t>
            </a:r>
          </a:p>
          <a:p>
            <a:pPr algn="l" rtl="0"/>
            <a:r>
              <a:rPr lang="en-US" dirty="0"/>
              <a:t>2. </a:t>
            </a:r>
            <a:r>
              <a:rPr lang="en-US" dirty="0" err="1"/>
              <a:t>Leishmania</a:t>
            </a:r>
            <a:r>
              <a:rPr lang="en-US" dirty="0"/>
              <a:t> by </a:t>
            </a:r>
            <a:r>
              <a:rPr lang="en-US" dirty="0" err="1"/>
              <a:t>phlebotomus</a:t>
            </a:r>
            <a:endParaRPr lang="en-US" dirty="0"/>
          </a:p>
          <a:p>
            <a:pPr algn="l" rtl="0"/>
            <a:r>
              <a:rPr lang="en-US" dirty="0"/>
              <a:t>3. Trypanosoma by tsetse fly</a:t>
            </a:r>
          </a:p>
          <a:p>
            <a:pPr algn="l" rtl="0"/>
            <a:r>
              <a:rPr lang="en-US" dirty="0"/>
              <a:t>4. </a:t>
            </a:r>
            <a:r>
              <a:rPr lang="en-US" dirty="0" err="1"/>
              <a:t>Wuchreria</a:t>
            </a:r>
            <a:r>
              <a:rPr lang="en-US" dirty="0"/>
              <a:t> by </a:t>
            </a:r>
            <a:r>
              <a:rPr lang="en-US" dirty="0" err="1"/>
              <a:t>Culicine</a:t>
            </a:r>
            <a:r>
              <a:rPr lang="en-US" dirty="0"/>
              <a:t> mosquito</a:t>
            </a:r>
          </a:p>
          <a:p>
            <a:pPr algn="l" rtl="0"/>
            <a:r>
              <a:rPr lang="en-US" dirty="0"/>
              <a:t>E. Animals (a domestic or wild animals harboring the parasite</a:t>
            </a:r>
            <a:r>
              <a:rPr lang="en-US" dirty="0" smtClean="0"/>
              <a:t>), e.g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1. Dogs are direct sources for human infection with the </a:t>
            </a:r>
            <a:r>
              <a:rPr lang="en-US" dirty="0" smtClean="0"/>
              <a:t>hydatid cyst </a:t>
            </a:r>
            <a:r>
              <a:rPr lang="en-US" dirty="0"/>
              <a:t>caused by E. </a:t>
            </a:r>
            <a:r>
              <a:rPr lang="en-US" dirty="0" err="1"/>
              <a:t>granulosus</a:t>
            </a:r>
            <a:r>
              <a:rPr lang="en-US" dirty="0"/>
              <a:t> and cutaneous larva </a:t>
            </a:r>
            <a:r>
              <a:rPr lang="en-US" dirty="0" err="1" smtClean="0"/>
              <a:t>migrans</a:t>
            </a:r>
            <a:r>
              <a:rPr lang="en-US" dirty="0" smtClean="0"/>
              <a:t> caused </a:t>
            </a:r>
            <a:r>
              <a:rPr lang="en-US" dirty="0"/>
              <a:t>by </a:t>
            </a:r>
            <a:r>
              <a:rPr lang="en-US" dirty="0" err="1"/>
              <a:t>Toxocara</a:t>
            </a:r>
            <a:r>
              <a:rPr lang="en-US" dirty="0"/>
              <a:t> </a:t>
            </a:r>
            <a:r>
              <a:rPr lang="en-US" dirty="0" err="1"/>
              <a:t>canis</a:t>
            </a:r>
            <a:r>
              <a:rPr lang="en-US" dirty="0"/>
              <a:t>,</a:t>
            </a:r>
          </a:p>
          <a:p>
            <a:pPr algn="l" rtl="0"/>
            <a:r>
              <a:rPr lang="en-US" dirty="0"/>
              <a:t>2. Herbivores animals commonly constitute the source </a:t>
            </a:r>
            <a:r>
              <a:rPr lang="en-US" dirty="0" smtClean="0"/>
              <a:t>for human </a:t>
            </a:r>
            <a:r>
              <a:rPr lang="en-US" dirty="0"/>
              <a:t>infection with </a:t>
            </a:r>
            <a:r>
              <a:rPr lang="en-US" dirty="0" err="1"/>
              <a:t>Trychostrongylus</a:t>
            </a:r>
            <a:r>
              <a:rPr lang="en-US" dirty="0"/>
              <a:t> species.</a:t>
            </a:r>
          </a:p>
          <a:p>
            <a:pPr algn="l" rtl="0"/>
            <a:r>
              <a:rPr lang="en-US" dirty="0"/>
              <a:t>F. Human beings:-Another person his clothing, bedding or </a:t>
            </a:r>
            <a:r>
              <a:rPr lang="en-US" dirty="0" smtClean="0"/>
              <a:t>the immediate </a:t>
            </a:r>
            <a:r>
              <a:rPr lang="en-US" dirty="0"/>
              <a:t>environment that he contaminated are </a:t>
            </a:r>
            <a:r>
              <a:rPr lang="en-US" dirty="0" smtClean="0"/>
              <a:t>directly responsible </a:t>
            </a:r>
            <a:r>
              <a:rPr lang="en-US" dirty="0"/>
              <a:t>for all or a considerable amount of infection with </a:t>
            </a:r>
            <a:r>
              <a:rPr lang="en-US" dirty="0" smtClean="0"/>
              <a:t>a pathogenic </a:t>
            </a:r>
            <a:r>
              <a:rPr lang="en-US" dirty="0"/>
              <a:t>amoeba E. </a:t>
            </a:r>
            <a:r>
              <a:rPr lang="en-US" dirty="0" err="1"/>
              <a:t>histolytica</a:t>
            </a:r>
            <a:r>
              <a:rPr lang="en-US" dirty="0"/>
              <a:t>, E. </a:t>
            </a:r>
            <a:r>
              <a:rPr lang="en-US" dirty="0" err="1" smtClean="0"/>
              <a:t>vermicularis</a:t>
            </a:r>
            <a:r>
              <a:rPr lang="en-US" dirty="0" smtClean="0"/>
              <a:t>, H</a:t>
            </a:r>
            <a:r>
              <a:rPr lang="en-US" dirty="0"/>
              <a:t>. nana .</a:t>
            </a:r>
          </a:p>
          <a:p>
            <a:pPr algn="l" rtl="0"/>
            <a:r>
              <a:rPr lang="en-US" dirty="0"/>
              <a:t>G. Sexual intercourse :- e.g., Trichomonas vaginalis</a:t>
            </a:r>
          </a:p>
          <a:p>
            <a:pPr algn="l" rtl="0"/>
            <a:r>
              <a:rPr lang="en-US" dirty="0"/>
              <a:t>H. Autoinfection :- e.g., S. </a:t>
            </a:r>
            <a:r>
              <a:rPr lang="en-US" dirty="0" err="1"/>
              <a:t>stercoralis</a:t>
            </a:r>
            <a:r>
              <a:rPr lang="en-US" dirty="0"/>
              <a:t>, E. </a:t>
            </a:r>
            <a:r>
              <a:rPr lang="en-US" dirty="0" err="1"/>
              <a:t>vermicularis</a:t>
            </a:r>
            <a:r>
              <a:rPr lang="en-US" dirty="0"/>
              <a:t>, and T. </a:t>
            </a:r>
            <a:r>
              <a:rPr lang="en-US" dirty="0" err="1"/>
              <a:t>solium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738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69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764704"/>
            <a:ext cx="69127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/>
              <a:t>               Definition </a:t>
            </a:r>
            <a:r>
              <a:rPr lang="en-US" sz="2400" b="1" dirty="0"/>
              <a:t>of Terms Used in </a:t>
            </a:r>
            <a:r>
              <a:rPr lang="en-US" sz="2400" b="1" dirty="0" smtClean="0"/>
              <a:t>Parasitology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b="1" i="1" dirty="0"/>
              <a:t>Parasitology:- </a:t>
            </a:r>
            <a:r>
              <a:rPr lang="en-US" sz="2000" dirty="0"/>
              <a:t>is a science that deals with parasites.</a:t>
            </a:r>
          </a:p>
          <a:p>
            <a:pPr algn="l" rtl="0"/>
            <a:r>
              <a:rPr lang="en-US" sz="2000" b="1" i="1" dirty="0"/>
              <a:t>Medical Parasitology</a:t>
            </a:r>
            <a:r>
              <a:rPr lang="en-US" sz="2000" dirty="0"/>
              <a:t>:- Is the study of parasites that causes disease </a:t>
            </a:r>
            <a:r>
              <a:rPr lang="en-US" sz="2000" dirty="0" smtClean="0"/>
              <a:t>in man</a:t>
            </a:r>
            <a:r>
              <a:rPr lang="en-US" sz="2000" dirty="0"/>
              <a:t>.</a:t>
            </a:r>
          </a:p>
          <a:p>
            <a:pPr algn="l" rtl="0"/>
            <a:r>
              <a:rPr lang="en-US" sz="2000" b="1" i="1" dirty="0"/>
              <a:t>Parasite:- </a:t>
            </a:r>
            <a:r>
              <a:rPr lang="en-US" sz="2000" dirty="0"/>
              <a:t>is an organism living temporarily or permanently in or </a:t>
            </a:r>
            <a:r>
              <a:rPr lang="en-US" sz="2000" dirty="0" smtClean="0"/>
              <a:t>on another </a:t>
            </a:r>
            <a:r>
              <a:rPr lang="en-US" sz="2000" dirty="0"/>
              <a:t>organism (host) from which is physically or </a:t>
            </a:r>
            <a:r>
              <a:rPr lang="en-US" sz="2000" dirty="0" smtClean="0"/>
              <a:t>physiologically </a:t>
            </a:r>
            <a:r>
              <a:rPr lang="en-US" sz="2000" dirty="0" err="1" smtClean="0"/>
              <a:t>dependant</a:t>
            </a:r>
            <a:r>
              <a:rPr lang="en-US" sz="2000" dirty="0" smtClean="0"/>
              <a:t> </a:t>
            </a:r>
            <a:r>
              <a:rPr lang="en-US" sz="2000" dirty="0"/>
              <a:t>upon other.</a:t>
            </a:r>
          </a:p>
          <a:p>
            <a:pPr algn="l" rtl="0"/>
            <a:r>
              <a:rPr lang="en-US" sz="2000" b="1" i="1" dirty="0"/>
              <a:t>Nature of Parasites</a:t>
            </a:r>
            <a:r>
              <a:rPr lang="en-US" sz="2000" i="1" dirty="0"/>
              <a:t>- </a:t>
            </a:r>
            <a:r>
              <a:rPr lang="en-US" sz="2000" dirty="0"/>
              <a:t>A parasite could be unicellular, worm or an</a:t>
            </a:r>
          </a:p>
          <a:p>
            <a:pPr algn="l" rtl="0"/>
            <a:r>
              <a:rPr lang="en-US" sz="2000" dirty="0" err="1"/>
              <a:t>arthropode</a:t>
            </a:r>
            <a:r>
              <a:rPr lang="en-US" sz="2000" dirty="0"/>
              <a:t>.</a:t>
            </a:r>
          </a:p>
          <a:p>
            <a:pPr algn="l" rtl="0"/>
            <a:r>
              <a:rPr lang="en-US" sz="2000" b="1" dirty="0"/>
              <a:t>Features of Parasites</a:t>
            </a:r>
          </a:p>
          <a:p>
            <a:pPr algn="l" rtl="0"/>
            <a:r>
              <a:rPr lang="en-US" sz="2000" dirty="0"/>
              <a:t>1. Smaller than their host,</a:t>
            </a:r>
          </a:p>
          <a:p>
            <a:pPr algn="l" rtl="0"/>
            <a:r>
              <a:rPr lang="en-US" sz="2000" dirty="0"/>
              <a:t>2. Outnumber the host</a:t>
            </a:r>
            <a:r>
              <a:rPr lang="en-US" sz="2000" dirty="0" smtClean="0"/>
              <a:t>,</a:t>
            </a:r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3</a:t>
            </a:r>
            <a:r>
              <a:rPr lang="en-US" sz="2000" dirty="0" smtClean="0"/>
              <a:t>. </a:t>
            </a:r>
            <a:r>
              <a:rPr lang="en-US" sz="2000" dirty="0"/>
              <a:t>Short life span than their host, and</a:t>
            </a:r>
          </a:p>
          <a:p>
            <a:pPr algn="l" rtl="0"/>
            <a:r>
              <a:rPr lang="en-US" sz="2000" dirty="0"/>
              <a:t>4. Have greater reproductive potential than their host.</a:t>
            </a:r>
          </a:p>
          <a:p>
            <a:pPr algn="l" rtl="0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84754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36149" y="332656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r>
              <a:rPr lang="en-US" sz="2000" b="1" dirty="0" smtClean="0"/>
              <a:t>Association </a:t>
            </a:r>
            <a:r>
              <a:rPr lang="en-US" sz="2000" b="1" dirty="0"/>
              <a:t>of Organisms</a:t>
            </a:r>
          </a:p>
          <a:p>
            <a:pPr algn="l" rtl="0"/>
            <a:r>
              <a:rPr lang="en-US" sz="2000" dirty="0"/>
              <a:t>When there is an association between two organisms their relation will be</a:t>
            </a:r>
          </a:p>
          <a:p>
            <a:pPr algn="l" rtl="0"/>
            <a:r>
              <a:rPr lang="en-US" sz="2000" dirty="0"/>
              <a:t>one of the following type</a:t>
            </a:r>
            <a:r>
              <a:rPr lang="en-US" sz="2000" dirty="0" smtClean="0"/>
              <a:t>: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b="1" i="1" dirty="0"/>
              <a:t>1. Mutualism</a:t>
            </a:r>
            <a:r>
              <a:rPr lang="en-US" sz="2000" i="1" dirty="0"/>
              <a:t>;</a:t>
            </a:r>
            <a:r>
              <a:rPr lang="en-US" sz="2000" b="1" i="1" dirty="0"/>
              <a:t>- </a:t>
            </a:r>
            <a:r>
              <a:rPr lang="en-US" sz="2000" dirty="0"/>
              <a:t>Mutual benefit is derived from the association.</a:t>
            </a:r>
          </a:p>
          <a:p>
            <a:pPr algn="l" rtl="0"/>
            <a:r>
              <a:rPr lang="en-US" sz="2000" b="1" i="1" dirty="0"/>
              <a:t>2. Symbiosis:- </a:t>
            </a:r>
            <a:r>
              <a:rPr lang="en-US" sz="2000" dirty="0"/>
              <a:t>Permanent association between two different</a:t>
            </a:r>
          </a:p>
          <a:p>
            <a:pPr algn="l" rtl="0"/>
            <a:r>
              <a:rPr lang="en-US" sz="2000" dirty="0"/>
              <a:t>organisms, so </a:t>
            </a:r>
            <a:r>
              <a:rPr lang="en-US" sz="2000" dirty="0" err="1"/>
              <a:t>dependant</a:t>
            </a:r>
            <a:r>
              <a:rPr lang="en-US" sz="2000" dirty="0"/>
              <a:t> on each other, that their life part is</a:t>
            </a:r>
          </a:p>
          <a:p>
            <a:pPr algn="l" rtl="0"/>
            <a:r>
              <a:rPr lang="en-US" sz="2000" dirty="0"/>
              <a:t>impossible.</a:t>
            </a:r>
          </a:p>
          <a:p>
            <a:pPr algn="l" rtl="0"/>
            <a:r>
              <a:rPr lang="en-US" sz="2000" b="1" i="1" dirty="0"/>
              <a:t>3. Commensalism:- </a:t>
            </a:r>
            <a:r>
              <a:rPr lang="en-US" sz="2000" dirty="0"/>
              <a:t>When the parasite benefited from the host</a:t>
            </a:r>
          </a:p>
          <a:p>
            <a:pPr algn="l" rtl="0"/>
            <a:r>
              <a:rPr lang="en-US" sz="2000" dirty="0"/>
              <a:t>while the host neither benefited nor harmed.</a:t>
            </a:r>
          </a:p>
          <a:p>
            <a:pPr algn="l" rtl="0"/>
            <a:r>
              <a:rPr lang="en-US" sz="2000" b="1" i="1" dirty="0"/>
              <a:t>4. Parasitism:-</a:t>
            </a:r>
            <a:r>
              <a:rPr lang="en-US" sz="2000" dirty="0"/>
              <a:t>One organism live at the expense of the other,</a:t>
            </a:r>
          </a:p>
          <a:p>
            <a:pPr algn="l" rtl="0"/>
            <a:r>
              <a:rPr lang="en-US" sz="2000" dirty="0"/>
              <a:t>The later usually suffers from the association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128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4868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/>
              <a:t>Parasites can be Classified:-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I</a:t>
            </a:r>
            <a:r>
              <a:rPr lang="en-US" sz="2000" b="1" dirty="0"/>
              <a:t>. According to their habitat:</a:t>
            </a:r>
          </a:p>
          <a:p>
            <a:pPr algn="l" rtl="0"/>
            <a:r>
              <a:rPr lang="en-US" sz="2000" i="1" dirty="0" smtClean="0"/>
              <a:t>1.Ectoparasites</a:t>
            </a:r>
            <a:r>
              <a:rPr lang="en-US" sz="2000" i="1" dirty="0"/>
              <a:t>: </a:t>
            </a:r>
            <a:r>
              <a:rPr lang="en-US" sz="2000" dirty="0"/>
              <a:t>parasites living on or affecting the </a:t>
            </a:r>
            <a:r>
              <a:rPr lang="en-US" sz="2000" dirty="0" smtClean="0"/>
              <a:t>skin </a:t>
            </a:r>
            <a:r>
              <a:rPr lang="en-US" sz="2000" dirty="0"/>
              <a:t>surface of the host. E.g. lice, tick, etc.</a:t>
            </a:r>
          </a:p>
          <a:p>
            <a:pPr algn="l" rtl="0"/>
            <a:r>
              <a:rPr lang="en-US" sz="2000" i="1" dirty="0"/>
              <a:t>2. </a:t>
            </a:r>
            <a:r>
              <a:rPr lang="en-US" sz="2000" i="1" dirty="0" err="1"/>
              <a:t>Endoparasites</a:t>
            </a:r>
            <a:r>
              <a:rPr lang="en-US" sz="2000" dirty="0"/>
              <a:t>: Parasites living within the body of the host.</a:t>
            </a:r>
          </a:p>
          <a:p>
            <a:pPr algn="l" rtl="0"/>
            <a:r>
              <a:rPr lang="en-US" sz="2000" dirty="0"/>
              <a:t>E.g. </a:t>
            </a:r>
            <a:r>
              <a:rPr lang="en-US" sz="2000" i="1" dirty="0" err="1"/>
              <a:t>Leishmania</a:t>
            </a:r>
            <a:r>
              <a:rPr lang="en-US" sz="2000" i="1" dirty="0"/>
              <a:t> </a:t>
            </a:r>
            <a:r>
              <a:rPr lang="en-US" sz="2000" dirty="0"/>
              <a:t>species, </a:t>
            </a:r>
            <a:r>
              <a:rPr lang="en-US" sz="2000" i="1" dirty="0" err="1"/>
              <a:t>Ascaris</a:t>
            </a:r>
            <a:r>
              <a:rPr lang="en-US" sz="2000" i="1" dirty="0"/>
              <a:t> </a:t>
            </a:r>
            <a:r>
              <a:rPr lang="en-US" sz="2000" i="1" dirty="0" err="1"/>
              <a:t>lumbricoides</a:t>
            </a:r>
            <a:r>
              <a:rPr lang="en-US" sz="2000" i="1" dirty="0"/>
              <a:t>, etc.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II</a:t>
            </a:r>
            <a:r>
              <a:rPr lang="en-US" sz="2000" b="1" dirty="0"/>
              <a:t>. According to their dependence on the host:</a:t>
            </a:r>
          </a:p>
          <a:p>
            <a:pPr algn="l" rtl="0"/>
            <a:r>
              <a:rPr lang="en-US" sz="2000" dirty="0"/>
              <a:t>1. </a:t>
            </a:r>
            <a:r>
              <a:rPr lang="en-US" sz="2000" i="1" dirty="0"/>
              <a:t>Permanent (obligate) parasites: </a:t>
            </a:r>
            <a:r>
              <a:rPr lang="en-US" sz="2000" dirty="0"/>
              <a:t>The parasite depends completely</a:t>
            </a:r>
          </a:p>
          <a:p>
            <a:pPr algn="l" rtl="0"/>
            <a:r>
              <a:rPr lang="en-US" sz="2000" dirty="0"/>
              <a:t>upon its host for metabolites, shelter, and transportation. This</a:t>
            </a:r>
          </a:p>
          <a:p>
            <a:pPr algn="l" rtl="0"/>
            <a:r>
              <a:rPr lang="en-US" sz="2000" dirty="0"/>
              <a:t>parasite can not live outside its host. E.g. </a:t>
            </a:r>
            <a:r>
              <a:rPr lang="en-US" sz="2000" i="1" dirty="0"/>
              <a:t>Plasmodium </a:t>
            </a:r>
            <a:r>
              <a:rPr lang="en-US" sz="2000" dirty="0"/>
              <a:t>species,</a:t>
            </a:r>
          </a:p>
          <a:p>
            <a:pPr algn="l" rtl="0"/>
            <a:r>
              <a:rPr lang="en-US" sz="2000" i="1" dirty="0" err="1"/>
              <a:t>Trichmonas</a:t>
            </a:r>
            <a:r>
              <a:rPr lang="en-US" sz="2000" i="1" dirty="0"/>
              <a:t> vaginalis, etc</a:t>
            </a:r>
            <a:r>
              <a:rPr lang="en-US" sz="2000" i="1" dirty="0" smtClean="0"/>
              <a:t>.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algn="l" rtl="0"/>
            <a:r>
              <a:rPr lang="en-US" sz="2000" i="1" dirty="0" smtClean="0"/>
              <a:t>2</a:t>
            </a:r>
            <a:r>
              <a:rPr lang="en-US" sz="2000" i="1" dirty="0"/>
              <a:t>. Temporary (facultative) parasite</a:t>
            </a:r>
            <a:r>
              <a:rPr lang="en-US" sz="2000" b="1" dirty="0"/>
              <a:t>: </a:t>
            </a:r>
            <a:r>
              <a:rPr lang="en-US" sz="2000" dirty="0"/>
              <a:t>The parasite is capable of</a:t>
            </a:r>
          </a:p>
          <a:p>
            <a:pPr algn="l" rtl="0"/>
            <a:r>
              <a:rPr lang="en-US" sz="2000" dirty="0"/>
              <a:t>independent existence in addition to parasitic life. E.g. </a:t>
            </a:r>
            <a:r>
              <a:rPr lang="en-US" sz="2000" i="1" dirty="0" err="1"/>
              <a:t>Strongyloids</a:t>
            </a:r>
            <a:endParaRPr lang="en-US" sz="2000" i="1" dirty="0"/>
          </a:p>
          <a:p>
            <a:pPr algn="l" rtl="0"/>
            <a:r>
              <a:rPr lang="en-US" sz="2000" i="1" dirty="0" err="1"/>
              <a:t>stercolaris</a:t>
            </a:r>
            <a:r>
              <a:rPr lang="en-US" sz="2000" i="1" dirty="0"/>
              <a:t>, </a:t>
            </a:r>
            <a:r>
              <a:rPr lang="en-US" sz="2000" i="1" dirty="0" err="1"/>
              <a:t>Naegleria</a:t>
            </a:r>
            <a:r>
              <a:rPr lang="en-US" sz="2000" i="1" dirty="0"/>
              <a:t> </a:t>
            </a:r>
            <a:r>
              <a:rPr lang="en-US" sz="2000" i="1" dirty="0" err="1"/>
              <a:t>fowleri</a:t>
            </a:r>
            <a:r>
              <a:rPr lang="en-US" sz="2000" i="1" dirty="0"/>
              <a:t>, etc.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8066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0"/>
            <a:ext cx="89289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2000" b="1" dirty="0" smtClean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III</a:t>
            </a:r>
            <a:r>
              <a:rPr lang="en-US" sz="2000" b="1" dirty="0"/>
              <a:t>. According to their Pathogenicity:</a:t>
            </a:r>
          </a:p>
          <a:p>
            <a:pPr algn="l" rtl="0"/>
            <a:r>
              <a:rPr lang="en-US" sz="2000" i="1" dirty="0"/>
              <a:t>1. Pathogenic parasites:- </a:t>
            </a:r>
            <a:r>
              <a:rPr lang="en-US" sz="2000" dirty="0"/>
              <a:t>It causes disease in the host.</a:t>
            </a:r>
          </a:p>
          <a:p>
            <a:pPr algn="l" rtl="0"/>
            <a:r>
              <a:rPr lang="en-US" sz="2000" dirty="0"/>
              <a:t>E.g., </a:t>
            </a:r>
            <a:r>
              <a:rPr lang="en-US" sz="2000" i="1" dirty="0"/>
              <a:t>E. </a:t>
            </a:r>
            <a:r>
              <a:rPr lang="en-US" sz="2000" i="1" dirty="0" err="1"/>
              <a:t>histolytica</a:t>
            </a:r>
            <a:endParaRPr lang="en-US" sz="2000" i="1" dirty="0"/>
          </a:p>
          <a:p>
            <a:pPr algn="l" rtl="0"/>
            <a:r>
              <a:rPr lang="en-US" sz="2000" i="1" dirty="0"/>
              <a:t>2. Non-Pathogenic (commensal) parasite</a:t>
            </a:r>
            <a:r>
              <a:rPr lang="en-US" sz="2000" b="1" i="1" dirty="0"/>
              <a:t>:-</a:t>
            </a:r>
            <a:r>
              <a:rPr lang="en-US" sz="2000" dirty="0"/>
              <a:t>The parasite derives food</a:t>
            </a:r>
          </a:p>
          <a:p>
            <a:pPr algn="l" rtl="0"/>
            <a:r>
              <a:rPr lang="en-US" sz="2000" dirty="0"/>
              <a:t>and protection from the host without causing harm to the host. E.g.</a:t>
            </a:r>
          </a:p>
          <a:p>
            <a:pPr algn="l" rtl="0"/>
            <a:r>
              <a:rPr lang="en-US" sz="2000" i="1" dirty="0"/>
              <a:t>Entamoeba coli</a:t>
            </a:r>
          </a:p>
          <a:p>
            <a:pPr algn="l" rtl="0"/>
            <a:r>
              <a:rPr lang="en-US" sz="2000" i="1" dirty="0"/>
              <a:t>3. Opportunistic parasites</a:t>
            </a:r>
            <a:r>
              <a:rPr lang="en-US" sz="2000" b="1" i="1" dirty="0"/>
              <a:t>:- </a:t>
            </a:r>
            <a:r>
              <a:rPr lang="en-US" sz="2000" dirty="0"/>
              <a:t>Parasites which cause mild disease in</a:t>
            </a:r>
          </a:p>
          <a:p>
            <a:pPr algn="l" rtl="0"/>
            <a:r>
              <a:rPr lang="en-US" sz="2000" dirty="0"/>
              <a:t>immunologically healthy individuals, but they cause severe disease</a:t>
            </a:r>
          </a:p>
          <a:p>
            <a:pPr algn="l" rtl="0"/>
            <a:r>
              <a:rPr lang="en-US" sz="2000" dirty="0"/>
              <a:t>in immuno-deficient </a:t>
            </a:r>
            <a:r>
              <a:rPr lang="en-US" sz="2000" dirty="0" smtClean="0"/>
              <a:t>hosts. E.g</a:t>
            </a:r>
            <a:r>
              <a:rPr lang="en-US" sz="2000" dirty="0"/>
              <a:t>. </a:t>
            </a:r>
            <a:r>
              <a:rPr lang="en-US" sz="2000" i="1" dirty="0"/>
              <a:t>Pneumocystis </a:t>
            </a:r>
            <a:r>
              <a:rPr lang="en-US" sz="2000" i="1" dirty="0" err="1"/>
              <a:t>carnii</a:t>
            </a:r>
            <a:r>
              <a:rPr lang="en-US" sz="2000" i="1" dirty="0"/>
              <a:t>, </a:t>
            </a:r>
            <a:r>
              <a:rPr lang="en-US" sz="2000" i="1" dirty="0" err="1"/>
              <a:t>Toxcoplasma</a:t>
            </a:r>
            <a:r>
              <a:rPr lang="en-US" sz="2000" i="1" dirty="0"/>
              <a:t> </a:t>
            </a:r>
            <a:r>
              <a:rPr lang="en-US" sz="2000" i="1" dirty="0" err="1"/>
              <a:t>gondii</a:t>
            </a:r>
            <a:r>
              <a:rPr lang="en-US" sz="2000" i="1" dirty="0"/>
              <a:t>, </a:t>
            </a:r>
            <a:endParaRPr lang="en-US" sz="2000" i="1" dirty="0" smtClean="0"/>
          </a:p>
          <a:p>
            <a:pPr algn="l" rtl="0"/>
            <a:r>
              <a:rPr lang="en-US" sz="2000" i="1" dirty="0" err="1" smtClean="0"/>
              <a:t>Isospora</a:t>
            </a:r>
            <a:r>
              <a:rPr lang="en-US" sz="2000" i="1" dirty="0" smtClean="0"/>
              <a:t> belli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0670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581746"/>
            <a:ext cx="63904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000" b="1" dirty="0">
                <a:solidFill>
                  <a:prstClr val="black"/>
                </a:solidFill>
              </a:rPr>
              <a:t>Host :- </a:t>
            </a:r>
            <a:r>
              <a:rPr lang="en-US" sz="2000" dirty="0">
                <a:solidFill>
                  <a:prstClr val="black"/>
                </a:solidFill>
              </a:rPr>
              <a:t>Hosts are organism which harbors the parasite.</a:t>
            </a:r>
          </a:p>
          <a:p>
            <a:pPr lvl="0" algn="l" rtl="0"/>
            <a:r>
              <a:rPr lang="en-US" sz="2000" b="1" dirty="0">
                <a:solidFill>
                  <a:prstClr val="black"/>
                </a:solidFill>
              </a:rPr>
              <a:t>Types of Hosts:-</a:t>
            </a:r>
          </a:p>
          <a:p>
            <a:pPr lvl="0" algn="l" rtl="0"/>
            <a:r>
              <a:rPr lang="en-US" sz="2000" i="1" dirty="0">
                <a:solidFill>
                  <a:prstClr val="black"/>
                </a:solidFill>
              </a:rPr>
              <a:t>1. </a:t>
            </a:r>
            <a:r>
              <a:rPr lang="en-US" sz="2000" b="1" i="1" dirty="0">
                <a:solidFill>
                  <a:prstClr val="black"/>
                </a:solidFill>
              </a:rPr>
              <a:t>Definitive host:- </a:t>
            </a:r>
            <a:r>
              <a:rPr lang="en-US" sz="2000" dirty="0">
                <a:solidFill>
                  <a:prstClr val="black"/>
                </a:solidFill>
              </a:rPr>
              <a:t>Depending on the parasitic species, </a:t>
            </a:r>
            <a:r>
              <a:rPr lang="en-US" sz="2000" i="1" dirty="0">
                <a:solidFill>
                  <a:prstClr val="black"/>
                </a:solidFill>
              </a:rPr>
              <a:t>it is either </a:t>
            </a:r>
            <a:r>
              <a:rPr lang="en-US" sz="2000" dirty="0">
                <a:solidFill>
                  <a:prstClr val="black"/>
                </a:solidFill>
              </a:rPr>
              <a:t>a</a:t>
            </a:r>
          </a:p>
          <a:p>
            <a:pPr lvl="0" algn="l" rtl="0"/>
            <a:r>
              <a:rPr lang="en-US" sz="2000" dirty="0">
                <a:solidFill>
                  <a:prstClr val="black"/>
                </a:solidFill>
              </a:rPr>
              <a:t>host which harbors the adult stage of a parasite or most highly</a:t>
            </a:r>
          </a:p>
          <a:p>
            <a:pPr lvl="0" algn="l" rtl="0"/>
            <a:r>
              <a:rPr lang="en-US" sz="2000" dirty="0">
                <a:solidFill>
                  <a:prstClr val="black"/>
                </a:solidFill>
              </a:rPr>
              <a:t>developed form of the parasite occurs; or sexually mature stages of</a:t>
            </a:r>
          </a:p>
          <a:p>
            <a:pPr lvl="0" algn="l" rtl="0"/>
            <a:r>
              <a:rPr lang="en-US" sz="2000" dirty="0">
                <a:solidFill>
                  <a:prstClr val="black"/>
                </a:solidFill>
              </a:rPr>
              <a:t>a parasite and fertilization takes place in it, e.g., man is the definitive</a:t>
            </a:r>
          </a:p>
          <a:p>
            <a:pPr lvl="0" algn="l" rtl="0"/>
            <a:r>
              <a:rPr lang="en-US" sz="2000" dirty="0">
                <a:solidFill>
                  <a:prstClr val="black"/>
                </a:solidFill>
              </a:rPr>
              <a:t>host of </a:t>
            </a:r>
            <a:r>
              <a:rPr lang="en-US" sz="2000" i="1" dirty="0" err="1">
                <a:solidFill>
                  <a:prstClr val="black"/>
                </a:solidFill>
              </a:rPr>
              <a:t>Taenia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err="1">
                <a:solidFill>
                  <a:prstClr val="black"/>
                </a:solidFill>
              </a:rPr>
              <a:t>saginata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</a:p>
          <a:p>
            <a:pPr lvl="0" algn="l" rtl="0"/>
            <a:r>
              <a:rPr lang="en-US" sz="2000" i="1" dirty="0">
                <a:solidFill>
                  <a:prstClr val="black"/>
                </a:solidFill>
              </a:rPr>
              <a:t>2. </a:t>
            </a:r>
            <a:r>
              <a:rPr lang="en-US" sz="2000" b="1" i="1" dirty="0">
                <a:solidFill>
                  <a:prstClr val="black"/>
                </a:solidFill>
              </a:rPr>
              <a:t>Intermediate host</a:t>
            </a:r>
            <a:r>
              <a:rPr lang="en-US" sz="2000" i="1" dirty="0">
                <a:solidFill>
                  <a:prstClr val="black"/>
                </a:solidFill>
              </a:rPr>
              <a:t>:- </a:t>
            </a:r>
            <a:r>
              <a:rPr lang="en-US" sz="2000" dirty="0">
                <a:solidFill>
                  <a:prstClr val="black"/>
                </a:solidFill>
              </a:rPr>
              <a:t>Is a host harboring sexually immature or larval</a:t>
            </a:r>
          </a:p>
          <a:p>
            <a:pPr lvl="0" algn="l" rtl="0"/>
            <a:r>
              <a:rPr lang="en-US" sz="2000" dirty="0">
                <a:solidFill>
                  <a:prstClr val="black"/>
                </a:solidFill>
              </a:rPr>
              <a:t>stage of a parasite and in which no fertilization takes place in </a:t>
            </a:r>
            <a:r>
              <a:rPr lang="en-US" sz="2000" dirty="0" smtClean="0">
                <a:solidFill>
                  <a:prstClr val="black"/>
                </a:solidFill>
              </a:rPr>
              <a:t>it. E.g</a:t>
            </a:r>
            <a:r>
              <a:rPr lang="en-US" sz="2000" dirty="0">
                <a:solidFill>
                  <a:prstClr val="black"/>
                </a:solidFill>
              </a:rPr>
              <a:t>. Cow is the intermediate host for </a:t>
            </a:r>
            <a:r>
              <a:rPr lang="en-US" sz="2000" i="1" dirty="0" err="1">
                <a:solidFill>
                  <a:prstClr val="black"/>
                </a:solidFill>
              </a:rPr>
              <a:t>Taenia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err="1">
                <a:solidFill>
                  <a:prstClr val="black"/>
                </a:solidFill>
              </a:rPr>
              <a:t>saginata</a:t>
            </a:r>
            <a:endParaRPr lang="ar-IQ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/>
              <a:t>2.Amplifier </a:t>
            </a:r>
            <a:r>
              <a:rPr lang="en-US" sz="2000" dirty="0"/>
              <a:t>host- Intermediate hosts in which parasites under go</a:t>
            </a:r>
          </a:p>
          <a:p>
            <a:pPr algn="l" rtl="0"/>
            <a:r>
              <a:rPr lang="en-US" sz="2000" dirty="0"/>
              <a:t>multiplication.</a:t>
            </a:r>
          </a:p>
          <a:p>
            <a:pPr algn="l" rtl="0"/>
            <a:r>
              <a:rPr lang="en-US" sz="2000" i="1" dirty="0"/>
              <a:t>3</a:t>
            </a:r>
            <a:r>
              <a:rPr lang="en-US" sz="2000" b="1" i="1" dirty="0"/>
              <a:t>. Reservoir host</a:t>
            </a:r>
            <a:r>
              <a:rPr lang="en-US" sz="2000" i="1" dirty="0"/>
              <a:t>:</a:t>
            </a:r>
            <a:r>
              <a:rPr lang="en-US" sz="2000" dirty="0"/>
              <a:t>- A wild or domestic animal which harbors a</a:t>
            </a:r>
          </a:p>
          <a:p>
            <a:pPr algn="l" rtl="0"/>
            <a:r>
              <a:rPr lang="en-US" sz="2000" dirty="0"/>
              <a:t>parasite and acts as sources of infection to humans.</a:t>
            </a:r>
          </a:p>
          <a:p>
            <a:pPr algn="l" rtl="0"/>
            <a:r>
              <a:rPr lang="en-US" sz="2000" i="1" dirty="0"/>
              <a:t>4. </a:t>
            </a:r>
            <a:r>
              <a:rPr lang="en-US" sz="2000" b="1" i="1" dirty="0"/>
              <a:t>Carrier host:- </a:t>
            </a:r>
            <a:r>
              <a:rPr lang="en-US" sz="2000" dirty="0"/>
              <a:t>A host harboring and disseminating a parasite but</a:t>
            </a:r>
          </a:p>
          <a:p>
            <a:pPr algn="l" rtl="0"/>
            <a:r>
              <a:rPr lang="en-US" sz="2000" dirty="0"/>
              <a:t>exhibiting no clinical sign.</a:t>
            </a:r>
          </a:p>
          <a:p>
            <a:pPr algn="l" rtl="0"/>
            <a:r>
              <a:rPr lang="en-US" sz="2000" i="1" dirty="0"/>
              <a:t>5. </a:t>
            </a:r>
            <a:r>
              <a:rPr lang="en-US" sz="2000" b="1" i="1" dirty="0"/>
              <a:t>Accidental (Incidental) host:</a:t>
            </a:r>
            <a:r>
              <a:rPr lang="en-US" sz="2000" i="1" dirty="0"/>
              <a:t>- </a:t>
            </a:r>
            <a:r>
              <a:rPr lang="en-US" sz="2000" dirty="0"/>
              <a:t>Infection of a host other than</a:t>
            </a:r>
          </a:p>
          <a:p>
            <a:pPr algn="l" rtl="0"/>
            <a:r>
              <a:rPr lang="en-US" sz="2000" dirty="0"/>
              <a:t>the normal host species. A parasite may or may not continue full</a:t>
            </a:r>
          </a:p>
          <a:p>
            <a:pPr algn="l" rtl="0"/>
            <a:r>
              <a:rPr lang="en-US" sz="2000" dirty="0"/>
              <a:t>development in this host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b="1" i="1" dirty="0"/>
              <a:t>Vector:- </a:t>
            </a:r>
            <a:r>
              <a:rPr lang="en-US" sz="2000" dirty="0"/>
              <a:t>Any arthropod or other living carrier which transports a</a:t>
            </a:r>
          </a:p>
          <a:p>
            <a:pPr algn="l" rtl="0"/>
            <a:r>
              <a:rPr lang="en-US" sz="2000" dirty="0" err="1"/>
              <a:t>pathogenicmicroorganisms</a:t>
            </a:r>
            <a:r>
              <a:rPr lang="en-US" sz="2000" dirty="0"/>
              <a:t> from an infected to non-infected host.</a:t>
            </a:r>
          </a:p>
          <a:p>
            <a:pPr algn="l" rtl="0"/>
            <a:r>
              <a:rPr lang="en-US" sz="2000" i="1" dirty="0"/>
              <a:t>A. </a:t>
            </a:r>
            <a:r>
              <a:rPr lang="en-US" sz="2000" b="1" i="1" dirty="0"/>
              <a:t>Biological vectors</a:t>
            </a:r>
            <a:r>
              <a:rPr lang="en-US" sz="2000" dirty="0"/>
              <a:t>:-Those vectors that complete the life cycle a</a:t>
            </a:r>
          </a:p>
          <a:p>
            <a:pPr algn="l" rtl="0"/>
            <a:r>
              <a:rPr lang="en-US" sz="2000" dirty="0" smtClean="0"/>
              <a:t>Parasite E.g</a:t>
            </a:r>
            <a:r>
              <a:rPr lang="en-US" sz="2000" dirty="0"/>
              <a:t>. </a:t>
            </a:r>
            <a:r>
              <a:rPr lang="en-US" sz="2000" i="1" dirty="0"/>
              <a:t>Anopheles </a:t>
            </a:r>
            <a:r>
              <a:rPr lang="en-US" sz="2000" dirty="0"/>
              <a:t>(Vector of </a:t>
            </a:r>
            <a:r>
              <a:rPr lang="en-US" sz="2000" i="1" dirty="0"/>
              <a:t>Plasmodium</a:t>
            </a:r>
            <a:r>
              <a:rPr lang="en-US" sz="2000" dirty="0"/>
              <a:t>), </a:t>
            </a:r>
            <a:r>
              <a:rPr lang="en-US" sz="2000" i="1" dirty="0" err="1"/>
              <a:t>Phlebotomus</a:t>
            </a:r>
            <a:endParaRPr lang="en-US" sz="2000" i="1" dirty="0"/>
          </a:p>
          <a:p>
            <a:pPr algn="l" rtl="0"/>
            <a:r>
              <a:rPr lang="en-US" sz="2000" dirty="0"/>
              <a:t>(Vector of </a:t>
            </a:r>
            <a:r>
              <a:rPr lang="en-US" sz="2000" i="1" dirty="0" err="1"/>
              <a:t>Leishmania</a:t>
            </a:r>
            <a:r>
              <a:rPr lang="en-US" sz="2000" dirty="0"/>
              <a:t>), </a:t>
            </a:r>
            <a:r>
              <a:rPr lang="en-US" sz="2000" i="1" dirty="0" err="1"/>
              <a:t>Glossina</a:t>
            </a:r>
            <a:r>
              <a:rPr lang="en-US" sz="2000" i="1" dirty="0"/>
              <a:t> </a:t>
            </a:r>
            <a:r>
              <a:rPr lang="en-US" sz="2000" dirty="0"/>
              <a:t>(vector of </a:t>
            </a:r>
            <a:r>
              <a:rPr lang="en-US" sz="2000" i="1" dirty="0"/>
              <a:t>Trypanosoma</a:t>
            </a:r>
            <a:r>
              <a:rPr lang="en-US" sz="2000" dirty="0"/>
              <a:t>), </a:t>
            </a:r>
            <a:r>
              <a:rPr lang="en-US" sz="2000" i="1" dirty="0" err="1"/>
              <a:t>Simulium</a:t>
            </a:r>
            <a:endParaRPr lang="en-US" sz="2000" i="1" dirty="0"/>
          </a:p>
          <a:p>
            <a:pPr algn="l" rtl="0"/>
            <a:r>
              <a:rPr lang="en-US" sz="2000" dirty="0"/>
              <a:t>(Vector of </a:t>
            </a:r>
            <a:r>
              <a:rPr lang="en-US" sz="2000" i="1" dirty="0" err="1"/>
              <a:t>Onchocerca</a:t>
            </a:r>
            <a:r>
              <a:rPr lang="en-US" sz="2000" dirty="0"/>
              <a:t>), etc.</a:t>
            </a:r>
          </a:p>
          <a:p>
            <a:pPr algn="l" rtl="0"/>
            <a:r>
              <a:rPr lang="en-US" sz="2000" i="1" dirty="0"/>
              <a:t>B. </a:t>
            </a:r>
            <a:r>
              <a:rPr lang="en-US" sz="2000" b="1" i="1" dirty="0"/>
              <a:t>Mechanical (</a:t>
            </a:r>
            <a:r>
              <a:rPr lang="en-US" sz="2000" b="1" i="1" dirty="0" err="1"/>
              <a:t>Parathenic</a:t>
            </a:r>
            <a:r>
              <a:rPr lang="en-US" sz="2000" b="1" i="1" dirty="0"/>
              <a:t> or transport) Vectors</a:t>
            </a:r>
            <a:r>
              <a:rPr lang="en-US" sz="2000" i="1" dirty="0"/>
              <a:t>: </a:t>
            </a:r>
            <a:r>
              <a:rPr lang="en-US" sz="2000" dirty="0"/>
              <a:t>They are passive</a:t>
            </a:r>
          </a:p>
          <a:p>
            <a:pPr algn="l" rtl="0"/>
            <a:r>
              <a:rPr lang="en-US" sz="2000" dirty="0"/>
              <a:t>carriers of parasites, not essential in the life cycle. E.g. House fly and</a:t>
            </a:r>
          </a:p>
          <a:p>
            <a:pPr algn="l" rtl="0"/>
            <a:r>
              <a:rPr lang="en-US" sz="2000" dirty="0" err="1"/>
              <a:t>Chocroach</a:t>
            </a:r>
            <a:r>
              <a:rPr lang="en-US" sz="2000" dirty="0"/>
              <a:t> as a mechanical vector for Amoebae, </a:t>
            </a:r>
            <a:r>
              <a:rPr lang="en-US" sz="2000" i="1" dirty="0"/>
              <a:t>Giardia</a:t>
            </a:r>
            <a:r>
              <a:rPr lang="en-US" sz="2000" dirty="0"/>
              <a:t>, etc.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349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11966" y="112474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/>
              <a:t>Diagnostic Stage</a:t>
            </a:r>
            <a:r>
              <a:rPr lang="en-US" i="1" dirty="0"/>
              <a:t>:</a:t>
            </a:r>
            <a:r>
              <a:rPr lang="en-US" dirty="0"/>
              <a:t>- A developmental stage of a pathogenic organism</a:t>
            </a:r>
          </a:p>
          <a:p>
            <a:pPr algn="l" rtl="0"/>
            <a:r>
              <a:rPr lang="en-US" dirty="0"/>
              <a:t>that can be detected in stool, blood, urine, sputum, CSF or other human</a:t>
            </a:r>
          </a:p>
          <a:p>
            <a:pPr algn="l" rtl="0"/>
            <a:r>
              <a:rPr lang="en-US" dirty="0"/>
              <a:t>body secretions.</a:t>
            </a:r>
          </a:p>
          <a:p>
            <a:pPr algn="l" rtl="0"/>
            <a:r>
              <a:rPr lang="en-US" b="1" dirty="0"/>
              <a:t>Infective Stage</a:t>
            </a:r>
            <a:r>
              <a:rPr lang="en-US" i="1" dirty="0"/>
              <a:t>:</a:t>
            </a:r>
            <a:r>
              <a:rPr lang="en-US" dirty="0"/>
              <a:t>- The stage of parasite at which it is capable of entering</a:t>
            </a:r>
          </a:p>
          <a:p>
            <a:pPr algn="l" rtl="0"/>
            <a:r>
              <a:rPr lang="en-US" dirty="0"/>
              <a:t>the host and continue development within the host.</a:t>
            </a:r>
          </a:p>
          <a:p>
            <a:pPr algn="l" rtl="0"/>
            <a:r>
              <a:rPr lang="en-US" b="1" dirty="0"/>
              <a:t>Infection</a:t>
            </a:r>
            <a:r>
              <a:rPr lang="en-US" dirty="0"/>
              <a:t>:- Invasion of the body by any pathogenic organism</a:t>
            </a:r>
          </a:p>
          <a:p>
            <a:pPr algn="l" rtl="0"/>
            <a:r>
              <a:rPr lang="en-US" dirty="0"/>
              <a:t>(except )arthropods and the reaction of the hosts tissue to the presence</a:t>
            </a:r>
          </a:p>
          <a:p>
            <a:pPr algn="l" rtl="0"/>
            <a:r>
              <a:rPr lang="en-US" dirty="0"/>
              <a:t>of the parasite or related toxins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/>
              <a:t>Infestation</a:t>
            </a:r>
            <a:r>
              <a:rPr lang="en-US" dirty="0"/>
              <a:t>:- The establishment of arthropods upon or within a host.</a:t>
            </a:r>
          </a:p>
          <a:p>
            <a:pPr algn="l" rtl="0"/>
            <a:r>
              <a:rPr lang="en-US" b="1" dirty="0"/>
              <a:t>Zoonosis:- </a:t>
            </a:r>
            <a:r>
              <a:rPr lang="en-US" dirty="0"/>
              <a:t>Diseases of animals. Today this term is applied for those</a:t>
            </a:r>
          </a:p>
          <a:p>
            <a:pPr algn="l" rtl="0"/>
            <a:r>
              <a:rPr lang="en-US" dirty="0"/>
              <a:t>diseases that are transmittable to man.</a:t>
            </a:r>
          </a:p>
          <a:p>
            <a:pPr algn="l" rtl="0"/>
            <a:r>
              <a:rPr lang="en-US" b="1" dirty="0"/>
              <a:t>Biological Incubation (</a:t>
            </a:r>
            <a:r>
              <a:rPr lang="en-US" b="1" dirty="0" err="1"/>
              <a:t>Prepatent</a:t>
            </a:r>
            <a:r>
              <a:rPr lang="en-US" b="1" dirty="0"/>
              <a:t>) Period:- </a:t>
            </a:r>
            <a:r>
              <a:rPr lang="en-US" dirty="0"/>
              <a:t>It is time elapsing between</a:t>
            </a:r>
          </a:p>
          <a:p>
            <a:pPr algn="l" rtl="0"/>
            <a:r>
              <a:rPr lang="en-US" dirty="0"/>
              <a:t>initial infection with the parasite and demonstration of the parasites or</a:t>
            </a:r>
          </a:p>
          <a:p>
            <a:pPr algn="l" rtl="0"/>
            <a:r>
              <a:rPr lang="en-US" dirty="0"/>
              <a:t>their stages in excreta, blood, aspirate and other diagnostic material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08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305342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/>
            <a:r>
              <a:rPr lang="en-US" b="1" dirty="0">
                <a:solidFill>
                  <a:prstClr val="black"/>
                </a:solidFill>
              </a:rPr>
              <a:t>Clinical Incubation Period</a:t>
            </a:r>
            <a:r>
              <a:rPr lang="en-US" dirty="0">
                <a:solidFill>
                  <a:prstClr val="black"/>
                </a:solidFill>
              </a:rPr>
              <a:t>:- It is the interval between exposure and the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earliest manifestation or infestation.</a:t>
            </a:r>
          </a:p>
          <a:p>
            <a:pPr lvl="0" algn="just" rtl="0"/>
            <a:endParaRPr lang="en-US" b="1" dirty="0" smtClean="0">
              <a:solidFill>
                <a:prstClr val="black"/>
              </a:solidFill>
            </a:endParaRPr>
          </a:p>
          <a:p>
            <a:pPr lvl="0" algn="just" rtl="0"/>
            <a:r>
              <a:rPr lang="en-US" b="1" dirty="0" smtClean="0">
                <a:solidFill>
                  <a:prstClr val="black"/>
                </a:solidFill>
              </a:rPr>
              <a:t>Autoinfection</a:t>
            </a:r>
            <a:r>
              <a:rPr lang="en-US" b="1" dirty="0">
                <a:solidFill>
                  <a:prstClr val="black"/>
                </a:solidFill>
              </a:rPr>
              <a:t>:- </a:t>
            </a:r>
            <a:r>
              <a:rPr lang="en-US" dirty="0">
                <a:solidFill>
                  <a:prstClr val="black"/>
                </a:solidFill>
              </a:rPr>
              <a:t>An infected individual acts as a source for</a:t>
            </a:r>
          </a:p>
          <a:p>
            <a:pPr lvl="0" algn="just" rtl="0"/>
            <a:r>
              <a:rPr lang="en-US" dirty="0" err="1">
                <a:solidFill>
                  <a:prstClr val="black"/>
                </a:solidFill>
              </a:rPr>
              <a:t>hyperinfection</a:t>
            </a:r>
            <a:r>
              <a:rPr lang="en-US" dirty="0">
                <a:solidFill>
                  <a:prstClr val="black"/>
                </a:solidFill>
              </a:rPr>
              <a:t> to himself.</a:t>
            </a:r>
          </a:p>
          <a:p>
            <a:pPr lvl="0" algn="just" rtl="0"/>
            <a:endParaRPr lang="en-US" b="1" dirty="0" smtClean="0">
              <a:solidFill>
                <a:prstClr val="black"/>
              </a:solidFill>
            </a:endParaRPr>
          </a:p>
          <a:p>
            <a:pPr lvl="0" algn="just" rtl="0"/>
            <a:r>
              <a:rPr lang="en-US" b="1" dirty="0" err="1" smtClean="0">
                <a:solidFill>
                  <a:prstClr val="black"/>
                </a:solidFill>
              </a:rPr>
              <a:t>Superinfection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(</a:t>
            </a:r>
            <a:r>
              <a:rPr lang="en-US" b="1" dirty="0" err="1">
                <a:solidFill>
                  <a:prstClr val="black"/>
                </a:solidFill>
              </a:rPr>
              <a:t>Hyperinfection</a:t>
            </a:r>
            <a:r>
              <a:rPr lang="en-US" b="1" dirty="0">
                <a:solidFill>
                  <a:prstClr val="black"/>
                </a:solidFill>
              </a:rPr>
              <a:t>):- </a:t>
            </a:r>
            <a:r>
              <a:rPr lang="en-US" dirty="0">
                <a:solidFill>
                  <a:prstClr val="black"/>
                </a:solidFill>
              </a:rPr>
              <a:t>When an individual harboring the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parasite is </a:t>
            </a:r>
            <a:r>
              <a:rPr lang="en-US" dirty="0" err="1">
                <a:solidFill>
                  <a:prstClr val="black"/>
                </a:solidFill>
              </a:rPr>
              <a:t>reinfected</a:t>
            </a:r>
            <a:r>
              <a:rPr lang="en-US" dirty="0">
                <a:solidFill>
                  <a:prstClr val="black"/>
                </a:solidFill>
              </a:rPr>
              <a:t> by the same parasite.</a:t>
            </a:r>
          </a:p>
          <a:p>
            <a:pPr lvl="0" algn="just" rtl="0"/>
            <a:endParaRPr lang="en-US" b="1" dirty="0">
              <a:solidFill>
                <a:prstClr val="black"/>
              </a:solidFill>
            </a:endParaRPr>
          </a:p>
          <a:p>
            <a:pPr lvl="0" algn="just" rtl="0"/>
            <a:r>
              <a:rPr lang="en-US" b="1" dirty="0" err="1" smtClean="0">
                <a:solidFill>
                  <a:prstClr val="black"/>
                </a:solidFill>
              </a:rPr>
              <a:t>Retroinfection</a:t>
            </a:r>
            <a:r>
              <a:rPr lang="en-US" b="1" dirty="0">
                <a:solidFill>
                  <a:prstClr val="black"/>
                </a:solidFill>
              </a:rPr>
              <a:t>:- </a:t>
            </a:r>
            <a:r>
              <a:rPr lang="en-US" dirty="0">
                <a:solidFill>
                  <a:prstClr val="black"/>
                </a:solidFill>
              </a:rPr>
              <a:t>A retrograde infection caused by the newly hatched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larva of </a:t>
            </a:r>
            <a:r>
              <a:rPr lang="en-US" i="1" dirty="0">
                <a:solidFill>
                  <a:prstClr val="black"/>
                </a:solidFill>
              </a:rPr>
              <a:t>E. </a:t>
            </a:r>
            <a:r>
              <a:rPr lang="en-US" i="1" dirty="0" err="1">
                <a:solidFill>
                  <a:prstClr val="black"/>
                </a:solidFill>
              </a:rPr>
              <a:t>vermicularis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from the perianal region to reach the colon,</a:t>
            </a:r>
          </a:p>
          <a:p>
            <a:pPr lvl="0" algn="just" rtl="0"/>
            <a:r>
              <a:rPr lang="en-US" dirty="0">
                <a:solidFill>
                  <a:prstClr val="black"/>
                </a:solidFill>
              </a:rPr>
              <a:t>where the adolescent form of the parasite develop.</a:t>
            </a:r>
            <a:endParaRPr lang="ar-IQ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11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2858</TotalTime>
  <Words>1287</Words>
  <Application>Microsoft Office PowerPoint</Application>
  <PresentationFormat>عرض على الشاشة (3:4)‏</PresentationFormat>
  <Paragraphs>141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NewsPrint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البيت العصري</dc:creator>
  <cp:lastModifiedBy>SHOBAR</cp:lastModifiedBy>
  <cp:revision>15</cp:revision>
  <dcterms:created xsi:type="dcterms:W3CDTF">2018-10-07T07:43:16Z</dcterms:created>
  <dcterms:modified xsi:type="dcterms:W3CDTF">2020-12-14T07:52:59Z</dcterms:modified>
</cp:coreProperties>
</file>