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Spartan" panose="020B0604020202020204" charset="0"/>
      <p:regular r:id="rId14"/>
      <p:bold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Open Sans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Quicksand" panose="020B060402020202020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933950" y="-1619250"/>
            <a:ext cx="7200900" cy="15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10622756" y="3048002"/>
            <a:ext cx="8777288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545556" y="-1219198"/>
            <a:ext cx="8777288" cy="1203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371600" y="2857501"/>
            <a:ext cx="15087600" cy="389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00"/>
              <a:buFont typeface="Cambria"/>
              <a:buNone/>
              <a:defRPr sz="1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6858000"/>
            <a:ext cx="129235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l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lvl="1" algn="ctr" rtl="1">
              <a:spcBef>
                <a:spcPts val="720"/>
              </a:spcBef>
              <a:spcAft>
                <a:spcPts val="0"/>
              </a:spcAft>
              <a:buSzPts val="36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58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5240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444627" y="8229600"/>
            <a:ext cx="153193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Font typeface="Cambria"/>
              <a:buNone/>
              <a:defRPr sz="6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444627" y="5779295"/>
            <a:ext cx="12271374" cy="245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5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14400" y="2304288"/>
            <a:ext cx="7315200" cy="688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546100" algn="r" rtl="1">
              <a:spcBef>
                <a:spcPts val="1000"/>
              </a:spcBef>
              <a:spcAft>
                <a:spcPts val="0"/>
              </a:spcAft>
              <a:buSzPts val="5000"/>
              <a:buChar char="•"/>
              <a:defRPr sz="5000"/>
            </a:lvl1pPr>
            <a:lvl2pPr marL="914400" lvl="1" indent="-501650" algn="r" rtl="1"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457200" algn="r" rtl="1">
              <a:spcBef>
                <a:spcPts val="72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6pPr>
            <a:lvl7pPr marL="3200400" lvl="6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7pPr>
            <a:lvl8pPr marL="3657600" lvl="7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8pPr>
            <a:lvl9pPr marL="4114800" lvl="8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839200" y="2304288"/>
            <a:ext cx="7315200" cy="688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546100" algn="r" rtl="1">
              <a:spcBef>
                <a:spcPts val="1000"/>
              </a:spcBef>
              <a:spcAft>
                <a:spcPts val="0"/>
              </a:spcAft>
              <a:buSzPts val="5000"/>
              <a:buChar char="•"/>
              <a:defRPr sz="5000"/>
            </a:lvl1pPr>
            <a:lvl2pPr marL="914400" lvl="1" indent="-501650" algn="r" rtl="1"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457200" algn="r" rtl="1">
              <a:spcBef>
                <a:spcPts val="72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6pPr>
            <a:lvl7pPr marL="3200400" lvl="6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7pPr>
            <a:lvl8pPr marL="3657600" lvl="7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8pPr>
            <a:lvl9pPr marL="4114800" lvl="8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14400" y="2302670"/>
            <a:ext cx="7315200" cy="95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 b="1"/>
            </a:lvl2pPr>
            <a:lvl3pPr marL="1371600" lvl="2" indent="-228600" algn="r" rtl="1">
              <a:spcBef>
                <a:spcPts val="640"/>
              </a:spcBef>
              <a:spcAft>
                <a:spcPts val="0"/>
              </a:spcAft>
              <a:buSzPts val="3200"/>
              <a:buNone/>
              <a:defRPr sz="3200" b="1"/>
            </a:lvl3pPr>
            <a:lvl4pPr marL="1828800" lvl="3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4pPr>
            <a:lvl5pPr marL="2286000" lvl="4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5pPr>
            <a:lvl6pPr marL="2743200" lvl="5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6pPr>
            <a:lvl7pPr marL="3200400" lvl="6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7pPr>
            <a:lvl8pPr marL="3657600" lvl="7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8pPr>
            <a:lvl9pPr marL="4114800" lvl="8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914400" y="3262313"/>
            <a:ext cx="7315200" cy="59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501650" algn="r" rtl="1"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457200" algn="r" rtl="1">
              <a:spcBef>
                <a:spcPts val="720"/>
              </a:spcBef>
              <a:spcAft>
                <a:spcPts val="0"/>
              </a:spcAft>
              <a:buSzPts val="3600"/>
              <a:buChar char="•"/>
              <a:defRPr sz="3600"/>
            </a:lvl2pPr>
            <a:lvl3pPr marL="1371600" lvl="2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4pPr>
            <a:lvl5pPr marL="2286000" lvl="4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5pPr>
            <a:lvl6pPr marL="2743200" lvl="5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6pPr>
            <a:lvl7pPr marL="3200400" lvl="6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7pPr>
            <a:lvl8pPr marL="3657600" lvl="7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8pPr>
            <a:lvl9pPr marL="4114800" lvl="8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8839200" y="2302670"/>
            <a:ext cx="7315200" cy="95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720"/>
              </a:spcBef>
              <a:spcAft>
                <a:spcPts val="0"/>
              </a:spcAft>
              <a:buSzPts val="3600"/>
              <a:buNone/>
              <a:defRPr sz="3600" b="1"/>
            </a:lvl2pPr>
            <a:lvl3pPr marL="1371600" lvl="2" indent="-228600" algn="r" rtl="1">
              <a:spcBef>
                <a:spcPts val="640"/>
              </a:spcBef>
              <a:spcAft>
                <a:spcPts val="0"/>
              </a:spcAft>
              <a:buSzPts val="3200"/>
              <a:buNone/>
              <a:defRPr sz="3200" b="1"/>
            </a:lvl3pPr>
            <a:lvl4pPr marL="1828800" lvl="3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4pPr>
            <a:lvl5pPr marL="2286000" lvl="4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5pPr>
            <a:lvl6pPr marL="2743200" lvl="5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6pPr>
            <a:lvl7pPr marL="3200400" lvl="6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7pPr>
            <a:lvl8pPr marL="3657600" lvl="7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8pPr>
            <a:lvl9pPr marL="4114800" lvl="8" indent="-228600" algn="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8839200" y="3262313"/>
            <a:ext cx="7315200" cy="59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501650" algn="r" rtl="1"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457200" algn="r" rtl="1">
              <a:spcBef>
                <a:spcPts val="720"/>
              </a:spcBef>
              <a:spcAft>
                <a:spcPts val="0"/>
              </a:spcAft>
              <a:buSzPts val="3600"/>
              <a:buChar char="•"/>
              <a:defRPr sz="3600"/>
            </a:lvl2pPr>
            <a:lvl3pPr marL="1371600" lvl="2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4pPr>
            <a:lvl5pPr marL="2286000" lvl="4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5pPr>
            <a:lvl6pPr marL="2743200" lvl="5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6pPr>
            <a:lvl7pPr marL="3200400" lvl="6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7pPr>
            <a:lvl8pPr marL="3657600" lvl="7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8pPr>
            <a:lvl9pPr marL="4114800" lvl="8" indent="-412750" algn="r" rtl="1">
              <a:spcBef>
                <a:spcPts val="580"/>
              </a:spcBef>
              <a:spcAft>
                <a:spcPts val="0"/>
              </a:spcAft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9602" y="8243316"/>
            <a:ext cx="15544800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mbria"/>
              <a:buNone/>
              <a:defRPr sz="3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09599" y="9144000"/>
            <a:ext cx="155448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/>
            </a:lvl1pPr>
            <a:lvl2pPr marL="914400" lvl="1" indent="-228600" algn="r" rtl="1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09600" y="571500"/>
            <a:ext cx="15544800" cy="741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03504" y="8242917"/>
            <a:ext cx="15544800" cy="8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mbria"/>
              <a:buNone/>
              <a:defRPr sz="39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69164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03504" y="9144000"/>
            <a:ext cx="15544800" cy="91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 rtl="1">
              <a:spcBef>
                <a:spcPts val="580"/>
              </a:spcBef>
              <a:spcAft>
                <a:spcPts val="0"/>
              </a:spcAft>
              <a:buSzPts val="2900"/>
              <a:buNone/>
              <a:defRPr sz="2900"/>
            </a:lvl1pPr>
            <a:lvl2pPr marL="914400" lvl="1" indent="-228600" algn="r" rtl="1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Cambria"/>
              <a:buNone/>
              <a:defRPr sz="8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5240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476250" algn="r" rtl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r" rtl="1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r" rtl="1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r" rtl="1">
              <a:spcBef>
                <a:spcPts val="58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r" rtl="1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r" rtl="1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7350" algn="r" rtl="1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7350" algn="r" rtl="1"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7350" algn="r" rtl="1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16916400" y="0"/>
            <a:ext cx="1371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6916400" y="8229600"/>
            <a:ext cx="13716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17063577" y="8473440"/>
            <a:ext cx="1097280" cy="59436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 rot="-5400000">
            <a:off x="15765641" y="5981700"/>
            <a:ext cx="355092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-5400000">
            <a:off x="15712303" y="2377440"/>
            <a:ext cx="365759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2133600" y="3467100"/>
            <a:ext cx="12797380" cy="3089799"/>
            <a:chOff x="-1631225" y="-265985"/>
            <a:chExt cx="17063174" cy="4119732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0" y="1776255"/>
              <a:ext cx="15431949" cy="20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0" b="0" i="0" u="none" strike="noStrike" cap="non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-1631225" y="-265985"/>
              <a:ext cx="15431949" cy="1064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 i="0" u="none" strike="noStrike" cap="none">
                  <a:solidFill>
                    <a:srgbClr val="FFF5EC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 SIMPLE TENSE</a:t>
              </a:r>
              <a:endParaRPr/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2133600" y="6972300"/>
            <a:ext cx="11573962" cy="166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5EC"/>
                </a:solidFill>
                <a:latin typeface="Quicksand"/>
                <a:ea typeface="Quicksand"/>
                <a:cs typeface="Quicksand"/>
                <a:sym typeface="Quicksand"/>
              </a:rPr>
              <a:t>Prepared by: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5EC"/>
                </a:solidFill>
                <a:latin typeface="Quicksand"/>
                <a:ea typeface="Quicksand"/>
                <a:cs typeface="Quicksand"/>
                <a:sym typeface="Quicksand"/>
              </a:rPr>
              <a:t>Ahmed Jalil Kadhim</a:t>
            </a:r>
            <a:endParaRPr sz="5000" b="1" i="0" u="none" strike="noStrike" cap="none">
              <a:solidFill>
                <a:srgbClr val="FFF5E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990600" y="1028700"/>
            <a:ext cx="15468600" cy="8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as required: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Jack (live) in Manitoba.  (correct)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He (be/not) a fireman. (correct).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3.He gets up early every day. (question)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4.His wife has a small shop. (negative)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5.They (not/like) their life. (correct)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6.They (be) always busy.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7674D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1.lives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2.Is 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3.Does he get up early?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4.His wife doesn’t have a small shop.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5.don’tlike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are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16401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328653" y="-343769"/>
            <a:ext cx="8563726" cy="10974537"/>
          </a:xfrm>
          <a:prstGeom prst="rect">
            <a:avLst/>
          </a:prstGeom>
          <a:solidFill>
            <a:srgbClr val="004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97113" y="2448148"/>
            <a:ext cx="6712195" cy="50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Present</a:t>
            </a:r>
            <a:endParaRPr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Simple</a:t>
            </a:r>
            <a:endParaRPr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 Tense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715047" y="2524348"/>
            <a:ext cx="7092980" cy="494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present simple tense is used to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habits</a:t>
            </a:r>
            <a:r>
              <a:rPr lang="en-US" sz="4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unchanging situations</a:t>
            </a:r>
            <a:r>
              <a:rPr lang="en-US" sz="4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 truths</a:t>
            </a:r>
            <a:r>
              <a:rPr lang="en-US" sz="4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fixed arrangements</a:t>
            </a:r>
            <a:r>
              <a:rPr lang="en-US" sz="4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457200" y="647700"/>
            <a:ext cx="15087600" cy="8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089CA2"/>
                </a:solidFill>
                <a:latin typeface="Calibri"/>
                <a:ea typeface="Calibri"/>
                <a:cs typeface="Calibri"/>
                <a:sym typeface="Calibri"/>
              </a:rPr>
              <a:t>The following adverbials are used with the present simple tense: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usually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regularly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 morning/evening/night/ afternoon,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sometimes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occasionally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never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533400" y="1485900"/>
            <a:ext cx="15697200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6A9F3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AutoNum type="arabicPeriod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goes to the college by bus.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AutoNum type="arabicPeriod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play football every day .          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Routines, habits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AutoNum type="arabicPeriod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drink coffee every morning.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AutoNum type="arabicPeriod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have two cats and a dog.             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changing situations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AutoNum type="arabicPeriod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like animals.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9296400" y="2324100"/>
            <a:ext cx="2286000" cy="2286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7467600" y="5213838"/>
            <a:ext cx="2971800" cy="990600"/>
          </a:xfrm>
          <a:prstGeom prst="rightBrace">
            <a:avLst>
              <a:gd name="adj1" fmla="val 10108"/>
              <a:gd name="adj2" fmla="val 50000"/>
            </a:avLst>
          </a:prstGeom>
          <a:noFill/>
          <a:ln w="12700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990600" y="1790700"/>
            <a:ext cx="1524000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The sun rises in the east.                       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truths                  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7.The earth is round.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the train leaves at 6:30.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9.The lectures start at 8:30.               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arrangements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001000" y="2019300"/>
            <a:ext cx="2819400" cy="990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7848600" y="4152900"/>
            <a:ext cx="2667000" cy="1371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-328653" y="-343769"/>
            <a:ext cx="8563726" cy="10974537"/>
          </a:xfrm>
          <a:prstGeom prst="rect">
            <a:avLst/>
          </a:prstGeom>
          <a:solidFill>
            <a:srgbClr val="1B8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597113" y="923925"/>
            <a:ext cx="6712195" cy="174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Simple Present Tense With..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179790" y="4114800"/>
            <a:ext cx="7885050" cy="18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She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endParaRPr/>
          </a:p>
          <a:p>
            <a:pPr marL="0" marR="0" lvl="0" indent="0" algn="ctr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Singular Subject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597113" y="7972763"/>
            <a:ext cx="6712195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Add</a:t>
            </a:r>
            <a:r>
              <a:rPr lang="en-US" sz="55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lang="en-US" sz="55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-</a:t>
            </a:r>
            <a:r>
              <a:rPr lang="en-US" sz="5500">
                <a:solidFill>
                  <a:srgbClr val="FF1616"/>
                </a:solidFill>
                <a:latin typeface="Spartan"/>
                <a:ea typeface="Spartan"/>
                <a:cs typeface="Spartan"/>
                <a:sym typeface="Spartan"/>
              </a:rPr>
              <a:t>s</a:t>
            </a:r>
            <a:r>
              <a:rPr lang="en-US" sz="55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 / </a:t>
            </a:r>
            <a:r>
              <a:rPr lang="en-US" sz="55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-</a:t>
            </a:r>
            <a:r>
              <a:rPr lang="en-US" sz="5500">
                <a:solidFill>
                  <a:srgbClr val="FF1616"/>
                </a:solidFill>
                <a:latin typeface="Spartan"/>
                <a:ea typeface="Spartan"/>
                <a:cs typeface="Spartan"/>
                <a:sym typeface="Spartan"/>
              </a:rPr>
              <a:t>es</a:t>
            </a:r>
            <a:r>
              <a:rPr lang="en-US" sz="55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 /</a:t>
            </a:r>
            <a:r>
              <a:rPr lang="en-US" sz="55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-</a:t>
            </a:r>
            <a:r>
              <a:rPr lang="en-US" sz="5500">
                <a:solidFill>
                  <a:srgbClr val="FF1616"/>
                </a:solidFill>
                <a:latin typeface="Spartan"/>
                <a:ea typeface="Spartan"/>
                <a:cs typeface="Spartan"/>
                <a:sym typeface="Spartan"/>
              </a:rPr>
              <a:t>ies</a:t>
            </a:r>
            <a:endParaRPr sz="5500">
              <a:solidFill>
                <a:srgbClr val="FF1616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731869" y="2132012"/>
            <a:ext cx="8572953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He eat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ice cream.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8731869" y="4602163"/>
            <a:ext cx="905933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She wash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the dishes.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8731869" y="7118688"/>
            <a:ext cx="905933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The bird fl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ies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the sky.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-328653" y="-343769"/>
            <a:ext cx="8563726" cy="10974537"/>
          </a:xfrm>
          <a:prstGeom prst="rect">
            <a:avLst/>
          </a:prstGeom>
          <a:solidFill>
            <a:srgbClr val="1B8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597113" y="923925"/>
            <a:ext cx="6712195" cy="174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Simple Present Tense With..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179790" y="4114800"/>
            <a:ext cx="7885050" cy="18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They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endParaRPr/>
          </a:p>
          <a:p>
            <a:pPr marL="0" marR="0" lvl="0" indent="0" algn="ctr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5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Plural Subject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597113" y="7626485"/>
            <a:ext cx="6712195" cy="19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Don't Change Verb!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9228664" y="1309687"/>
            <a:ext cx="8572953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They 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catch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the fish.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9228664" y="3111703"/>
            <a:ext cx="905933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You 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buy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T-shirt.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9228664" y="5064125"/>
            <a:ext cx="905933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We 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write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story.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9228664" y="6884987"/>
            <a:ext cx="905933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The students </a:t>
            </a:r>
            <a:r>
              <a:rPr lang="en-US" sz="5500" b="1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study</a:t>
            </a: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English.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685800" y="876300"/>
            <a:ext cx="15316200" cy="941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54A838"/>
                </a:solidFill>
                <a:latin typeface="Calibri"/>
                <a:ea typeface="Calibri"/>
                <a:cs typeface="Calibri"/>
                <a:sym typeface="Calibri"/>
              </a:rPr>
              <a:t>Negative: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don’t like camping.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don’t play tennis.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Merry doesn’t eat fish.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doesn’t  carry the box.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“Do”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used with (I, we, they, you, plural names)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“Does”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used with singular subject (he, she, it).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54A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1828800" y="1028700"/>
            <a:ext cx="13944600" cy="68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Questions: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case of question put the auxiliary verb before the subject of the sentence.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go swimming?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manager go away?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she watch television?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jacency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مخصص</PresentationFormat>
  <Paragraphs>73</Paragraphs>
  <Slides>11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Spartan</vt:lpstr>
      <vt:lpstr>Arial</vt:lpstr>
      <vt:lpstr>Cambria</vt:lpstr>
      <vt:lpstr>Open Sans</vt:lpstr>
      <vt:lpstr>Calibri</vt:lpstr>
      <vt:lpstr>Quicksand</vt:lpstr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</dc:creator>
  <cp:lastModifiedBy>AD</cp:lastModifiedBy>
  <cp:revision>1</cp:revision>
  <dcterms:modified xsi:type="dcterms:W3CDTF">2021-09-27T09:36:27Z</dcterms:modified>
</cp:coreProperties>
</file>