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692" r:id="rId3"/>
    <p:sldId id="747" r:id="rId4"/>
    <p:sldId id="745" r:id="rId5"/>
    <p:sldId id="753" r:id="rId6"/>
    <p:sldId id="693" r:id="rId7"/>
    <p:sldId id="750" r:id="rId8"/>
    <p:sldId id="749" r:id="rId9"/>
    <p:sldId id="695" r:id="rId10"/>
    <p:sldId id="696" r:id="rId11"/>
    <p:sldId id="752" r:id="rId12"/>
    <p:sldId id="697" r:id="rId13"/>
    <p:sldId id="757" r:id="rId14"/>
    <p:sldId id="754" r:id="rId15"/>
    <p:sldId id="755" r:id="rId16"/>
    <p:sldId id="773" r:id="rId17"/>
    <p:sldId id="758" r:id="rId18"/>
    <p:sldId id="777" r:id="rId19"/>
    <p:sldId id="760" r:id="rId20"/>
    <p:sldId id="774" r:id="rId21"/>
    <p:sldId id="775" r:id="rId22"/>
    <p:sldId id="763" r:id="rId23"/>
    <p:sldId id="779" r:id="rId24"/>
    <p:sldId id="789" r:id="rId25"/>
    <p:sldId id="786" r:id="rId26"/>
    <p:sldId id="788" r:id="rId27"/>
    <p:sldId id="790" r:id="rId28"/>
    <p:sldId id="793" r:id="rId29"/>
    <p:sldId id="794" r:id="rId30"/>
    <p:sldId id="785" r:id="rId31"/>
    <p:sldId id="784" r:id="rId32"/>
    <p:sldId id="795" r:id="rId33"/>
    <p:sldId id="770" r:id="rId34"/>
    <p:sldId id="665" r:id="rId35"/>
  </p:sldIdLst>
  <p:sldSz cx="9144000" cy="6858000" type="screen4x3"/>
  <p:notesSz cx="6735763" cy="9869488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C7C"/>
    <a:srgbClr val="495587"/>
    <a:srgbClr val="FFCC66"/>
    <a:srgbClr val="CCFFCC"/>
    <a:srgbClr val="CCFF99"/>
    <a:srgbClr val="66FF99"/>
    <a:srgbClr val="080010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412" autoAdjust="0"/>
    <p:restoredTop sz="90925" autoAdjust="0"/>
  </p:normalViewPr>
  <p:slideViewPr>
    <p:cSldViewPr>
      <p:cViewPr>
        <p:scale>
          <a:sx n="71" d="100"/>
          <a:sy n="71" d="100"/>
        </p:scale>
        <p:origin x="-156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BCE5FB-B0F2-4072-A737-8EB10CC5AF01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81FC6F-B431-42C7-8EFE-4B92557B4CF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A7F6F2-D72C-4C38-B9A1-A8FDB66CA22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2257066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27E6EB9-8076-4753-ACBE-803F6286BAB6}" type="datetime1">
              <a:rPr lang="en-US" smtClean="0"/>
              <a:pPr/>
              <a:t>1/26/2018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137430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7F93A-288F-4DFA-AFE6-D0F812A899FE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640C-8993-4ACF-8CFB-F0418D6EF8C8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640C-8993-4ACF-8CFB-F0418D6EF8C8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640C-8993-4ACF-8CFB-F0418D6EF8C8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17</a:t>
            </a:fld>
            <a:endParaRPr lang="ar-IQ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18</a:t>
            </a:fld>
            <a:endParaRPr lang="ar-IQ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19</a:t>
            </a:fld>
            <a:endParaRPr lang="ar-IQ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20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7F93A-288F-4DFA-AFE6-D0F812A899FE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21</a:t>
            </a:fld>
            <a:endParaRPr lang="ar-IQ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22</a:t>
            </a:fld>
            <a:endParaRPr lang="ar-IQ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23</a:t>
            </a:fld>
            <a:endParaRPr lang="ar-IQ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24</a:t>
            </a:fld>
            <a:endParaRPr lang="ar-IQ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25</a:t>
            </a:fld>
            <a:endParaRPr lang="ar-IQ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26</a:t>
            </a:fld>
            <a:endParaRPr lang="ar-IQ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27</a:t>
            </a:fld>
            <a:endParaRPr lang="ar-IQ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28</a:t>
            </a:fld>
            <a:endParaRPr lang="ar-IQ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29</a:t>
            </a:fld>
            <a:endParaRPr lang="ar-IQ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Biosynthysis</a:t>
            </a:r>
            <a:r>
              <a:rPr lang="en-US" dirty="0" smtClean="0"/>
              <a:t> I the </a:t>
            </a:r>
            <a:r>
              <a:rPr lang="en-US" dirty="0" err="1" smtClean="0"/>
              <a:t>chromaffine</a:t>
            </a:r>
            <a:r>
              <a:rPr lang="en-US" dirty="0" smtClean="0"/>
              <a:t> cells of adrenal medulla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30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7F67-3398-4D7D-B51C-C18D06FC2D41}" type="slidenum">
              <a:rPr lang="ar-IQ" smtClean="0"/>
              <a:pPr/>
              <a:t>4</a:t>
            </a:fld>
            <a:endParaRPr lang="ar-IQ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31</a:t>
            </a:fld>
            <a:endParaRPr lang="ar-IQ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32</a:t>
            </a:fld>
            <a:endParaRPr lang="ar-IQ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33</a:t>
            </a:fld>
            <a:endParaRPr lang="ar-IQ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34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8FC25B-A2DA-419F-B292-553A6740456D}" type="datetime1">
              <a:rPr lang="en-US" smtClean="0"/>
              <a:pPr/>
              <a:t>1/26/2018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69118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7F67-3398-4D7D-B51C-C18D06FC2D41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7F93A-288F-4DFA-AFE6-D0F812A899FE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870E33-5185-4583-86C0-7960712866FA}" type="datetime1">
              <a:rPr lang="en-US" smtClean="0"/>
              <a:pPr/>
              <a:t>1/26/2018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7F93A-288F-4DFA-AFE6-D0F812A899FE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7F93A-288F-4DFA-AFE6-D0F812A899FE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99BD25C-9271-45C9-AD64-E2D5B74BFC2C}" type="datetimeFigureOut">
              <a:rPr lang="ar-IQ" smtClean="0"/>
              <a:pPr/>
              <a:t>10/05/1439</a:t>
            </a:fld>
            <a:endParaRPr lang="ar-IQ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E734B83-60A6-48EE-957F-EC2075987E8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25C-9271-45C9-AD64-E2D5B74BFC2C}" type="datetimeFigureOut">
              <a:rPr lang="ar-IQ" smtClean="0"/>
              <a:pPr/>
              <a:t>10/05/1439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4B83-60A6-48EE-957F-EC2075987E8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25C-9271-45C9-AD64-E2D5B74BFC2C}" type="datetimeFigureOut">
              <a:rPr lang="ar-IQ" smtClean="0"/>
              <a:pPr/>
              <a:t>10/05/1439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4B83-60A6-48EE-957F-EC2075987E8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25C-9271-45C9-AD64-E2D5B74BFC2C}" type="datetimeFigureOut">
              <a:rPr lang="ar-IQ" smtClean="0"/>
              <a:pPr/>
              <a:t>10/05/1439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4B83-60A6-48EE-957F-EC2075987E8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25C-9271-45C9-AD64-E2D5B74BFC2C}" type="datetimeFigureOut">
              <a:rPr lang="ar-IQ" smtClean="0"/>
              <a:pPr/>
              <a:t>10/05/1439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4B83-60A6-48EE-957F-EC2075987E8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25C-9271-45C9-AD64-E2D5B74BFC2C}" type="datetimeFigureOut">
              <a:rPr lang="ar-IQ" smtClean="0"/>
              <a:pPr/>
              <a:t>10/05/1439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4B83-60A6-48EE-957F-EC2075987E8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25C-9271-45C9-AD64-E2D5B74BFC2C}" type="datetimeFigureOut">
              <a:rPr lang="ar-IQ" smtClean="0"/>
              <a:pPr/>
              <a:t>10/05/1439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4B83-60A6-48EE-957F-EC2075987E8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25C-9271-45C9-AD64-E2D5B74BFC2C}" type="datetimeFigureOut">
              <a:rPr lang="ar-IQ" smtClean="0"/>
              <a:pPr/>
              <a:t>10/05/1439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4B83-60A6-48EE-957F-EC2075987E8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25C-9271-45C9-AD64-E2D5B74BFC2C}" type="datetimeFigureOut">
              <a:rPr lang="ar-IQ" smtClean="0"/>
              <a:pPr/>
              <a:t>10/05/1439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4B83-60A6-48EE-957F-EC2075987E8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25C-9271-45C9-AD64-E2D5B74BFC2C}" type="datetimeFigureOut">
              <a:rPr lang="ar-IQ" smtClean="0"/>
              <a:pPr/>
              <a:t>10/05/1439</a:t>
            </a:fld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4B83-60A6-48EE-957F-EC2075987E8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25C-9271-45C9-AD64-E2D5B74BFC2C}" type="datetimeFigureOut">
              <a:rPr lang="ar-IQ" smtClean="0"/>
              <a:pPr/>
              <a:t>10/05/1439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4B83-60A6-48EE-957F-EC2075987E8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99BD25C-9271-45C9-AD64-E2D5B74BFC2C}" type="datetimeFigureOut">
              <a:rPr lang="ar-IQ" smtClean="0"/>
              <a:pPr/>
              <a:t>10/05/1439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E734B83-60A6-48EE-957F-EC2075987E8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42918"/>
            <a:ext cx="7033414" cy="18573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IQ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4048" y="3643314"/>
            <a:ext cx="2996976" cy="10818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:10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Shaimaa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Munther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/>
          </a:p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78" y="3284984"/>
            <a:ext cx="3672408" cy="2520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6 stock-photo-stethoscope-and-red-love-with-medical-conceptual-text-medical-terminology-5767471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571876"/>
            <a:ext cx="2643206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1472" y="1214422"/>
            <a:ext cx="7772400" cy="781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Endocrine System</a:t>
            </a:r>
            <a:endParaRPr kumimoji="0" lang="en-US" sz="3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6153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Effects Caused by Hormones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1857364"/>
            <a:ext cx="7314722" cy="39752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plasma membrane permeability or electrical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Synthesis of proteins, such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enzymes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Activation or inactivation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enzymes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Stimulation of mitosis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024744" cy="6868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Hormone Signaling</a:t>
            </a:r>
            <a:endParaRPr lang="ar-IQ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1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5857916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71480"/>
            <a:ext cx="7024744" cy="7582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Steroid Hormone Action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571612"/>
            <a:ext cx="7643866" cy="43751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the plasma membrane of target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Enter the nucleus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Bind to a specific protein within the nucleus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Bind to specific sites on the cell’s DNA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Activate genes that result in synthesis of new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steroids work by triggering gene activity, the response is slower than peptide hormones.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 t="13145"/>
          <a:stretch>
            <a:fillRect/>
          </a:stretch>
        </p:blipFill>
        <p:spPr bwMode="auto">
          <a:xfrm>
            <a:off x="868680" y="905828"/>
            <a:ext cx="7408069" cy="458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Freeform 4"/>
          <p:cNvSpPr>
            <a:spLocks/>
          </p:cNvSpPr>
          <p:nvPr/>
        </p:nvSpPr>
        <p:spPr bwMode="auto">
          <a:xfrm>
            <a:off x="5436394" y="3983355"/>
            <a:ext cx="574358" cy="902970"/>
          </a:xfrm>
          <a:custGeom>
            <a:avLst/>
            <a:gdLst>
              <a:gd name="T0" fmla="*/ 2147483647 w 402"/>
              <a:gd name="T1" fmla="*/ 0 h 632"/>
              <a:gd name="T2" fmla="*/ 2147483647 w 402"/>
              <a:gd name="T3" fmla="*/ 2147483647 h 632"/>
              <a:gd name="T4" fmla="*/ 2147483647 w 402"/>
              <a:gd name="T5" fmla="*/ 2147483647 h 632"/>
              <a:gd name="T6" fmla="*/ 2147483647 w 402"/>
              <a:gd name="T7" fmla="*/ 2147483647 h 632"/>
              <a:gd name="T8" fmla="*/ 2147483647 w 402"/>
              <a:gd name="T9" fmla="*/ 2147483647 h 632"/>
              <a:gd name="T10" fmla="*/ 2147483647 w 402"/>
              <a:gd name="T11" fmla="*/ 2147483647 h 632"/>
              <a:gd name="T12" fmla="*/ 2147483647 w 402"/>
              <a:gd name="T13" fmla="*/ 2147483647 h 632"/>
              <a:gd name="T14" fmla="*/ 2147483647 w 402"/>
              <a:gd name="T15" fmla="*/ 2147483647 h 632"/>
              <a:gd name="T16" fmla="*/ 2147483647 w 402"/>
              <a:gd name="T17" fmla="*/ 2147483647 h 632"/>
              <a:gd name="T18" fmla="*/ 2147483647 w 402"/>
              <a:gd name="T19" fmla="*/ 2147483647 h 632"/>
              <a:gd name="T20" fmla="*/ 2147483647 w 402"/>
              <a:gd name="T21" fmla="*/ 2147483647 h 632"/>
              <a:gd name="T22" fmla="*/ 2147483647 w 402"/>
              <a:gd name="T23" fmla="*/ 2147483647 h 632"/>
              <a:gd name="T24" fmla="*/ 2147483647 w 402"/>
              <a:gd name="T25" fmla="*/ 2147483647 h 632"/>
              <a:gd name="T26" fmla="*/ 2147483647 w 402"/>
              <a:gd name="T27" fmla="*/ 2147483647 h 632"/>
              <a:gd name="T28" fmla="*/ 2147483647 w 402"/>
              <a:gd name="T29" fmla="*/ 2147483647 h 632"/>
              <a:gd name="T30" fmla="*/ 2147483647 w 402"/>
              <a:gd name="T31" fmla="*/ 2147483647 h 632"/>
              <a:gd name="T32" fmla="*/ 2147483647 w 402"/>
              <a:gd name="T33" fmla="*/ 2147483647 h 632"/>
              <a:gd name="T34" fmla="*/ 2147483647 w 402"/>
              <a:gd name="T35" fmla="*/ 2147483647 h 632"/>
              <a:gd name="T36" fmla="*/ 2147483647 w 402"/>
              <a:gd name="T37" fmla="*/ 2147483647 h 632"/>
              <a:gd name="T38" fmla="*/ 2147483647 w 402"/>
              <a:gd name="T39" fmla="*/ 2147483647 h 632"/>
              <a:gd name="T40" fmla="*/ 2147483647 w 402"/>
              <a:gd name="T41" fmla="*/ 2147483647 h 632"/>
              <a:gd name="T42" fmla="*/ 2147483647 w 402"/>
              <a:gd name="T43" fmla="*/ 2147483647 h 632"/>
              <a:gd name="T44" fmla="*/ 2147483647 w 402"/>
              <a:gd name="T45" fmla="*/ 2147483647 h 632"/>
              <a:gd name="T46" fmla="*/ 2147483647 w 402"/>
              <a:gd name="T47" fmla="*/ 2147483647 h 632"/>
              <a:gd name="T48" fmla="*/ 2147483647 w 402"/>
              <a:gd name="T49" fmla="*/ 2147483647 h 632"/>
              <a:gd name="T50" fmla="*/ 2147483647 w 402"/>
              <a:gd name="T51" fmla="*/ 2147483647 h 632"/>
              <a:gd name="T52" fmla="*/ 2147483647 w 402"/>
              <a:gd name="T53" fmla="*/ 2147483647 h 632"/>
              <a:gd name="T54" fmla="*/ 2147483647 w 402"/>
              <a:gd name="T55" fmla="*/ 2147483647 h 632"/>
              <a:gd name="T56" fmla="*/ 2147483647 w 402"/>
              <a:gd name="T57" fmla="*/ 2147483647 h 632"/>
              <a:gd name="T58" fmla="*/ 2147483647 w 402"/>
              <a:gd name="T59" fmla="*/ 2147483647 h 632"/>
              <a:gd name="T60" fmla="*/ 2147483647 w 402"/>
              <a:gd name="T61" fmla="*/ 2147483647 h 632"/>
              <a:gd name="T62" fmla="*/ 2147483647 w 402"/>
              <a:gd name="T63" fmla="*/ 2147483647 h 632"/>
              <a:gd name="T64" fmla="*/ 2147483647 w 402"/>
              <a:gd name="T65" fmla="*/ 2147483647 h 632"/>
              <a:gd name="T66" fmla="*/ 2147483647 w 402"/>
              <a:gd name="T67" fmla="*/ 2147483647 h 632"/>
              <a:gd name="T68" fmla="*/ 2147483647 w 402"/>
              <a:gd name="T69" fmla="*/ 2147483647 h 632"/>
              <a:gd name="T70" fmla="*/ 2147483647 w 402"/>
              <a:gd name="T71" fmla="*/ 2147483647 h 632"/>
              <a:gd name="T72" fmla="*/ 2147483647 w 402"/>
              <a:gd name="T73" fmla="*/ 2147483647 h 632"/>
              <a:gd name="T74" fmla="*/ 2147483647 w 402"/>
              <a:gd name="T75" fmla="*/ 2147483647 h 632"/>
              <a:gd name="T76" fmla="*/ 2147483647 w 402"/>
              <a:gd name="T77" fmla="*/ 2147483647 h 632"/>
              <a:gd name="T78" fmla="*/ 2147483647 w 402"/>
              <a:gd name="T79" fmla="*/ 2147483647 h 632"/>
              <a:gd name="T80" fmla="*/ 0 w 402"/>
              <a:gd name="T81" fmla="*/ 2147483647 h 6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02"/>
              <a:gd name="T124" fmla="*/ 0 h 632"/>
              <a:gd name="T125" fmla="*/ 402 w 402"/>
              <a:gd name="T126" fmla="*/ 632 h 6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02" h="632">
                <a:moveTo>
                  <a:pt x="360" y="0"/>
                </a:moveTo>
                <a:lnTo>
                  <a:pt x="382" y="14"/>
                </a:lnTo>
                <a:lnTo>
                  <a:pt x="390" y="20"/>
                </a:lnTo>
                <a:lnTo>
                  <a:pt x="396" y="26"/>
                </a:lnTo>
                <a:lnTo>
                  <a:pt x="400" y="32"/>
                </a:lnTo>
                <a:lnTo>
                  <a:pt x="402" y="38"/>
                </a:lnTo>
                <a:lnTo>
                  <a:pt x="402" y="46"/>
                </a:lnTo>
                <a:lnTo>
                  <a:pt x="400" y="52"/>
                </a:lnTo>
                <a:lnTo>
                  <a:pt x="392" y="68"/>
                </a:lnTo>
                <a:lnTo>
                  <a:pt x="382" y="86"/>
                </a:lnTo>
                <a:lnTo>
                  <a:pt x="366" y="110"/>
                </a:lnTo>
                <a:lnTo>
                  <a:pt x="350" y="138"/>
                </a:lnTo>
                <a:lnTo>
                  <a:pt x="284" y="258"/>
                </a:lnTo>
                <a:lnTo>
                  <a:pt x="276" y="274"/>
                </a:lnTo>
                <a:lnTo>
                  <a:pt x="270" y="290"/>
                </a:lnTo>
                <a:lnTo>
                  <a:pt x="266" y="304"/>
                </a:lnTo>
                <a:lnTo>
                  <a:pt x="266" y="316"/>
                </a:lnTo>
                <a:lnTo>
                  <a:pt x="270" y="330"/>
                </a:lnTo>
                <a:lnTo>
                  <a:pt x="276" y="342"/>
                </a:lnTo>
                <a:lnTo>
                  <a:pt x="286" y="356"/>
                </a:lnTo>
                <a:lnTo>
                  <a:pt x="300" y="370"/>
                </a:lnTo>
                <a:lnTo>
                  <a:pt x="280" y="368"/>
                </a:lnTo>
                <a:lnTo>
                  <a:pt x="264" y="366"/>
                </a:lnTo>
                <a:lnTo>
                  <a:pt x="248" y="368"/>
                </a:lnTo>
                <a:lnTo>
                  <a:pt x="236" y="372"/>
                </a:lnTo>
                <a:lnTo>
                  <a:pt x="224" y="380"/>
                </a:lnTo>
                <a:lnTo>
                  <a:pt x="214" y="390"/>
                </a:lnTo>
                <a:lnTo>
                  <a:pt x="206" y="402"/>
                </a:lnTo>
                <a:lnTo>
                  <a:pt x="196" y="418"/>
                </a:lnTo>
                <a:lnTo>
                  <a:pt x="148" y="508"/>
                </a:lnTo>
                <a:lnTo>
                  <a:pt x="116" y="566"/>
                </a:lnTo>
                <a:lnTo>
                  <a:pt x="100" y="590"/>
                </a:lnTo>
                <a:lnTo>
                  <a:pt x="84" y="610"/>
                </a:lnTo>
                <a:lnTo>
                  <a:pt x="76" y="618"/>
                </a:lnTo>
                <a:lnTo>
                  <a:pt x="66" y="624"/>
                </a:lnTo>
                <a:lnTo>
                  <a:pt x="58" y="628"/>
                </a:lnTo>
                <a:lnTo>
                  <a:pt x="48" y="632"/>
                </a:lnTo>
                <a:lnTo>
                  <a:pt x="38" y="632"/>
                </a:lnTo>
                <a:lnTo>
                  <a:pt x="26" y="630"/>
                </a:lnTo>
                <a:lnTo>
                  <a:pt x="14" y="626"/>
                </a:lnTo>
                <a:lnTo>
                  <a:pt x="0" y="62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5865019" y="4511993"/>
            <a:ext cx="185738" cy="5143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H="1" flipV="1">
            <a:off x="2443163" y="3134678"/>
            <a:ext cx="288608" cy="9715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V="1">
            <a:off x="5670709" y="2730342"/>
            <a:ext cx="151448" cy="23288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 flipH="1" flipV="1">
            <a:off x="1957388" y="1150144"/>
            <a:ext cx="128588" cy="19145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H="1" flipV="1">
            <a:off x="5544979" y="3609023"/>
            <a:ext cx="125730" cy="2143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 flipH="1" flipV="1">
            <a:off x="7193757" y="2704624"/>
            <a:ext cx="65723" cy="10287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V="1">
            <a:off x="2923223" y="4183380"/>
            <a:ext cx="520065" cy="34575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V="1">
            <a:off x="4664870" y="3817620"/>
            <a:ext cx="1428" cy="200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84" name="Freeform 13"/>
          <p:cNvSpPr>
            <a:spLocks/>
          </p:cNvSpPr>
          <p:nvPr/>
        </p:nvSpPr>
        <p:spPr bwMode="auto">
          <a:xfrm>
            <a:off x="5436394" y="3983355"/>
            <a:ext cx="574358" cy="902970"/>
          </a:xfrm>
          <a:custGeom>
            <a:avLst/>
            <a:gdLst>
              <a:gd name="T0" fmla="*/ 2147483647 w 402"/>
              <a:gd name="T1" fmla="*/ 0 h 632"/>
              <a:gd name="T2" fmla="*/ 2147483647 w 402"/>
              <a:gd name="T3" fmla="*/ 2147483647 h 632"/>
              <a:gd name="T4" fmla="*/ 2147483647 w 402"/>
              <a:gd name="T5" fmla="*/ 2147483647 h 632"/>
              <a:gd name="T6" fmla="*/ 2147483647 w 402"/>
              <a:gd name="T7" fmla="*/ 2147483647 h 632"/>
              <a:gd name="T8" fmla="*/ 2147483647 w 402"/>
              <a:gd name="T9" fmla="*/ 2147483647 h 632"/>
              <a:gd name="T10" fmla="*/ 2147483647 w 402"/>
              <a:gd name="T11" fmla="*/ 2147483647 h 632"/>
              <a:gd name="T12" fmla="*/ 2147483647 w 402"/>
              <a:gd name="T13" fmla="*/ 2147483647 h 632"/>
              <a:gd name="T14" fmla="*/ 2147483647 w 402"/>
              <a:gd name="T15" fmla="*/ 2147483647 h 632"/>
              <a:gd name="T16" fmla="*/ 2147483647 w 402"/>
              <a:gd name="T17" fmla="*/ 2147483647 h 632"/>
              <a:gd name="T18" fmla="*/ 2147483647 w 402"/>
              <a:gd name="T19" fmla="*/ 2147483647 h 632"/>
              <a:gd name="T20" fmla="*/ 2147483647 w 402"/>
              <a:gd name="T21" fmla="*/ 2147483647 h 632"/>
              <a:gd name="T22" fmla="*/ 2147483647 w 402"/>
              <a:gd name="T23" fmla="*/ 2147483647 h 632"/>
              <a:gd name="T24" fmla="*/ 2147483647 w 402"/>
              <a:gd name="T25" fmla="*/ 2147483647 h 632"/>
              <a:gd name="T26" fmla="*/ 2147483647 w 402"/>
              <a:gd name="T27" fmla="*/ 2147483647 h 632"/>
              <a:gd name="T28" fmla="*/ 2147483647 w 402"/>
              <a:gd name="T29" fmla="*/ 2147483647 h 632"/>
              <a:gd name="T30" fmla="*/ 2147483647 w 402"/>
              <a:gd name="T31" fmla="*/ 2147483647 h 632"/>
              <a:gd name="T32" fmla="*/ 2147483647 w 402"/>
              <a:gd name="T33" fmla="*/ 2147483647 h 632"/>
              <a:gd name="T34" fmla="*/ 2147483647 w 402"/>
              <a:gd name="T35" fmla="*/ 2147483647 h 632"/>
              <a:gd name="T36" fmla="*/ 2147483647 w 402"/>
              <a:gd name="T37" fmla="*/ 2147483647 h 632"/>
              <a:gd name="T38" fmla="*/ 2147483647 w 402"/>
              <a:gd name="T39" fmla="*/ 2147483647 h 632"/>
              <a:gd name="T40" fmla="*/ 2147483647 w 402"/>
              <a:gd name="T41" fmla="*/ 2147483647 h 632"/>
              <a:gd name="T42" fmla="*/ 2147483647 w 402"/>
              <a:gd name="T43" fmla="*/ 2147483647 h 632"/>
              <a:gd name="T44" fmla="*/ 2147483647 w 402"/>
              <a:gd name="T45" fmla="*/ 2147483647 h 632"/>
              <a:gd name="T46" fmla="*/ 2147483647 w 402"/>
              <a:gd name="T47" fmla="*/ 2147483647 h 632"/>
              <a:gd name="T48" fmla="*/ 2147483647 w 402"/>
              <a:gd name="T49" fmla="*/ 2147483647 h 632"/>
              <a:gd name="T50" fmla="*/ 2147483647 w 402"/>
              <a:gd name="T51" fmla="*/ 2147483647 h 632"/>
              <a:gd name="T52" fmla="*/ 2147483647 w 402"/>
              <a:gd name="T53" fmla="*/ 2147483647 h 632"/>
              <a:gd name="T54" fmla="*/ 2147483647 w 402"/>
              <a:gd name="T55" fmla="*/ 2147483647 h 632"/>
              <a:gd name="T56" fmla="*/ 2147483647 w 402"/>
              <a:gd name="T57" fmla="*/ 2147483647 h 632"/>
              <a:gd name="T58" fmla="*/ 2147483647 w 402"/>
              <a:gd name="T59" fmla="*/ 2147483647 h 632"/>
              <a:gd name="T60" fmla="*/ 2147483647 w 402"/>
              <a:gd name="T61" fmla="*/ 2147483647 h 632"/>
              <a:gd name="T62" fmla="*/ 2147483647 w 402"/>
              <a:gd name="T63" fmla="*/ 2147483647 h 632"/>
              <a:gd name="T64" fmla="*/ 2147483647 w 402"/>
              <a:gd name="T65" fmla="*/ 2147483647 h 632"/>
              <a:gd name="T66" fmla="*/ 2147483647 w 402"/>
              <a:gd name="T67" fmla="*/ 2147483647 h 632"/>
              <a:gd name="T68" fmla="*/ 2147483647 w 402"/>
              <a:gd name="T69" fmla="*/ 2147483647 h 632"/>
              <a:gd name="T70" fmla="*/ 2147483647 w 402"/>
              <a:gd name="T71" fmla="*/ 2147483647 h 632"/>
              <a:gd name="T72" fmla="*/ 2147483647 w 402"/>
              <a:gd name="T73" fmla="*/ 2147483647 h 632"/>
              <a:gd name="T74" fmla="*/ 2147483647 w 402"/>
              <a:gd name="T75" fmla="*/ 2147483647 h 632"/>
              <a:gd name="T76" fmla="*/ 2147483647 w 402"/>
              <a:gd name="T77" fmla="*/ 2147483647 h 632"/>
              <a:gd name="T78" fmla="*/ 2147483647 w 402"/>
              <a:gd name="T79" fmla="*/ 2147483647 h 632"/>
              <a:gd name="T80" fmla="*/ 0 w 402"/>
              <a:gd name="T81" fmla="*/ 2147483647 h 6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02"/>
              <a:gd name="T124" fmla="*/ 0 h 632"/>
              <a:gd name="T125" fmla="*/ 402 w 402"/>
              <a:gd name="T126" fmla="*/ 632 h 6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02" h="632">
                <a:moveTo>
                  <a:pt x="360" y="0"/>
                </a:moveTo>
                <a:lnTo>
                  <a:pt x="382" y="14"/>
                </a:lnTo>
                <a:lnTo>
                  <a:pt x="390" y="20"/>
                </a:lnTo>
                <a:lnTo>
                  <a:pt x="396" y="26"/>
                </a:lnTo>
                <a:lnTo>
                  <a:pt x="400" y="32"/>
                </a:lnTo>
                <a:lnTo>
                  <a:pt x="402" y="38"/>
                </a:lnTo>
                <a:lnTo>
                  <a:pt x="402" y="46"/>
                </a:lnTo>
                <a:lnTo>
                  <a:pt x="400" y="52"/>
                </a:lnTo>
                <a:lnTo>
                  <a:pt x="392" y="68"/>
                </a:lnTo>
                <a:lnTo>
                  <a:pt x="382" y="86"/>
                </a:lnTo>
                <a:lnTo>
                  <a:pt x="366" y="110"/>
                </a:lnTo>
                <a:lnTo>
                  <a:pt x="350" y="138"/>
                </a:lnTo>
                <a:lnTo>
                  <a:pt x="284" y="258"/>
                </a:lnTo>
                <a:lnTo>
                  <a:pt x="276" y="274"/>
                </a:lnTo>
                <a:lnTo>
                  <a:pt x="270" y="290"/>
                </a:lnTo>
                <a:lnTo>
                  <a:pt x="266" y="304"/>
                </a:lnTo>
                <a:lnTo>
                  <a:pt x="266" y="316"/>
                </a:lnTo>
                <a:lnTo>
                  <a:pt x="270" y="330"/>
                </a:lnTo>
                <a:lnTo>
                  <a:pt x="276" y="342"/>
                </a:lnTo>
                <a:lnTo>
                  <a:pt x="286" y="356"/>
                </a:lnTo>
                <a:lnTo>
                  <a:pt x="300" y="370"/>
                </a:lnTo>
                <a:lnTo>
                  <a:pt x="280" y="368"/>
                </a:lnTo>
                <a:lnTo>
                  <a:pt x="264" y="366"/>
                </a:lnTo>
                <a:lnTo>
                  <a:pt x="248" y="368"/>
                </a:lnTo>
                <a:lnTo>
                  <a:pt x="236" y="372"/>
                </a:lnTo>
                <a:lnTo>
                  <a:pt x="224" y="380"/>
                </a:lnTo>
                <a:lnTo>
                  <a:pt x="214" y="390"/>
                </a:lnTo>
                <a:lnTo>
                  <a:pt x="206" y="402"/>
                </a:lnTo>
                <a:lnTo>
                  <a:pt x="196" y="418"/>
                </a:lnTo>
                <a:lnTo>
                  <a:pt x="148" y="508"/>
                </a:lnTo>
                <a:lnTo>
                  <a:pt x="116" y="566"/>
                </a:lnTo>
                <a:lnTo>
                  <a:pt x="100" y="590"/>
                </a:lnTo>
                <a:lnTo>
                  <a:pt x="84" y="610"/>
                </a:lnTo>
                <a:lnTo>
                  <a:pt x="76" y="618"/>
                </a:lnTo>
                <a:lnTo>
                  <a:pt x="66" y="624"/>
                </a:lnTo>
                <a:lnTo>
                  <a:pt x="58" y="628"/>
                </a:lnTo>
                <a:lnTo>
                  <a:pt x="48" y="632"/>
                </a:lnTo>
                <a:lnTo>
                  <a:pt x="38" y="632"/>
                </a:lnTo>
                <a:lnTo>
                  <a:pt x="26" y="630"/>
                </a:lnTo>
                <a:lnTo>
                  <a:pt x="14" y="626"/>
                </a:lnTo>
                <a:lnTo>
                  <a:pt x="0" y="62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5865019" y="4511993"/>
            <a:ext cx="185738" cy="51435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 flipH="1" flipV="1">
            <a:off x="2443163" y="3134678"/>
            <a:ext cx="288608" cy="97155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 flipV="1">
            <a:off x="5670709" y="2730342"/>
            <a:ext cx="151448" cy="232886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 flipH="1" flipV="1">
            <a:off x="1957388" y="1150144"/>
            <a:ext cx="128588" cy="191453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 flipH="1" flipV="1">
            <a:off x="5544979" y="3609023"/>
            <a:ext cx="125730" cy="214313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90" name="Line 19"/>
          <p:cNvSpPr>
            <a:spLocks noChangeShapeType="1"/>
          </p:cNvSpPr>
          <p:nvPr/>
        </p:nvSpPr>
        <p:spPr bwMode="auto">
          <a:xfrm flipH="1" flipV="1">
            <a:off x="7193757" y="2704624"/>
            <a:ext cx="65723" cy="102870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91" name="Line 20"/>
          <p:cNvSpPr>
            <a:spLocks noChangeShapeType="1"/>
          </p:cNvSpPr>
          <p:nvPr/>
        </p:nvSpPr>
        <p:spPr bwMode="auto">
          <a:xfrm flipV="1">
            <a:off x="2923223" y="4183380"/>
            <a:ext cx="520065" cy="34575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92" name="Line 21"/>
          <p:cNvSpPr>
            <a:spLocks noChangeShapeType="1"/>
          </p:cNvSpPr>
          <p:nvPr/>
        </p:nvSpPr>
        <p:spPr bwMode="auto">
          <a:xfrm flipV="1">
            <a:off x="4664870" y="3817620"/>
            <a:ext cx="1428" cy="200025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93" name="Line 22"/>
          <p:cNvSpPr>
            <a:spLocks noChangeShapeType="1"/>
          </p:cNvSpPr>
          <p:nvPr/>
        </p:nvSpPr>
        <p:spPr bwMode="auto">
          <a:xfrm flipH="1" flipV="1">
            <a:off x="4014788" y="4806315"/>
            <a:ext cx="320040" cy="19431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94" name="Line 23"/>
          <p:cNvSpPr>
            <a:spLocks noChangeShapeType="1"/>
          </p:cNvSpPr>
          <p:nvPr/>
        </p:nvSpPr>
        <p:spPr bwMode="auto">
          <a:xfrm flipH="1" flipV="1">
            <a:off x="4014788" y="4806315"/>
            <a:ext cx="320040" cy="194310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8695" name="Rectangle 24"/>
          <p:cNvSpPr>
            <a:spLocks noChangeArrowheads="1"/>
          </p:cNvSpPr>
          <p:nvPr/>
        </p:nvSpPr>
        <p:spPr bwMode="auto">
          <a:xfrm>
            <a:off x="6044759" y="4480560"/>
            <a:ext cx="35747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gene</a:t>
            </a:r>
            <a:endParaRPr lang="en-US" b="1" dirty="0"/>
          </a:p>
        </p:txBody>
      </p:sp>
      <p:sp>
        <p:nvSpPr>
          <p:cNvPr id="28696" name="Rectangle 25"/>
          <p:cNvSpPr>
            <a:spLocks noChangeArrowheads="1"/>
          </p:cNvSpPr>
          <p:nvPr/>
        </p:nvSpPr>
        <p:spPr bwMode="auto">
          <a:xfrm>
            <a:off x="1648877" y="2894648"/>
            <a:ext cx="7614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plasma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membrane</a:t>
            </a:r>
            <a:endParaRPr lang="en-US" b="1" dirty="0"/>
          </a:p>
        </p:txBody>
      </p:sp>
      <p:sp>
        <p:nvSpPr>
          <p:cNvPr id="28697" name="Rectangle 26"/>
          <p:cNvSpPr>
            <a:spLocks noChangeArrowheads="1"/>
          </p:cNvSpPr>
          <p:nvPr/>
        </p:nvSpPr>
        <p:spPr bwMode="auto">
          <a:xfrm>
            <a:off x="3379825" y="3208973"/>
            <a:ext cx="6363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ribosome</a:t>
            </a:r>
            <a:endParaRPr lang="en-US" b="1" dirty="0"/>
          </a:p>
        </p:txBody>
      </p:sp>
      <p:sp>
        <p:nvSpPr>
          <p:cNvPr id="28698" name="Rectangle 27"/>
          <p:cNvSpPr>
            <a:spLocks noChangeArrowheads="1"/>
          </p:cNvSpPr>
          <p:nvPr/>
        </p:nvSpPr>
        <p:spPr bwMode="auto">
          <a:xfrm>
            <a:off x="4511424" y="2954655"/>
            <a:ext cx="124072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hormone receptor</a:t>
            </a:r>
            <a:endParaRPr lang="en-US" b="1" dirty="0"/>
          </a:p>
        </p:txBody>
      </p:sp>
      <p:sp>
        <p:nvSpPr>
          <p:cNvPr id="28699" name="Rectangle 28"/>
          <p:cNvSpPr>
            <a:spLocks noChangeArrowheads="1"/>
          </p:cNvSpPr>
          <p:nvPr/>
        </p:nvSpPr>
        <p:spPr bwMode="auto">
          <a:xfrm>
            <a:off x="1440693" y="991553"/>
            <a:ext cx="111248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steroid hormone</a:t>
            </a:r>
            <a:endParaRPr lang="en-US" b="1" dirty="0"/>
          </a:p>
        </p:txBody>
      </p:sp>
      <p:sp>
        <p:nvSpPr>
          <p:cNvPr id="28700" name="Rectangle 29"/>
          <p:cNvSpPr>
            <a:spLocks noChangeArrowheads="1"/>
          </p:cNvSpPr>
          <p:nvPr/>
        </p:nvSpPr>
        <p:spPr bwMode="auto">
          <a:xfrm>
            <a:off x="4438845" y="4043363"/>
            <a:ext cx="4231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mRNA</a:t>
            </a:r>
            <a:endParaRPr lang="en-US" b="1" dirty="0"/>
          </a:p>
        </p:txBody>
      </p:sp>
      <p:sp>
        <p:nvSpPr>
          <p:cNvPr id="28701" name="Rectangle 30"/>
          <p:cNvSpPr>
            <a:spLocks noChangeArrowheads="1"/>
          </p:cNvSpPr>
          <p:nvPr/>
        </p:nvSpPr>
        <p:spPr bwMode="auto">
          <a:xfrm>
            <a:off x="6781678" y="5252085"/>
            <a:ext cx="6363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i="1" dirty="0">
                <a:solidFill>
                  <a:srgbClr val="231F20"/>
                </a:solidFill>
              </a:rPr>
              <a:t>(nucleus)</a:t>
            </a:r>
            <a:endParaRPr lang="en-US" dirty="0"/>
          </a:p>
        </p:txBody>
      </p:sp>
      <p:sp>
        <p:nvSpPr>
          <p:cNvPr id="28702" name="Rectangle 31"/>
          <p:cNvSpPr>
            <a:spLocks noChangeArrowheads="1"/>
          </p:cNvSpPr>
          <p:nvPr/>
        </p:nvSpPr>
        <p:spPr bwMode="auto">
          <a:xfrm>
            <a:off x="4672247" y="3451860"/>
            <a:ext cx="114133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RNA polymerase</a:t>
            </a:r>
            <a:endParaRPr lang="en-US" b="1" dirty="0"/>
          </a:p>
        </p:txBody>
      </p:sp>
      <p:sp>
        <p:nvSpPr>
          <p:cNvPr id="28703" name="Rectangle 32"/>
          <p:cNvSpPr>
            <a:spLocks noChangeArrowheads="1"/>
          </p:cNvSpPr>
          <p:nvPr/>
        </p:nvSpPr>
        <p:spPr bwMode="auto">
          <a:xfrm>
            <a:off x="7118867" y="2826068"/>
            <a:ext cx="3077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DNA</a:t>
            </a:r>
            <a:endParaRPr lang="en-US" b="1" dirty="0"/>
          </a:p>
        </p:txBody>
      </p:sp>
      <p:sp>
        <p:nvSpPr>
          <p:cNvPr id="28704" name="Rectangle 33"/>
          <p:cNvSpPr>
            <a:spLocks noChangeArrowheads="1"/>
          </p:cNvSpPr>
          <p:nvPr/>
        </p:nvSpPr>
        <p:spPr bwMode="auto">
          <a:xfrm>
            <a:off x="3083689" y="5232083"/>
            <a:ext cx="82394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i="1" dirty="0">
                <a:solidFill>
                  <a:srgbClr val="231F20"/>
                </a:solidFill>
              </a:rPr>
              <a:t>(cytoplasm)</a:t>
            </a:r>
            <a:endParaRPr lang="en-US" dirty="0"/>
          </a:p>
        </p:txBody>
      </p:sp>
      <p:sp>
        <p:nvSpPr>
          <p:cNvPr id="28705" name="Rectangle 34"/>
          <p:cNvSpPr>
            <a:spLocks noChangeArrowheads="1"/>
          </p:cNvSpPr>
          <p:nvPr/>
        </p:nvSpPr>
        <p:spPr bwMode="auto">
          <a:xfrm>
            <a:off x="2379977" y="4531995"/>
            <a:ext cx="80470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new protein</a:t>
            </a:r>
            <a:endParaRPr lang="en-US" b="1" dirty="0"/>
          </a:p>
        </p:txBody>
      </p:sp>
      <p:sp>
        <p:nvSpPr>
          <p:cNvPr id="28706" name="Rectangle 35"/>
          <p:cNvSpPr>
            <a:spLocks noChangeArrowheads="1"/>
          </p:cNvSpPr>
          <p:nvPr/>
        </p:nvSpPr>
        <p:spPr bwMode="auto">
          <a:xfrm>
            <a:off x="2986395" y="1000125"/>
            <a:ext cx="9040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i="1" dirty="0">
                <a:solidFill>
                  <a:srgbClr val="231F20"/>
                </a:solidFill>
              </a:rPr>
              <a:t>(extracellular</a:t>
            </a:r>
          </a:p>
          <a:p>
            <a:r>
              <a:rPr lang="en-US" sz="1100" b="1" i="1" dirty="0">
                <a:solidFill>
                  <a:srgbClr val="231F20"/>
                </a:solidFill>
              </a:rPr>
              <a:t>fluid)</a:t>
            </a:r>
            <a:endParaRPr lang="en-US" dirty="0"/>
          </a:p>
        </p:txBody>
      </p:sp>
      <p:sp>
        <p:nvSpPr>
          <p:cNvPr id="28707" name="Rectangle 36"/>
          <p:cNvSpPr>
            <a:spLocks noChangeArrowheads="1"/>
          </p:cNvSpPr>
          <p:nvPr/>
        </p:nvSpPr>
        <p:spPr bwMode="auto">
          <a:xfrm>
            <a:off x="1674691" y="2008823"/>
            <a:ext cx="145712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     A steroid hormone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diffuses through the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plasma membrane</a:t>
            </a:r>
            <a:endParaRPr lang="en-US" b="1" dirty="0"/>
          </a:p>
        </p:txBody>
      </p:sp>
      <p:sp>
        <p:nvSpPr>
          <p:cNvPr id="28708" name="Rectangle 37"/>
          <p:cNvSpPr>
            <a:spLocks noChangeArrowheads="1"/>
          </p:cNvSpPr>
          <p:nvPr/>
        </p:nvSpPr>
        <p:spPr bwMode="auto">
          <a:xfrm>
            <a:off x="4188243" y="1057275"/>
            <a:ext cx="199253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     The hormone binds to a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receptor in the nucleus or to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a receptor in the cytoplasm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that carries it into the nucleus</a:t>
            </a:r>
            <a:endParaRPr lang="en-US" b="1" dirty="0"/>
          </a:p>
        </p:txBody>
      </p:sp>
      <p:sp>
        <p:nvSpPr>
          <p:cNvPr id="28709" name="Rectangle 38"/>
          <p:cNvSpPr>
            <a:spLocks noChangeArrowheads="1"/>
          </p:cNvSpPr>
          <p:nvPr/>
        </p:nvSpPr>
        <p:spPr bwMode="auto">
          <a:xfrm>
            <a:off x="6378830" y="1354455"/>
            <a:ext cx="18450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     The hormone–receptor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complex binds to DNA and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causes RNA polymerase to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bind to a nearby promoter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site for a specific gene</a:t>
            </a:r>
            <a:endParaRPr lang="en-US" b="1" dirty="0"/>
          </a:p>
        </p:txBody>
      </p:sp>
      <p:sp>
        <p:nvSpPr>
          <p:cNvPr id="28710" name="Rectangle 39"/>
          <p:cNvSpPr>
            <a:spLocks noChangeArrowheads="1"/>
          </p:cNvSpPr>
          <p:nvPr/>
        </p:nvSpPr>
        <p:spPr bwMode="auto">
          <a:xfrm>
            <a:off x="6195740" y="3889058"/>
            <a:ext cx="203100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     RNA polymerase catalyzes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the transcription of DNA into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messenger RNA (mRNA)</a:t>
            </a:r>
            <a:endParaRPr lang="en-US" b="1" dirty="0"/>
          </a:p>
        </p:txBody>
      </p:sp>
      <p:sp>
        <p:nvSpPr>
          <p:cNvPr id="28711" name="Rectangle 40"/>
          <p:cNvSpPr>
            <a:spLocks noChangeArrowheads="1"/>
          </p:cNvSpPr>
          <p:nvPr/>
        </p:nvSpPr>
        <p:spPr bwMode="auto">
          <a:xfrm>
            <a:off x="948742" y="3549015"/>
            <a:ext cx="199734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     The mRNA leaves the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nucleus, then attaches to a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ribosome and directs the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synthesis of a specific protein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product</a:t>
            </a:r>
            <a:endParaRPr lang="en-US" b="1" dirty="0"/>
          </a:p>
        </p:txBody>
      </p:sp>
      <p:sp>
        <p:nvSpPr>
          <p:cNvPr id="28712" name="Rectangle 41"/>
          <p:cNvSpPr>
            <a:spLocks noChangeArrowheads="1"/>
          </p:cNvSpPr>
          <p:nvPr/>
        </p:nvSpPr>
        <p:spPr bwMode="auto">
          <a:xfrm>
            <a:off x="1758826" y="2003108"/>
            <a:ext cx="7854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</a:rPr>
              <a:t>1</a:t>
            </a:r>
            <a:endParaRPr lang="en-US" b="1" dirty="0"/>
          </a:p>
        </p:txBody>
      </p:sp>
      <p:sp>
        <p:nvSpPr>
          <p:cNvPr id="28713" name="Rectangle 42"/>
          <p:cNvSpPr>
            <a:spLocks noChangeArrowheads="1"/>
          </p:cNvSpPr>
          <p:nvPr/>
        </p:nvSpPr>
        <p:spPr bwMode="auto">
          <a:xfrm>
            <a:off x="4267711" y="1062990"/>
            <a:ext cx="7854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</a:rPr>
              <a:t>2</a:t>
            </a:r>
            <a:endParaRPr lang="en-US" b="1" dirty="0"/>
          </a:p>
        </p:txBody>
      </p:sp>
      <p:sp>
        <p:nvSpPr>
          <p:cNvPr id="28714" name="Rectangle 43"/>
          <p:cNvSpPr>
            <a:spLocks noChangeArrowheads="1"/>
          </p:cNvSpPr>
          <p:nvPr/>
        </p:nvSpPr>
        <p:spPr bwMode="auto">
          <a:xfrm>
            <a:off x="6496561" y="1363028"/>
            <a:ext cx="7854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</a:rPr>
              <a:t>3</a:t>
            </a:r>
            <a:endParaRPr lang="en-US" b="1" dirty="0"/>
          </a:p>
        </p:txBody>
      </p:sp>
      <p:sp>
        <p:nvSpPr>
          <p:cNvPr id="28715" name="Rectangle 44"/>
          <p:cNvSpPr>
            <a:spLocks noChangeArrowheads="1"/>
          </p:cNvSpPr>
          <p:nvPr/>
        </p:nvSpPr>
        <p:spPr bwMode="auto">
          <a:xfrm>
            <a:off x="6327968" y="3883343"/>
            <a:ext cx="7854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</a:rPr>
              <a:t>4</a:t>
            </a:r>
            <a:endParaRPr lang="en-US" b="1" dirty="0"/>
          </a:p>
        </p:txBody>
      </p:sp>
      <p:sp>
        <p:nvSpPr>
          <p:cNvPr id="28716" name="Rectangle 45"/>
          <p:cNvSpPr>
            <a:spLocks noChangeArrowheads="1"/>
          </p:cNvSpPr>
          <p:nvPr/>
        </p:nvSpPr>
        <p:spPr bwMode="auto">
          <a:xfrm>
            <a:off x="1015876" y="3546158"/>
            <a:ext cx="7854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</a:rPr>
              <a:t>5</a:t>
            </a:r>
            <a:endParaRPr lang="en-US" b="1" dirty="0"/>
          </a:p>
        </p:txBody>
      </p:sp>
      <p:sp>
        <p:nvSpPr>
          <p:cNvPr id="28717" name="Rectangle 46"/>
          <p:cNvSpPr>
            <a:spLocks noChangeArrowheads="1"/>
          </p:cNvSpPr>
          <p:nvPr/>
        </p:nvSpPr>
        <p:spPr bwMode="auto">
          <a:xfrm>
            <a:off x="4315692" y="4923473"/>
            <a:ext cx="649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</a:rPr>
              <a:t>nuclear</a:t>
            </a:r>
          </a:p>
          <a:p>
            <a:r>
              <a:rPr lang="en-US" sz="1100" b="1" dirty="0">
                <a:solidFill>
                  <a:srgbClr val="231F20"/>
                </a:solidFill>
              </a:rPr>
              <a:t>envelope</a:t>
            </a:r>
            <a:endParaRPr lang="en-US" b="1" dirty="0"/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857224" y="5572140"/>
            <a:ext cx="735811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Steroid Hormone Action</a:t>
            </a:r>
            <a:endParaRPr kumimoji="0" lang="en-US" sz="4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71538" y="928670"/>
            <a:ext cx="7024744" cy="6868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Peptide Hormones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043492" y="1857364"/>
            <a:ext cx="7100408" cy="3975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Low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Peptide hormones do not enter the cell directly. These hormones bind to receptor proteins in the cell membrane.</a:t>
            </a:r>
          </a:p>
          <a:p>
            <a:pPr algn="justLow" eaLnBrk="1" hangingPunct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hormone binds with the receptor protein, a secondary messenger molecule initiates the cell response.</a:t>
            </a:r>
          </a:p>
          <a:p>
            <a:pPr algn="justLow" eaLnBrk="1" hangingPunct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peptide hormones are water soluble, they often produce fast responses.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052" y="558642"/>
            <a:ext cx="7408068" cy="528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1804512" y="4241959"/>
            <a:ext cx="265748" cy="26574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 flipH="1">
            <a:off x="2173129" y="654368"/>
            <a:ext cx="191453" cy="305753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 flipH="1">
            <a:off x="4137660" y="1685925"/>
            <a:ext cx="742950" cy="202883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flipH="1" flipV="1">
            <a:off x="2467452" y="3221832"/>
            <a:ext cx="245745" cy="30003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H="1">
            <a:off x="5514975" y="5347812"/>
            <a:ext cx="231458" cy="171450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ar-IQ"/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6702781" y="1810227"/>
            <a:ext cx="98103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1" dirty="0">
                <a:solidFill>
                  <a:srgbClr val="231F20"/>
                </a:solidFill>
              </a:rPr>
              <a:t>(cytoplasm)</a:t>
            </a:r>
            <a:endParaRPr lang="en-US" dirty="0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6961666" y="5613559"/>
            <a:ext cx="7550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1" dirty="0">
                <a:solidFill>
                  <a:srgbClr val="231F20"/>
                </a:solidFill>
              </a:rPr>
              <a:t>(nucleus)</a:t>
            </a:r>
            <a:endParaRPr lang="en-US" dirty="0"/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2296234" y="564357"/>
            <a:ext cx="1404231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peptide or amino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acid-derived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hormone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(first messenger)</a:t>
            </a:r>
            <a:endParaRPr lang="en-US" b="1" dirty="0"/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1691875" y="2033112"/>
            <a:ext cx="10756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1" dirty="0">
                <a:solidFill>
                  <a:srgbClr val="231F20"/>
                </a:solidFill>
              </a:rPr>
              <a:t>(extracellular</a:t>
            </a:r>
          </a:p>
          <a:p>
            <a:r>
              <a:rPr lang="en-US" sz="1300" b="1" i="1" dirty="0">
                <a:solidFill>
                  <a:srgbClr val="231F20"/>
                </a:solidFill>
              </a:rPr>
              <a:t>fluid) </a:t>
            </a:r>
            <a:endParaRPr lang="en-US" dirty="0"/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4905241" y="1584484"/>
            <a:ext cx="9826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cyclic AMP-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synthesizing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enzyme</a:t>
            </a:r>
            <a:endParaRPr lang="en-US" b="1" dirty="0"/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3280583" y="3647599"/>
            <a:ext cx="99995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231F20"/>
                </a:solidFill>
                <a:latin typeface="Arial Black" pitchFamily="34" charset="0"/>
              </a:rPr>
              <a:t>cyclic AMP</a:t>
            </a:r>
            <a:endParaRPr lang="en-US" dirty="0"/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5486201" y="2198847"/>
            <a:ext cx="3588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231F20"/>
                </a:solidFill>
                <a:latin typeface="Arial Black" pitchFamily="34" charset="0"/>
              </a:rPr>
              <a:t>ATP</a:t>
            </a:r>
            <a:endParaRPr lang="en-US" dirty="0"/>
          </a:p>
        </p:txBody>
      </p:sp>
      <p:sp>
        <p:nvSpPr>
          <p:cNvPr id="26639" name="Rectangle 16"/>
          <p:cNvSpPr>
            <a:spLocks noChangeArrowheads="1"/>
          </p:cNvSpPr>
          <p:nvPr/>
        </p:nvSpPr>
        <p:spPr bwMode="auto">
          <a:xfrm>
            <a:off x="3328600" y="4747737"/>
            <a:ext cx="647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231F20"/>
                </a:solidFill>
              </a:rPr>
              <a:t>inactive</a:t>
            </a:r>
          </a:p>
          <a:p>
            <a:r>
              <a:rPr lang="en-US" sz="1300" b="1" dirty="0">
                <a:solidFill>
                  <a:srgbClr val="231F20"/>
                </a:solidFill>
              </a:rPr>
              <a:t>enzyme</a:t>
            </a:r>
            <a:endParaRPr lang="en-US" b="1" dirty="0"/>
          </a:p>
        </p:txBody>
      </p:sp>
      <p:sp>
        <p:nvSpPr>
          <p:cNvPr id="26640" name="Rectangle 17"/>
          <p:cNvSpPr>
            <a:spLocks noChangeArrowheads="1"/>
          </p:cNvSpPr>
          <p:nvPr/>
        </p:nvSpPr>
        <p:spPr bwMode="auto">
          <a:xfrm>
            <a:off x="2151578" y="3936207"/>
            <a:ext cx="167032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231F20"/>
                </a:solidFill>
              </a:rPr>
              <a:t>(second messenger)</a:t>
            </a:r>
            <a:endParaRPr lang="en-US" b="1" dirty="0"/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4564817" y="3196114"/>
            <a:ext cx="644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231F20"/>
                </a:solidFill>
              </a:rPr>
              <a:t>active</a:t>
            </a:r>
          </a:p>
          <a:p>
            <a:r>
              <a:rPr lang="en-US" sz="1300" b="1" dirty="0">
                <a:solidFill>
                  <a:srgbClr val="231F20"/>
                </a:solidFill>
              </a:rPr>
              <a:t>enzyme</a:t>
            </a:r>
            <a:endParaRPr lang="en-US" b="1" dirty="0"/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4538680" y="4813459"/>
            <a:ext cx="68768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231F20"/>
                </a:solidFill>
              </a:rPr>
              <a:t>reactant</a:t>
            </a:r>
            <a:endParaRPr lang="en-US" b="1" dirty="0"/>
          </a:p>
        </p:txBody>
      </p:sp>
      <p:sp>
        <p:nvSpPr>
          <p:cNvPr id="26643" name="Rectangle 20"/>
          <p:cNvSpPr>
            <a:spLocks noChangeArrowheads="1"/>
          </p:cNvSpPr>
          <p:nvPr/>
        </p:nvSpPr>
        <p:spPr bwMode="auto">
          <a:xfrm>
            <a:off x="5975690" y="3559017"/>
            <a:ext cx="63799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231F20"/>
                </a:solidFill>
              </a:rPr>
              <a:t>product</a:t>
            </a:r>
            <a:endParaRPr lang="en-US" b="1" dirty="0"/>
          </a:p>
        </p:txBody>
      </p:sp>
      <p:sp>
        <p:nvSpPr>
          <p:cNvPr id="26644" name="Rectangle 21"/>
          <p:cNvSpPr>
            <a:spLocks noChangeArrowheads="1"/>
          </p:cNvSpPr>
          <p:nvPr/>
        </p:nvSpPr>
        <p:spPr bwMode="auto">
          <a:xfrm>
            <a:off x="1948732" y="4416267"/>
            <a:ext cx="155170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231F20"/>
                </a:solidFill>
              </a:rPr>
              <a:t>plasma membrane</a:t>
            </a:r>
            <a:endParaRPr lang="en-US" b="1" dirty="0"/>
          </a:p>
        </p:txBody>
      </p:sp>
      <p:sp>
        <p:nvSpPr>
          <p:cNvPr id="26645" name="Rectangle 22"/>
          <p:cNvSpPr>
            <a:spLocks noChangeArrowheads="1"/>
          </p:cNvSpPr>
          <p:nvPr/>
        </p:nvSpPr>
        <p:spPr bwMode="auto">
          <a:xfrm>
            <a:off x="5703878" y="5236369"/>
            <a:ext cx="772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231F20"/>
                </a:solidFill>
              </a:rPr>
              <a:t>nuclear</a:t>
            </a:r>
          </a:p>
          <a:p>
            <a:r>
              <a:rPr lang="en-US" sz="1300" b="1" dirty="0">
                <a:solidFill>
                  <a:srgbClr val="231F20"/>
                </a:solidFill>
              </a:rPr>
              <a:t>envelope</a:t>
            </a:r>
            <a:endParaRPr lang="en-US" b="1" dirty="0"/>
          </a:p>
        </p:txBody>
      </p:sp>
      <p:sp>
        <p:nvSpPr>
          <p:cNvPr id="26646" name="Rectangle 23"/>
          <p:cNvSpPr>
            <a:spLocks noChangeArrowheads="1"/>
          </p:cNvSpPr>
          <p:nvPr/>
        </p:nvSpPr>
        <p:spPr bwMode="auto">
          <a:xfrm>
            <a:off x="2411829" y="3516154"/>
            <a:ext cx="69570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231F20"/>
                </a:solidFill>
              </a:rPr>
              <a:t>receptor</a:t>
            </a:r>
            <a:endParaRPr lang="en-US" b="1" dirty="0"/>
          </a:p>
        </p:txBody>
      </p:sp>
      <p:sp>
        <p:nvSpPr>
          <p:cNvPr id="26647" name="Rectangle 24"/>
          <p:cNvSpPr>
            <a:spLocks noChangeArrowheads="1"/>
          </p:cNvSpPr>
          <p:nvPr/>
        </p:nvSpPr>
        <p:spPr bwMode="auto">
          <a:xfrm>
            <a:off x="347237" y="1407319"/>
            <a:ext cx="2128788" cy="54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     The hormone binds to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a receptor on the plasma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membrane of a target cell</a:t>
            </a:r>
            <a:endParaRPr lang="en-US" b="1" dirty="0"/>
          </a:p>
        </p:txBody>
      </p:sp>
      <p:sp>
        <p:nvSpPr>
          <p:cNvPr id="26648" name="Rectangle 25"/>
          <p:cNvSpPr>
            <a:spLocks noChangeArrowheads="1"/>
          </p:cNvSpPr>
          <p:nvPr/>
        </p:nvSpPr>
        <p:spPr bwMode="auto">
          <a:xfrm>
            <a:off x="558537" y="1395889"/>
            <a:ext cx="929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</a:rPr>
              <a:t>1</a:t>
            </a:r>
            <a:endParaRPr lang="en-US" b="1" dirty="0"/>
          </a:p>
        </p:txBody>
      </p:sp>
      <p:sp>
        <p:nvSpPr>
          <p:cNvPr id="26649" name="Rectangle 26"/>
          <p:cNvSpPr>
            <a:spLocks noChangeArrowheads="1"/>
          </p:cNvSpPr>
          <p:nvPr/>
        </p:nvSpPr>
        <p:spPr bwMode="auto">
          <a:xfrm>
            <a:off x="5525865" y="3990499"/>
            <a:ext cx="2173672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    The activated enzymes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catalyze specific reactions</a:t>
            </a:r>
            <a:endParaRPr lang="en-US" b="1" dirty="0"/>
          </a:p>
        </p:txBody>
      </p:sp>
      <p:sp>
        <p:nvSpPr>
          <p:cNvPr id="26650" name="Rectangle 27"/>
          <p:cNvSpPr>
            <a:spLocks noChangeArrowheads="1"/>
          </p:cNvSpPr>
          <p:nvPr/>
        </p:nvSpPr>
        <p:spPr bwMode="auto">
          <a:xfrm>
            <a:off x="5673462" y="3979069"/>
            <a:ext cx="929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</a:rPr>
              <a:t>4</a:t>
            </a:r>
            <a:endParaRPr lang="en-US" b="1" dirty="0"/>
          </a:p>
        </p:txBody>
      </p:sp>
      <p:sp>
        <p:nvSpPr>
          <p:cNvPr id="26651" name="Rectangle 28"/>
          <p:cNvSpPr>
            <a:spLocks noChangeArrowheads="1"/>
          </p:cNvSpPr>
          <p:nvPr/>
        </p:nvSpPr>
        <p:spPr bwMode="auto">
          <a:xfrm>
            <a:off x="3456585" y="5222082"/>
            <a:ext cx="16783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     The second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messenger activates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other enzymes</a:t>
            </a:r>
            <a:endParaRPr lang="en-US" b="1" dirty="0"/>
          </a:p>
        </p:txBody>
      </p:sp>
      <p:sp>
        <p:nvSpPr>
          <p:cNvPr id="26652" name="Rectangle 29"/>
          <p:cNvSpPr>
            <a:spLocks noChangeArrowheads="1"/>
          </p:cNvSpPr>
          <p:nvPr/>
        </p:nvSpPr>
        <p:spPr bwMode="auto">
          <a:xfrm>
            <a:off x="3601774" y="5213509"/>
            <a:ext cx="929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</a:rPr>
              <a:t>3</a:t>
            </a:r>
            <a:endParaRPr lang="en-US" b="1" dirty="0"/>
          </a:p>
        </p:txBody>
      </p:sp>
      <p:sp>
        <p:nvSpPr>
          <p:cNvPr id="26653" name="Rectangle 30"/>
          <p:cNvSpPr>
            <a:spLocks noChangeArrowheads="1"/>
          </p:cNvSpPr>
          <p:nvPr/>
        </p:nvSpPr>
        <p:spPr bwMode="auto">
          <a:xfrm>
            <a:off x="3789158" y="807244"/>
            <a:ext cx="3008836" cy="73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      Hormone–receptor binding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activates an enzyme that catalyzes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the synthesis of a second messenger,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231F20"/>
                </a:solidFill>
              </a:rPr>
              <a:t>such as cyclic AMP</a:t>
            </a:r>
            <a:endParaRPr lang="en-US" b="1" dirty="0"/>
          </a:p>
        </p:txBody>
      </p:sp>
      <p:sp>
        <p:nvSpPr>
          <p:cNvPr id="26654" name="Rectangle 31"/>
          <p:cNvSpPr>
            <a:spLocks noChangeArrowheads="1"/>
          </p:cNvSpPr>
          <p:nvPr/>
        </p:nvSpPr>
        <p:spPr bwMode="auto">
          <a:xfrm>
            <a:off x="3967534" y="795814"/>
            <a:ext cx="929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</a:rPr>
              <a:t>2</a:t>
            </a:r>
            <a:endParaRPr lang="en-US" b="1" dirty="0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28596" y="5857892"/>
            <a:ext cx="735811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Peptide Hormone Action</a:t>
            </a:r>
            <a:endParaRPr kumimoji="0" lang="en-US" sz="4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15370" cy="6143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024744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HORMONES CAN BE CLASSIFIED IN SEVERAL WAYS</a:t>
            </a:r>
            <a:endParaRPr lang="ar-IQ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71678"/>
            <a:ext cx="7314722" cy="37609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Hormones can be classified according to:</a:t>
            </a:r>
          </a:p>
          <a:p>
            <a:pPr lvl="1"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composition</a:t>
            </a:r>
          </a:p>
          <a:p>
            <a:pPr lvl="1"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Solubility properties</a:t>
            </a:r>
          </a:p>
          <a:p>
            <a:pPr lvl="1"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Location of receptors</a:t>
            </a:r>
          </a:p>
          <a:p>
            <a:pPr lvl="1"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nature of the signal used to mediate hormonal action within the cell. </a:t>
            </a: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classification based on the last two properties is illustrated in the following slides with illustration to the general features of each group 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1714488"/>
            <a:ext cx="28575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 1 Hormones: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8662" y="714356"/>
            <a:ext cx="7310496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Classification of hormones by Location of  receptors</a:t>
            </a:r>
            <a:br>
              <a:rPr lang="en-US" sz="10000" b="1" dirty="0" smtClean="0">
                <a:latin typeface="Times New Roman" pitchFamily="18" charset="0"/>
                <a:cs typeface="Times New Roman" pitchFamily="18" charset="0"/>
              </a:rPr>
            </a:br>
            <a:endParaRPr lang="ar-IQ" sz="10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00306"/>
            <a:ext cx="7000924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00306"/>
            <a:ext cx="6858048" cy="3286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1714488"/>
            <a:ext cx="28575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 2 Hormones: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8662" y="714356"/>
            <a:ext cx="7310496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Classification of hormones by Location of  receptors</a:t>
            </a:r>
            <a:br>
              <a:rPr lang="en-US" sz="10000" b="1" dirty="0" smtClean="0">
                <a:latin typeface="Times New Roman" pitchFamily="18" charset="0"/>
                <a:cs typeface="Times New Roman" pitchFamily="18" charset="0"/>
              </a:rPr>
            </a:br>
            <a:endParaRPr lang="ar-IQ" sz="10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642918"/>
            <a:ext cx="7024744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Endocrine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643050"/>
            <a:ext cx="7643866" cy="46323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Endocrine System is a second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messenger system of the body</a:t>
            </a:r>
          </a:p>
          <a:p>
            <a:pPr algn="justLow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Uses chemical messages (hormones) that are released into the blood</a:t>
            </a:r>
          </a:p>
          <a:p>
            <a:pPr algn="justLow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Hormones control several major processes</a:t>
            </a:r>
          </a:p>
          <a:p>
            <a:pPr lvl="1" algn="justLow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Reproduction</a:t>
            </a:r>
          </a:p>
          <a:p>
            <a:pPr lvl="1" algn="justLow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Growth and development</a:t>
            </a:r>
          </a:p>
          <a:p>
            <a:pPr lvl="1" algn="justLow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Mobilization of body defenses</a:t>
            </a:r>
          </a:p>
          <a:p>
            <a:pPr lvl="1" algn="justLow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Maintenance of much of homeostasis</a:t>
            </a:r>
          </a:p>
          <a:p>
            <a:pPr lvl="1" algn="justLow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Regulation of metabolism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1714488"/>
            <a:ext cx="28575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 2 Hormones: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8662" y="714356"/>
            <a:ext cx="7310496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Classification of hormones by Location of  receptors</a:t>
            </a:r>
            <a:br>
              <a:rPr lang="en-US" sz="10000" b="1" dirty="0" smtClean="0">
                <a:latin typeface="Times New Roman" pitchFamily="18" charset="0"/>
                <a:cs typeface="Times New Roman" pitchFamily="18" charset="0"/>
              </a:rPr>
            </a:br>
            <a:endParaRPr lang="ar-IQ" sz="10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357430"/>
            <a:ext cx="7000924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1714488"/>
            <a:ext cx="28575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 2 Hormones: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8662" y="714356"/>
            <a:ext cx="7310496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Classification of hormones by Location of  receptors</a:t>
            </a:r>
            <a:br>
              <a:rPr lang="en-US" sz="10000" b="1" dirty="0" smtClean="0">
                <a:latin typeface="Times New Roman" pitchFamily="18" charset="0"/>
                <a:cs typeface="Times New Roman" pitchFamily="18" charset="0"/>
              </a:rPr>
            </a:br>
            <a:endParaRPr lang="ar-IQ" sz="10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428868"/>
            <a:ext cx="7143800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85794"/>
            <a:ext cx="7024744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GENERAL FEATURE OF HORMONE CLASSES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6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7072362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42918"/>
            <a:ext cx="7024744" cy="714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Steroid Hormones Biosynthesis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holesterol+Steroid+Hormone+Synthesis+In+Adrenal+Cortex+Pregnenol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71612"/>
            <a:ext cx="7643866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renal_steroid_hormone_synthesi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928670"/>
            <a:ext cx="7072362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643866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928670"/>
            <a:ext cx="7572428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87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80772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7715304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001056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928670"/>
            <a:ext cx="5000660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984250" y="3205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2419350" y="3205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3854450" y="3205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289550" y="3205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6724650" y="3205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8159750" y="3205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714744" y="2000240"/>
            <a:ext cx="1500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regulates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971550" y="2366963"/>
            <a:ext cx="718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984250" y="23669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412750" y="2608263"/>
            <a:ext cx="11430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IQ" sz="1200">
              <a:latin typeface="Arial" pitchFamily="34" charset="0"/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419350" y="23669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847850" y="2608263"/>
            <a:ext cx="11430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IQ" sz="1200">
              <a:latin typeface="Arial" pitchFamily="34" charset="0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854450" y="23669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3282950" y="2608263"/>
            <a:ext cx="11430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IQ" sz="1200">
              <a:latin typeface="Arial" pitchFamily="34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289550" y="23669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4718050" y="2608263"/>
            <a:ext cx="11430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IQ" sz="1200">
              <a:latin typeface="Arial" pitchFamily="34" charset="0"/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6724650" y="23669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6153150" y="2608263"/>
            <a:ext cx="11430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IQ" sz="1200">
              <a:latin typeface="Arial" pitchFamily="34" charset="0"/>
            </a:endParaRP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8159750" y="23669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7588250" y="2608263"/>
            <a:ext cx="11430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IQ" sz="1200">
              <a:latin typeface="Arial" pitchFamily="34" charset="0"/>
            </a:endParaRP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4565650" y="2230438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3643306" y="857232"/>
            <a:ext cx="1841500" cy="736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ar-IQ" sz="1400" b="1">
              <a:latin typeface="Arial" pitchFamily="34" charset="0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561975" y="34210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Arial" pitchFamily="34" charset="0"/>
              </a:rPr>
              <a:t>by means</a:t>
            </a:r>
            <a:br>
              <a:rPr lang="en-US" sz="1200">
                <a:latin typeface="Arial" pitchFamily="34" charset="0"/>
              </a:rPr>
            </a:br>
            <a:r>
              <a:rPr lang="en-US" sz="1200">
                <a:latin typeface="Arial" pitchFamily="34" charset="0"/>
              </a:rPr>
              <a:t>of the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1997075" y="34337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Arial" pitchFamily="34" charset="0"/>
              </a:rPr>
              <a:t>by means</a:t>
            </a:r>
            <a:br>
              <a:rPr lang="en-US" sz="1200">
                <a:latin typeface="Arial" pitchFamily="34" charset="0"/>
              </a:rPr>
            </a:br>
            <a:r>
              <a:rPr lang="en-US" sz="1200">
                <a:latin typeface="Arial" pitchFamily="34" charset="0"/>
              </a:rPr>
              <a:t>of the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3432175" y="34083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Arial" pitchFamily="34" charset="0"/>
              </a:rPr>
              <a:t>by means</a:t>
            </a:r>
            <a:br>
              <a:rPr lang="en-US" sz="1200">
                <a:latin typeface="Arial" pitchFamily="34" charset="0"/>
              </a:rPr>
            </a:br>
            <a:r>
              <a:rPr lang="en-US" sz="1200">
                <a:latin typeface="Arial" pitchFamily="34" charset="0"/>
              </a:rPr>
              <a:t>of the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4867275" y="34210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Arial" pitchFamily="34" charset="0"/>
              </a:rPr>
              <a:t>by means</a:t>
            </a:r>
            <a:br>
              <a:rPr lang="en-US" sz="1200">
                <a:latin typeface="Arial" pitchFamily="34" charset="0"/>
              </a:rPr>
            </a:br>
            <a:r>
              <a:rPr lang="en-US" sz="1200">
                <a:latin typeface="Arial" pitchFamily="34" charset="0"/>
              </a:rPr>
              <a:t>of the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6302375" y="33956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Arial" pitchFamily="34" charset="0"/>
              </a:rPr>
              <a:t>by means</a:t>
            </a:r>
            <a:br>
              <a:rPr lang="en-US" sz="1200">
                <a:latin typeface="Arial" pitchFamily="34" charset="0"/>
              </a:rPr>
            </a:br>
            <a:r>
              <a:rPr lang="en-US" sz="1200">
                <a:latin typeface="Arial" pitchFamily="34" charset="0"/>
              </a:rPr>
              <a:t>of the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7737475" y="34083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Arial" pitchFamily="34" charset="0"/>
              </a:rPr>
              <a:t>by means</a:t>
            </a:r>
            <a:br>
              <a:rPr lang="en-US" sz="1200">
                <a:latin typeface="Arial" pitchFamily="34" charset="0"/>
              </a:rPr>
            </a:br>
            <a:r>
              <a:rPr lang="en-US" sz="1200">
                <a:latin typeface="Arial" pitchFamily="34" charset="0"/>
              </a:rPr>
              <a:t>of the</a:t>
            </a: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1130300" y="4284663"/>
            <a:ext cx="11430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IQ" sz="1200">
              <a:latin typeface="Arial" pitchFamily="34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1860550" y="5097463"/>
            <a:ext cx="11430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IQ" sz="1200">
              <a:latin typeface="Arial" pitchFamily="34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3282950" y="4284663"/>
            <a:ext cx="11430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IQ" sz="1200">
              <a:latin typeface="Arial" pitchFamily="34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4718050" y="4284663"/>
            <a:ext cx="11430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IQ" sz="1200">
              <a:latin typeface="Arial" pitchFamily="34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6353175" y="4284663"/>
            <a:ext cx="11430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IQ" sz="1200">
              <a:latin typeface="Arial" pitchFamily="34" charset="0"/>
            </a:endParaRPr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3854450" y="3881438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5289550" y="3881438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6767513" y="3881438"/>
            <a:ext cx="15875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7750175" y="4284663"/>
            <a:ext cx="11430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IQ" sz="1200">
              <a:latin typeface="Arial" pitchFamily="34" charset="0"/>
            </a:endParaRPr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984250" y="3881438"/>
            <a:ext cx="371475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H="1">
            <a:off x="2047875" y="3881438"/>
            <a:ext cx="371475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 flipH="1">
            <a:off x="2647950" y="3881438"/>
            <a:ext cx="1206500" cy="1206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 flipH="1">
            <a:off x="2290763" y="3881438"/>
            <a:ext cx="1563687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438775" y="5097463"/>
            <a:ext cx="11430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IQ" sz="1200">
              <a:latin typeface="Arial" pitchFamily="34" charset="0"/>
            </a:endParaRPr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 flipH="1">
            <a:off x="5981700" y="3881438"/>
            <a:ext cx="76835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 flipH="1">
            <a:off x="5808663" y="3881438"/>
            <a:ext cx="941387" cy="46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8159750" y="3881438"/>
            <a:ext cx="15875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09575" y="2617788"/>
            <a:ext cx="8318500" cy="685800"/>
            <a:chOff x="258" y="1649"/>
            <a:chExt cx="5240" cy="432"/>
          </a:xfrm>
        </p:grpSpPr>
        <p:sp>
          <p:nvSpPr>
            <p:cNvPr id="6204" name="Oval 51"/>
            <p:cNvSpPr>
              <a:spLocks noChangeArrowheads="1"/>
            </p:cNvSpPr>
            <p:nvPr/>
          </p:nvSpPr>
          <p:spPr bwMode="auto">
            <a:xfrm>
              <a:off x="258" y="1649"/>
              <a:ext cx="720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dirty="0">
                  <a:latin typeface="Arial" pitchFamily="34" charset="0"/>
                </a:rPr>
                <a:t>Growth</a:t>
              </a:r>
            </a:p>
          </p:txBody>
        </p:sp>
        <p:sp>
          <p:nvSpPr>
            <p:cNvPr id="6205" name="Oval 52"/>
            <p:cNvSpPr>
              <a:spLocks noChangeArrowheads="1"/>
            </p:cNvSpPr>
            <p:nvPr/>
          </p:nvSpPr>
          <p:spPr bwMode="auto">
            <a:xfrm>
              <a:off x="1162" y="1649"/>
              <a:ext cx="720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dirty="0">
                  <a:latin typeface="Arial" pitchFamily="34" charset="0"/>
                </a:rPr>
                <a:t>Water</a:t>
              </a:r>
              <a:br>
                <a:rPr lang="en-US" sz="1200" dirty="0">
                  <a:latin typeface="Arial" pitchFamily="34" charset="0"/>
                </a:rPr>
              </a:br>
              <a:r>
                <a:rPr lang="en-US" sz="1200" dirty="0">
                  <a:latin typeface="Arial" pitchFamily="34" charset="0"/>
                </a:rPr>
                <a:t>balance</a:t>
              </a:r>
            </a:p>
          </p:txBody>
        </p:sp>
        <p:sp>
          <p:nvSpPr>
            <p:cNvPr id="6206" name="Oval 53"/>
            <p:cNvSpPr>
              <a:spLocks noChangeArrowheads="1"/>
            </p:cNvSpPr>
            <p:nvPr/>
          </p:nvSpPr>
          <p:spPr bwMode="auto">
            <a:xfrm>
              <a:off x="2066" y="1649"/>
              <a:ext cx="720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Reproduction</a:t>
              </a:r>
            </a:p>
          </p:txBody>
        </p:sp>
        <p:sp>
          <p:nvSpPr>
            <p:cNvPr id="6207" name="Oval 54"/>
            <p:cNvSpPr>
              <a:spLocks noChangeArrowheads="1"/>
            </p:cNvSpPr>
            <p:nvPr/>
          </p:nvSpPr>
          <p:spPr bwMode="auto">
            <a:xfrm>
              <a:off x="2970" y="1649"/>
              <a:ext cx="720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Metabolism </a:t>
              </a:r>
            </a:p>
          </p:txBody>
        </p:sp>
        <p:sp>
          <p:nvSpPr>
            <p:cNvPr id="6208" name="Oval 55"/>
            <p:cNvSpPr>
              <a:spLocks noChangeArrowheads="1"/>
            </p:cNvSpPr>
            <p:nvPr/>
          </p:nvSpPr>
          <p:spPr bwMode="auto">
            <a:xfrm>
              <a:off x="3874" y="1649"/>
              <a:ext cx="720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Calcium</a:t>
              </a:r>
              <a:br>
                <a:rPr lang="en-US" sz="1200">
                  <a:latin typeface="Arial" pitchFamily="34" charset="0"/>
                </a:rPr>
              </a:br>
              <a:r>
                <a:rPr lang="en-US" sz="1200">
                  <a:latin typeface="Arial" pitchFamily="34" charset="0"/>
                </a:rPr>
                <a:t>and glucose</a:t>
              </a:r>
              <a:br>
                <a:rPr lang="en-US" sz="1200">
                  <a:latin typeface="Arial" pitchFamily="34" charset="0"/>
                </a:rPr>
              </a:br>
              <a:r>
                <a:rPr lang="en-US" sz="1200">
                  <a:latin typeface="Arial" pitchFamily="34" charset="0"/>
                </a:rPr>
                <a:t>levels</a:t>
              </a:r>
            </a:p>
          </p:txBody>
        </p:sp>
        <p:sp>
          <p:nvSpPr>
            <p:cNvPr id="6209" name="Oval 56"/>
            <p:cNvSpPr>
              <a:spLocks noChangeArrowheads="1"/>
            </p:cNvSpPr>
            <p:nvPr/>
          </p:nvSpPr>
          <p:spPr bwMode="auto">
            <a:xfrm>
              <a:off x="4778" y="1649"/>
              <a:ext cx="720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Response</a:t>
              </a:r>
              <a:br>
                <a:rPr lang="en-US" sz="1200">
                  <a:latin typeface="Arial" pitchFamily="34" charset="0"/>
                </a:rPr>
              </a:br>
              <a:r>
                <a:rPr lang="en-US" sz="1200">
                  <a:latin typeface="Arial" pitchFamily="34" charset="0"/>
                </a:rPr>
                <a:t>to stress</a:t>
              </a:r>
            </a:p>
          </p:txBody>
        </p:sp>
      </p:grpSp>
      <p:sp>
        <p:nvSpPr>
          <p:cNvPr id="6195" name="Oval 57"/>
          <p:cNvSpPr>
            <a:spLocks noChangeArrowheads="1"/>
          </p:cNvSpPr>
          <p:nvPr/>
        </p:nvSpPr>
        <p:spPr bwMode="auto">
          <a:xfrm>
            <a:off x="3643306" y="928670"/>
            <a:ext cx="1841500" cy="736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 b="1">
                <a:latin typeface="Arial" pitchFamily="34" charset="0"/>
              </a:rPr>
              <a:t>The Endocrine System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127125" y="4294188"/>
            <a:ext cx="7762875" cy="1498600"/>
            <a:chOff x="710" y="2705"/>
            <a:chExt cx="4890" cy="944"/>
          </a:xfrm>
        </p:grpSpPr>
        <p:sp>
          <p:nvSpPr>
            <p:cNvPr id="6197" name="Oval 59"/>
            <p:cNvSpPr>
              <a:spLocks noChangeArrowheads="1"/>
            </p:cNvSpPr>
            <p:nvPr/>
          </p:nvSpPr>
          <p:spPr bwMode="auto">
            <a:xfrm>
              <a:off x="710" y="2705"/>
              <a:ext cx="720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Pituitary</a:t>
              </a:r>
            </a:p>
          </p:txBody>
        </p:sp>
        <p:sp>
          <p:nvSpPr>
            <p:cNvPr id="6198" name="Oval 60"/>
            <p:cNvSpPr>
              <a:spLocks noChangeArrowheads="1"/>
            </p:cNvSpPr>
            <p:nvPr/>
          </p:nvSpPr>
          <p:spPr bwMode="auto">
            <a:xfrm>
              <a:off x="1162" y="3217"/>
              <a:ext cx="720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Ovaries</a:t>
              </a:r>
            </a:p>
          </p:txBody>
        </p:sp>
        <p:sp>
          <p:nvSpPr>
            <p:cNvPr id="6199" name="Oval 61"/>
            <p:cNvSpPr>
              <a:spLocks noChangeArrowheads="1"/>
            </p:cNvSpPr>
            <p:nvPr/>
          </p:nvSpPr>
          <p:spPr bwMode="auto">
            <a:xfrm>
              <a:off x="2066" y="2705"/>
              <a:ext cx="720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Testes</a:t>
              </a:r>
            </a:p>
          </p:txBody>
        </p:sp>
        <p:sp>
          <p:nvSpPr>
            <p:cNvPr id="6200" name="Oval 62"/>
            <p:cNvSpPr>
              <a:spLocks noChangeArrowheads="1"/>
            </p:cNvSpPr>
            <p:nvPr/>
          </p:nvSpPr>
          <p:spPr bwMode="auto">
            <a:xfrm>
              <a:off x="2970" y="2705"/>
              <a:ext cx="720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Thyroid </a:t>
              </a:r>
            </a:p>
          </p:txBody>
        </p:sp>
        <p:sp>
          <p:nvSpPr>
            <p:cNvPr id="6201" name="Oval 63"/>
            <p:cNvSpPr>
              <a:spLocks noChangeArrowheads="1"/>
            </p:cNvSpPr>
            <p:nvPr/>
          </p:nvSpPr>
          <p:spPr bwMode="auto">
            <a:xfrm>
              <a:off x="4000" y="2705"/>
              <a:ext cx="720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Pancreas</a:t>
              </a:r>
            </a:p>
          </p:txBody>
        </p:sp>
        <p:sp>
          <p:nvSpPr>
            <p:cNvPr id="6202" name="Oval 64"/>
            <p:cNvSpPr>
              <a:spLocks noChangeArrowheads="1"/>
            </p:cNvSpPr>
            <p:nvPr/>
          </p:nvSpPr>
          <p:spPr bwMode="auto">
            <a:xfrm>
              <a:off x="4880" y="2705"/>
              <a:ext cx="720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Adrenals</a:t>
              </a:r>
            </a:p>
          </p:txBody>
        </p:sp>
        <p:sp>
          <p:nvSpPr>
            <p:cNvPr id="6203" name="Oval 65"/>
            <p:cNvSpPr>
              <a:spLocks noChangeArrowheads="1"/>
            </p:cNvSpPr>
            <p:nvPr/>
          </p:nvSpPr>
          <p:spPr bwMode="auto">
            <a:xfrm>
              <a:off x="3424" y="3217"/>
              <a:ext cx="720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Parathyroids</a:t>
              </a:r>
            </a:p>
          </p:txBody>
        </p:sp>
      </p:grpSp>
      <p:cxnSp>
        <p:nvCxnSpPr>
          <p:cNvPr id="76" name="Straight Arrow Connector 75"/>
          <p:cNvCxnSpPr>
            <a:stCxn id="6195" idx="4"/>
          </p:cNvCxnSpPr>
          <p:nvPr/>
        </p:nvCxnSpPr>
        <p:spPr>
          <a:xfrm rot="16200000" flipH="1">
            <a:off x="4436262" y="1793064"/>
            <a:ext cx="263532" cy="7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-11-01_1130w1-147798072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643050"/>
            <a:ext cx="7500989" cy="4357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024687" cy="6873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Catecholamine Biosynthesis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857232"/>
            <a:ext cx="7024744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Thyroid Hormones Biosynthesis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hyroid-Hormone-Synthes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928802"/>
            <a:ext cx="6929486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490" y="714356"/>
            <a:ext cx="7024744" cy="714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1, 25 (OH)- 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Calcitriol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Biosynthesis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7572427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7572428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484784"/>
            <a:ext cx="5760640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540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857232"/>
            <a:ext cx="7024744" cy="6868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Endocrine System Composed of 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14488"/>
            <a:ext cx="7858180" cy="41181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Glands  :  Release products to bloodstream directly.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Horomones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Products deliver messages to body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Target cells : Have specific receptors for specific hormones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o_ch39_41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00174"/>
            <a:ext cx="328136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14414" y="1214422"/>
            <a:ext cx="2070100" cy="1006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sz="1000" b="1" dirty="0">
                <a:latin typeface="Arial" pitchFamily="34" charset="0"/>
              </a:rPr>
              <a:t>Hypothalamus</a:t>
            </a:r>
          </a:p>
          <a:p>
            <a:pPr algn="l" rtl="0"/>
            <a:r>
              <a:rPr lang="en-US" sz="1000" dirty="0">
                <a:latin typeface="Arial" pitchFamily="34" charset="0"/>
              </a:rPr>
              <a:t>The hypothalamus makes hormones that control the pituitary gland.  In addition, it makes hormones that are stored in the pituitary gland.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42976" y="2357430"/>
            <a:ext cx="21844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sz="1000" b="1" dirty="0">
                <a:latin typeface="Arial" pitchFamily="34" charset="0"/>
              </a:rPr>
              <a:t>Pituitary gland</a:t>
            </a:r>
          </a:p>
          <a:p>
            <a:pPr algn="l" rtl="0"/>
            <a:r>
              <a:rPr lang="en-US" sz="1000" dirty="0">
                <a:latin typeface="Arial" pitchFamily="34" charset="0"/>
              </a:rPr>
              <a:t>The pituitary gland produces hormones that regulate many of the other endocrine glands.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57290" y="3214686"/>
            <a:ext cx="1854200" cy="854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sz="1000" b="1" dirty="0">
                <a:latin typeface="Arial" pitchFamily="34" charset="0"/>
              </a:rPr>
              <a:t>Parathyroid glands</a:t>
            </a:r>
          </a:p>
          <a:p>
            <a:pPr algn="l" rtl="0"/>
            <a:r>
              <a:rPr lang="en-US" sz="1000" dirty="0">
                <a:latin typeface="Arial" pitchFamily="34" charset="0"/>
              </a:rPr>
              <a:t>These four glands release parathyroid hormone, which regulate the level of calcium in the blood.</a:t>
            </a:r>
            <a:endParaRPr lang="en-US" sz="1000" b="1" dirty="0">
              <a:latin typeface="Arial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14414" y="4286256"/>
            <a:ext cx="21336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sz="1000" b="1" dirty="0">
                <a:latin typeface="Arial" pitchFamily="34" charset="0"/>
              </a:rPr>
              <a:t>Thymus</a:t>
            </a:r>
          </a:p>
          <a:p>
            <a:pPr algn="l" rtl="0"/>
            <a:r>
              <a:rPr lang="en-US" sz="1000" dirty="0">
                <a:latin typeface="Arial" pitchFamily="34" charset="0"/>
              </a:rPr>
              <a:t>During childhood, the thymus releases </a:t>
            </a:r>
            <a:r>
              <a:rPr lang="en-US" sz="1000" dirty="0" err="1">
                <a:latin typeface="Arial" pitchFamily="34" charset="0"/>
              </a:rPr>
              <a:t>thymosin</a:t>
            </a:r>
            <a:r>
              <a:rPr lang="en-US" sz="1000" dirty="0">
                <a:latin typeface="Arial" pitchFamily="34" charset="0"/>
              </a:rPr>
              <a:t>, which stimulates </a:t>
            </a:r>
            <a:r>
              <a:rPr lang="en-US" sz="1000" dirty="0" err="1">
                <a:latin typeface="Arial" pitchFamily="34" charset="0"/>
              </a:rPr>
              <a:t>Tcell</a:t>
            </a:r>
            <a:r>
              <a:rPr lang="en-US" sz="1000" dirty="0">
                <a:latin typeface="Arial" pitchFamily="34" charset="0"/>
              </a:rPr>
              <a:t> development.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214414" y="5214950"/>
            <a:ext cx="23114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sz="1000" b="1" dirty="0">
                <a:latin typeface="Arial" pitchFamily="34" charset="0"/>
              </a:rPr>
              <a:t>Adrenal glands</a:t>
            </a:r>
          </a:p>
          <a:p>
            <a:pPr algn="l" rtl="0"/>
            <a:r>
              <a:rPr lang="en-US" sz="1000" dirty="0">
                <a:latin typeface="Arial" pitchFamily="34" charset="0"/>
              </a:rPr>
              <a:t>The adrenal glands release epinephrine and </a:t>
            </a:r>
            <a:r>
              <a:rPr lang="en-US" sz="1000" dirty="0" err="1">
                <a:latin typeface="Arial" pitchFamily="34" charset="0"/>
              </a:rPr>
              <a:t>nonepinephrine</a:t>
            </a:r>
            <a:r>
              <a:rPr lang="en-US" sz="1000" dirty="0">
                <a:latin typeface="Arial" pitchFamily="34" charset="0"/>
              </a:rPr>
              <a:t>, which help the body deal with stress.</a:t>
            </a:r>
            <a:endParaRPr lang="en-US" sz="1000" b="1" dirty="0">
              <a:latin typeface="Arial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429256" y="1142984"/>
            <a:ext cx="27051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sz="1000" b="1" dirty="0">
                <a:latin typeface="Arial" pitchFamily="34" charset="0"/>
              </a:rPr>
              <a:t>Pineal gland</a:t>
            </a:r>
          </a:p>
          <a:p>
            <a:pPr algn="l" rtl="0"/>
            <a:r>
              <a:rPr lang="en-US" sz="1000" dirty="0">
                <a:latin typeface="Arial" pitchFamily="34" charset="0"/>
              </a:rPr>
              <a:t>The pineal gland releases melatonin, which is involved in rhythmic activities, such as daily sleep-wake cycles.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500694" y="2000240"/>
            <a:ext cx="2413000" cy="549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sz="1000" b="1" dirty="0">
                <a:latin typeface="Arial" pitchFamily="34" charset="0"/>
              </a:rPr>
              <a:t>Thyroid</a:t>
            </a:r>
          </a:p>
          <a:p>
            <a:pPr algn="l" rtl="0"/>
            <a:r>
              <a:rPr lang="en-US" sz="1000" dirty="0">
                <a:latin typeface="Arial" pitchFamily="34" charset="0"/>
              </a:rPr>
              <a:t>The thyroid produces </a:t>
            </a:r>
            <a:r>
              <a:rPr lang="en-US" sz="1000" dirty="0" err="1">
                <a:latin typeface="Arial" pitchFamily="34" charset="0"/>
              </a:rPr>
              <a:t>thyroxine</a:t>
            </a:r>
            <a:r>
              <a:rPr lang="en-US" sz="1000" dirty="0">
                <a:latin typeface="Arial" pitchFamily="34" charset="0"/>
              </a:rPr>
              <a:t>, which regulates metabolism.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429256" y="2714620"/>
            <a:ext cx="3175000" cy="549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sz="1000" b="1" dirty="0">
                <a:latin typeface="Arial" pitchFamily="34" charset="0"/>
              </a:rPr>
              <a:t>Pancreas</a:t>
            </a:r>
          </a:p>
          <a:p>
            <a:pPr algn="l" rtl="0"/>
            <a:r>
              <a:rPr lang="en-US" sz="1000" dirty="0">
                <a:latin typeface="Arial" pitchFamily="34" charset="0"/>
              </a:rPr>
              <a:t>The pancreas produces insulin and glucagon, which regulate the level of glucose in the blood.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286380" y="3571876"/>
            <a:ext cx="3429000" cy="854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sz="1000" b="1" dirty="0">
                <a:latin typeface="Arial" pitchFamily="34" charset="0"/>
              </a:rPr>
              <a:t>Ovary</a:t>
            </a:r>
          </a:p>
          <a:p>
            <a:pPr algn="l" rtl="0"/>
            <a:r>
              <a:rPr lang="en-US" sz="1000" dirty="0">
                <a:latin typeface="Arial" pitchFamily="34" charset="0"/>
              </a:rPr>
              <a:t>The ovaries produce estrogen and progesterone.  Estrogen is required for the development of secondary sex characteristics and for the development of eggs.  Progesterone prepares the uterus for a fertilized egg.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143636" y="4714884"/>
            <a:ext cx="2362200" cy="854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sz="1000" b="1" dirty="0">
                <a:latin typeface="Arial" pitchFamily="34" charset="0"/>
              </a:rPr>
              <a:t>Testis </a:t>
            </a:r>
          </a:p>
          <a:p>
            <a:pPr algn="l" rtl="0"/>
            <a:r>
              <a:rPr lang="en-US" sz="1000" dirty="0">
                <a:latin typeface="Arial" pitchFamily="34" charset="0"/>
              </a:rPr>
              <a:t>The testes produce testosterone, which is responsible for sperm production and the development of male secondary sex characteristics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Section 39-1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>
          <a:xfrm>
            <a:off x="723900" y="500042"/>
            <a:ext cx="5322888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Endocrine Glands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785794"/>
            <a:ext cx="7024744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Hormone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1714488"/>
            <a:ext cx="6777317" cy="41181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Hormones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produced by specialized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Cells secrete hormones into extracellular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fluids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Blood transfers hormones to target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sites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These hormones regulate the activity of other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139572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Hormone Chemistry</a:t>
            </a:r>
            <a:endParaRPr lang="ar-IQ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428736"/>
            <a:ext cx="7500990" cy="45720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ar-IQ" dirty="0" smtClean="0"/>
          </a:p>
          <a:p>
            <a:pPr algn="justLow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Protein or Peptide Hormones </a:t>
            </a:r>
          </a:p>
          <a:p>
            <a:pPr algn="justLow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Protein or peptide hormones constitute the majority of hormones. These are molecules ranging from 3 to 200 amino acid residues. They are synthesized as pre-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prohormones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undergo post-translational processing. They are stored 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granules before being released by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exocytosis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Low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Steroid Hormones </a:t>
            </a:r>
            <a:endParaRPr lang="ar-IQ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Steroid hormones are derived from cholesterol and are synthesized in the adrenal cortex, gonads, and placenta. Vitamin D and its metabolites are also considered steroid hormones. </a:t>
            </a:r>
          </a:p>
          <a:p>
            <a:pPr algn="justLow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Amino Acid–Derived Hormones </a:t>
            </a:r>
          </a:p>
          <a:p>
            <a:pPr algn="justLow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Amino acid–derived hormones are synthesized from the amino acid tyrosine and include the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catecholamines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norepinephrine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epinephrine, and dopamine; as well as the thyroid hormones, derived from the combination of 2 iodinated tyrosine amino acid residues</a:t>
            </a:r>
            <a:endParaRPr lang="ar-IQ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024744" cy="7582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Hormone Signaling</a:t>
            </a:r>
            <a:endParaRPr lang="ar-IQ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1" y="2285992"/>
            <a:ext cx="4071966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643050"/>
            <a:ext cx="350046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6153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Mechanisms of Hormone 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1857364"/>
            <a:ext cx="7171846" cy="39752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Hormones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affect only certain tissues or organs (target cells or organs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Target cells must have specific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receptors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Hormone binding influences the working of the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3841</TotalTime>
  <Words>1026</Words>
  <Application>Microsoft Office PowerPoint</Application>
  <PresentationFormat>On-screen Show (4:3)</PresentationFormat>
  <Paragraphs>275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Austin</vt:lpstr>
      <vt:lpstr>     </vt:lpstr>
      <vt:lpstr>The Endocrine System</vt:lpstr>
      <vt:lpstr>Slide 3</vt:lpstr>
      <vt:lpstr> The Endocrine System Composed of :</vt:lpstr>
      <vt:lpstr>Endocrine Glands</vt:lpstr>
      <vt:lpstr>Hormone Overview</vt:lpstr>
      <vt:lpstr>Hormone Chemistry</vt:lpstr>
      <vt:lpstr>Hormone Signaling</vt:lpstr>
      <vt:lpstr>Mechanisms of Hormone Action</vt:lpstr>
      <vt:lpstr>Effects Caused by Hormones</vt:lpstr>
      <vt:lpstr>Hormone Signaling</vt:lpstr>
      <vt:lpstr>Steroid Hormone Action</vt:lpstr>
      <vt:lpstr>Slide 13</vt:lpstr>
      <vt:lpstr>Peptide Hormones</vt:lpstr>
      <vt:lpstr>Slide 15</vt:lpstr>
      <vt:lpstr>Slide 16</vt:lpstr>
      <vt:lpstr>HORMONES CAN BE CLASSIFIED IN SEVERAL WAYS</vt:lpstr>
      <vt:lpstr>Slide 18</vt:lpstr>
      <vt:lpstr>Slide 19</vt:lpstr>
      <vt:lpstr>Slide 20</vt:lpstr>
      <vt:lpstr>Slide 21</vt:lpstr>
      <vt:lpstr>GENERAL FEATURE OF HORMONE CLASSES</vt:lpstr>
      <vt:lpstr>Steroid Hormones Biosynthesis</vt:lpstr>
      <vt:lpstr>Slide 24</vt:lpstr>
      <vt:lpstr>Slide 25</vt:lpstr>
      <vt:lpstr>Slide 26</vt:lpstr>
      <vt:lpstr>Slide 27</vt:lpstr>
      <vt:lpstr>Slide 28</vt:lpstr>
      <vt:lpstr>Slide 29</vt:lpstr>
      <vt:lpstr>Catecholamine Biosynthesis</vt:lpstr>
      <vt:lpstr>Thyroid Hormones Biosynthesis</vt:lpstr>
      <vt:lpstr>1, 25 (OH)- D3 (Calcitriol) Biosynthesis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Biochemistry </dc:title>
  <dc:creator>shosho</dc:creator>
  <cp:lastModifiedBy>shosho</cp:lastModifiedBy>
  <cp:revision>409</cp:revision>
  <dcterms:created xsi:type="dcterms:W3CDTF">2016-08-14T11:54:31Z</dcterms:created>
  <dcterms:modified xsi:type="dcterms:W3CDTF">2018-01-26T14:00:24Z</dcterms:modified>
</cp:coreProperties>
</file>