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5" r:id="rId6"/>
    <p:sldId id="261" r:id="rId7"/>
    <p:sldId id="267" r:id="rId8"/>
    <p:sldId id="268"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D3630F-98A5-46C1-9084-F168EB993A0D}"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F7006-A791-4229-8DD6-86345F736231}" type="slidenum">
              <a:rPr lang="en-US" smtClean="0"/>
              <a:t>‹#›</a:t>
            </a:fld>
            <a:endParaRPr lang="en-US"/>
          </a:p>
        </p:txBody>
      </p:sp>
    </p:spTree>
    <p:extLst>
      <p:ext uri="{BB962C8B-B14F-4D97-AF65-F5344CB8AC3E}">
        <p14:creationId xmlns:p14="http://schemas.microsoft.com/office/powerpoint/2010/main" val="313033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3630F-98A5-46C1-9084-F168EB993A0D}"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F7006-A791-4229-8DD6-86345F736231}" type="slidenum">
              <a:rPr lang="en-US" smtClean="0"/>
              <a:t>‹#›</a:t>
            </a:fld>
            <a:endParaRPr lang="en-US"/>
          </a:p>
        </p:txBody>
      </p:sp>
    </p:spTree>
    <p:extLst>
      <p:ext uri="{BB962C8B-B14F-4D97-AF65-F5344CB8AC3E}">
        <p14:creationId xmlns:p14="http://schemas.microsoft.com/office/powerpoint/2010/main" val="348363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3630F-98A5-46C1-9084-F168EB993A0D}"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F7006-A791-4229-8DD6-86345F73623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65328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3630F-98A5-46C1-9084-F168EB993A0D}"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F7006-A791-4229-8DD6-86345F736231}" type="slidenum">
              <a:rPr lang="en-US" smtClean="0"/>
              <a:t>‹#›</a:t>
            </a:fld>
            <a:endParaRPr lang="en-US"/>
          </a:p>
        </p:txBody>
      </p:sp>
    </p:spTree>
    <p:extLst>
      <p:ext uri="{BB962C8B-B14F-4D97-AF65-F5344CB8AC3E}">
        <p14:creationId xmlns:p14="http://schemas.microsoft.com/office/powerpoint/2010/main" val="4012547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3630F-98A5-46C1-9084-F168EB993A0D}"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F7006-A791-4229-8DD6-86345F73623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8880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3630F-98A5-46C1-9084-F168EB993A0D}"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F7006-A791-4229-8DD6-86345F736231}" type="slidenum">
              <a:rPr lang="en-US" smtClean="0"/>
              <a:t>‹#›</a:t>
            </a:fld>
            <a:endParaRPr lang="en-US"/>
          </a:p>
        </p:txBody>
      </p:sp>
    </p:spTree>
    <p:extLst>
      <p:ext uri="{BB962C8B-B14F-4D97-AF65-F5344CB8AC3E}">
        <p14:creationId xmlns:p14="http://schemas.microsoft.com/office/powerpoint/2010/main" val="2833626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3630F-98A5-46C1-9084-F168EB993A0D}"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F7006-A791-4229-8DD6-86345F736231}" type="slidenum">
              <a:rPr lang="en-US" smtClean="0"/>
              <a:t>‹#›</a:t>
            </a:fld>
            <a:endParaRPr lang="en-US"/>
          </a:p>
        </p:txBody>
      </p:sp>
    </p:spTree>
    <p:extLst>
      <p:ext uri="{BB962C8B-B14F-4D97-AF65-F5344CB8AC3E}">
        <p14:creationId xmlns:p14="http://schemas.microsoft.com/office/powerpoint/2010/main" val="2565798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3630F-98A5-46C1-9084-F168EB993A0D}"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F7006-A791-4229-8DD6-86345F736231}" type="slidenum">
              <a:rPr lang="en-US" smtClean="0"/>
              <a:t>‹#›</a:t>
            </a:fld>
            <a:endParaRPr lang="en-US"/>
          </a:p>
        </p:txBody>
      </p:sp>
    </p:spTree>
    <p:extLst>
      <p:ext uri="{BB962C8B-B14F-4D97-AF65-F5344CB8AC3E}">
        <p14:creationId xmlns:p14="http://schemas.microsoft.com/office/powerpoint/2010/main" val="133459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3630F-98A5-46C1-9084-F168EB993A0D}"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F7006-A791-4229-8DD6-86345F736231}" type="slidenum">
              <a:rPr lang="en-US" smtClean="0"/>
              <a:t>‹#›</a:t>
            </a:fld>
            <a:endParaRPr lang="en-US"/>
          </a:p>
        </p:txBody>
      </p:sp>
    </p:spTree>
    <p:extLst>
      <p:ext uri="{BB962C8B-B14F-4D97-AF65-F5344CB8AC3E}">
        <p14:creationId xmlns:p14="http://schemas.microsoft.com/office/powerpoint/2010/main" val="44173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3630F-98A5-46C1-9084-F168EB993A0D}"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4F7006-A791-4229-8DD6-86345F736231}" type="slidenum">
              <a:rPr lang="en-US" smtClean="0"/>
              <a:t>‹#›</a:t>
            </a:fld>
            <a:endParaRPr lang="en-US"/>
          </a:p>
        </p:txBody>
      </p:sp>
    </p:spTree>
    <p:extLst>
      <p:ext uri="{BB962C8B-B14F-4D97-AF65-F5344CB8AC3E}">
        <p14:creationId xmlns:p14="http://schemas.microsoft.com/office/powerpoint/2010/main" val="1989465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D3630F-98A5-46C1-9084-F168EB993A0D}" type="datetimeFigureOut">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F7006-A791-4229-8DD6-86345F736231}" type="slidenum">
              <a:rPr lang="en-US" smtClean="0"/>
              <a:t>‹#›</a:t>
            </a:fld>
            <a:endParaRPr lang="en-US"/>
          </a:p>
        </p:txBody>
      </p:sp>
    </p:spTree>
    <p:extLst>
      <p:ext uri="{BB962C8B-B14F-4D97-AF65-F5344CB8AC3E}">
        <p14:creationId xmlns:p14="http://schemas.microsoft.com/office/powerpoint/2010/main" val="273293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D3630F-98A5-46C1-9084-F168EB993A0D}" type="datetimeFigureOut">
              <a:rPr lang="en-US" smtClean="0"/>
              <a:t>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4F7006-A791-4229-8DD6-86345F736231}" type="slidenum">
              <a:rPr lang="en-US" smtClean="0"/>
              <a:t>‹#›</a:t>
            </a:fld>
            <a:endParaRPr lang="en-US"/>
          </a:p>
        </p:txBody>
      </p:sp>
    </p:spTree>
    <p:extLst>
      <p:ext uri="{BB962C8B-B14F-4D97-AF65-F5344CB8AC3E}">
        <p14:creationId xmlns:p14="http://schemas.microsoft.com/office/powerpoint/2010/main" val="1675299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D3630F-98A5-46C1-9084-F168EB993A0D}" type="datetimeFigureOut">
              <a:rPr lang="en-US" smtClean="0"/>
              <a:t>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4F7006-A791-4229-8DD6-86345F736231}" type="slidenum">
              <a:rPr lang="en-US" smtClean="0"/>
              <a:t>‹#›</a:t>
            </a:fld>
            <a:endParaRPr lang="en-US"/>
          </a:p>
        </p:txBody>
      </p:sp>
    </p:spTree>
    <p:extLst>
      <p:ext uri="{BB962C8B-B14F-4D97-AF65-F5344CB8AC3E}">
        <p14:creationId xmlns:p14="http://schemas.microsoft.com/office/powerpoint/2010/main" val="428798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3630F-98A5-46C1-9084-F168EB993A0D}" type="datetimeFigureOut">
              <a:rPr lang="en-US" smtClean="0"/>
              <a:t>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4F7006-A791-4229-8DD6-86345F736231}" type="slidenum">
              <a:rPr lang="en-US" smtClean="0"/>
              <a:t>‹#›</a:t>
            </a:fld>
            <a:endParaRPr lang="en-US"/>
          </a:p>
        </p:txBody>
      </p:sp>
    </p:spTree>
    <p:extLst>
      <p:ext uri="{BB962C8B-B14F-4D97-AF65-F5344CB8AC3E}">
        <p14:creationId xmlns:p14="http://schemas.microsoft.com/office/powerpoint/2010/main" val="158079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D3630F-98A5-46C1-9084-F168EB993A0D}" type="datetimeFigureOut">
              <a:rPr lang="en-US" smtClean="0"/>
              <a:t>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F7006-A791-4229-8DD6-86345F736231}" type="slidenum">
              <a:rPr lang="en-US" smtClean="0"/>
              <a:t>‹#›</a:t>
            </a:fld>
            <a:endParaRPr lang="en-US"/>
          </a:p>
        </p:txBody>
      </p:sp>
    </p:spTree>
    <p:extLst>
      <p:ext uri="{BB962C8B-B14F-4D97-AF65-F5344CB8AC3E}">
        <p14:creationId xmlns:p14="http://schemas.microsoft.com/office/powerpoint/2010/main" val="13414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4F7006-A791-4229-8DD6-86345F736231}" type="slidenum">
              <a:rPr lang="en-US" smtClean="0"/>
              <a:t>‹#›</a:t>
            </a:fld>
            <a:endParaRPr lang="en-US"/>
          </a:p>
        </p:txBody>
      </p:sp>
      <p:sp>
        <p:nvSpPr>
          <p:cNvPr id="5" name="Date Placeholder 4"/>
          <p:cNvSpPr>
            <a:spLocks noGrp="1"/>
          </p:cNvSpPr>
          <p:nvPr>
            <p:ph type="dt" sz="half" idx="10"/>
          </p:nvPr>
        </p:nvSpPr>
        <p:spPr/>
        <p:txBody>
          <a:bodyPr/>
          <a:lstStyle/>
          <a:p>
            <a:fld id="{93D3630F-98A5-46C1-9084-F168EB993A0D}" type="datetimeFigureOut">
              <a:rPr lang="en-US" smtClean="0"/>
              <a:t>1/10/2021</a:t>
            </a:fld>
            <a:endParaRPr lang="en-US"/>
          </a:p>
        </p:txBody>
      </p:sp>
    </p:spTree>
    <p:extLst>
      <p:ext uri="{BB962C8B-B14F-4D97-AF65-F5344CB8AC3E}">
        <p14:creationId xmlns:p14="http://schemas.microsoft.com/office/powerpoint/2010/main" val="43422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D3630F-98A5-46C1-9084-F168EB993A0D}" type="datetimeFigureOut">
              <a:rPr lang="en-US" smtClean="0"/>
              <a:t>1/10/2021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F4F7006-A791-4229-8DD6-86345F736231}" type="slidenum">
              <a:rPr lang="en-US" smtClean="0"/>
              <a:t>‹#›</a:t>
            </a:fld>
            <a:endParaRPr lang="en-US"/>
          </a:p>
        </p:txBody>
      </p:sp>
    </p:spTree>
    <p:extLst>
      <p:ext uri="{BB962C8B-B14F-4D97-AF65-F5344CB8AC3E}">
        <p14:creationId xmlns:p14="http://schemas.microsoft.com/office/powerpoint/2010/main" val="115798786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24E86F-1FB6-429B-BD6A-6521DF7D23F2}"/>
              </a:ext>
            </a:extLst>
          </p:cNvPr>
          <p:cNvPicPr>
            <a:picLocks noChangeAspect="1"/>
          </p:cNvPicPr>
          <p:nvPr/>
        </p:nvPicPr>
        <p:blipFill>
          <a:blip r:embed="rId2"/>
          <a:stretch>
            <a:fillRect/>
          </a:stretch>
        </p:blipFill>
        <p:spPr>
          <a:xfrm>
            <a:off x="755373" y="1122361"/>
            <a:ext cx="9912626" cy="4390543"/>
          </a:xfrm>
          <a:prstGeom prst="rect">
            <a:avLst/>
          </a:prstGeom>
        </p:spPr>
      </p:pic>
    </p:spTree>
    <p:extLst>
      <p:ext uri="{BB962C8B-B14F-4D97-AF65-F5344CB8AC3E}">
        <p14:creationId xmlns:p14="http://schemas.microsoft.com/office/powerpoint/2010/main" val="1244993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6FBD04D-F3F0-447E-A3FE-08512F9B0059}"/>
              </a:ext>
            </a:extLst>
          </p:cNvPr>
          <p:cNvPicPr>
            <a:picLocks noGrp="1" noChangeAspect="1"/>
          </p:cNvPicPr>
          <p:nvPr>
            <p:ph idx="1"/>
          </p:nvPr>
        </p:nvPicPr>
        <p:blipFill>
          <a:blip r:embed="rId2"/>
          <a:stretch>
            <a:fillRect/>
          </a:stretch>
        </p:blipFill>
        <p:spPr>
          <a:xfrm>
            <a:off x="1" y="-119270"/>
            <a:ext cx="10058400" cy="6977270"/>
          </a:xfrm>
          <a:prstGeom prst="rect">
            <a:avLst/>
          </a:prstGeom>
        </p:spPr>
      </p:pic>
    </p:spTree>
    <p:extLst>
      <p:ext uri="{BB962C8B-B14F-4D97-AF65-F5344CB8AC3E}">
        <p14:creationId xmlns:p14="http://schemas.microsoft.com/office/powerpoint/2010/main" val="311688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55C0BE-BB34-42C1-8CA2-032CCD2EAF60}"/>
              </a:ext>
            </a:extLst>
          </p:cNvPr>
          <p:cNvSpPr>
            <a:spLocks noGrp="1"/>
          </p:cNvSpPr>
          <p:nvPr>
            <p:ph idx="1"/>
          </p:nvPr>
        </p:nvSpPr>
        <p:spPr>
          <a:xfrm>
            <a:off x="344557" y="2107096"/>
            <a:ext cx="8929445" cy="3934266"/>
          </a:xfrm>
        </p:spPr>
        <p:txBody>
          <a:bodyPr/>
          <a:lstStyle/>
          <a:p>
            <a:pPr>
              <a:lnSpc>
                <a:spcPct val="107000"/>
              </a:lnSpc>
              <a:spcAft>
                <a:spcPts val="1680"/>
              </a:spcAft>
            </a:pPr>
            <a:r>
              <a:rPr lang="en-US" sz="24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v</a:t>
            </a:r>
            <a:r>
              <a:rPr lang="en-US" sz="18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 </a:t>
            </a:r>
            <a:r>
              <a:rPr lang="en-US" sz="2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Glomerulus Disorders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1680"/>
              </a:spcAft>
            </a:pPr>
            <a:r>
              <a:rPr lang="en-US" sz="24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v </a:t>
            </a:r>
            <a:r>
              <a:rPr lang="en-US" sz="2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Tubules and </a:t>
            </a:r>
            <a:r>
              <a:rPr lang="en-US" sz="2400" b="1"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interstitium</a:t>
            </a:r>
            <a:r>
              <a:rPr lang="en-US" sz="2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Disorders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dirty="0">
                <a:solidFill>
                  <a:srgbClr val="000000"/>
                </a:solidFill>
                <a:effectLst/>
                <a:latin typeface="Wingdings" panose="05000000000000000000" pitchFamily="2" charset="2"/>
                <a:ea typeface="Calibri" panose="020F0502020204030204" pitchFamily="34" charset="0"/>
                <a:cs typeface="Wingdings" panose="05000000000000000000" pitchFamily="2" charset="2"/>
              </a:rPr>
              <a:t>v </a:t>
            </a:r>
            <a:r>
              <a:rPr lang="en-US" sz="24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Blood vessels Disorders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5311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53B0AC5-CBF1-4A24-AB53-A60DF039C8B0}"/>
              </a:ext>
            </a:extLst>
          </p:cNvPr>
          <p:cNvSpPr>
            <a:spLocks noGrp="1"/>
          </p:cNvSpPr>
          <p:nvPr>
            <p:ph type="title"/>
          </p:nvPr>
        </p:nvSpPr>
        <p:spPr/>
        <p:txBody>
          <a:bodyPr>
            <a:normAutofit fontScale="90000"/>
          </a:bodyPr>
          <a:lstStyle/>
          <a:p>
            <a:r>
              <a:rPr lang="en-US"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Figure (1) high-power light microscope of rat glomerulus, basement membrane, capillary lumen; endothelium; Ep, visceral epithelial cells (podocytes) with foot processes;, </a:t>
            </a:r>
            <a:r>
              <a:rPr lang="en-US" sz="1800" b="1"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mesangium</a:t>
            </a:r>
            <a:r>
              <a:rPr lang="en-US"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urinary space.</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pic>
        <p:nvPicPr>
          <p:cNvPr id="4" name="Content Placeholder 3">
            <a:extLst>
              <a:ext uri="{FF2B5EF4-FFF2-40B4-BE49-F238E27FC236}">
                <a16:creationId xmlns:a16="http://schemas.microsoft.com/office/drawing/2014/main" id="{4FCB6867-6642-44D5-A847-AB77274D3A00}"/>
              </a:ext>
            </a:extLst>
          </p:cNvPr>
          <p:cNvPicPr>
            <a:picLocks noGrp="1" noChangeAspect="1"/>
          </p:cNvPicPr>
          <p:nvPr>
            <p:ph idx="1"/>
          </p:nvPr>
        </p:nvPicPr>
        <p:blipFill>
          <a:blip r:embed="rId2"/>
          <a:stretch>
            <a:fillRect/>
          </a:stretch>
        </p:blipFill>
        <p:spPr>
          <a:xfrm>
            <a:off x="677966" y="3439833"/>
            <a:ext cx="8596105" cy="1322947"/>
          </a:xfrm>
          <a:prstGeom prst="rect">
            <a:avLst/>
          </a:prstGeom>
        </p:spPr>
      </p:pic>
      <p:pic>
        <p:nvPicPr>
          <p:cNvPr id="6" name="Picture 5">
            <a:extLst>
              <a:ext uri="{FF2B5EF4-FFF2-40B4-BE49-F238E27FC236}">
                <a16:creationId xmlns:a16="http://schemas.microsoft.com/office/drawing/2014/main" id="{F1921F65-1E8B-4A4E-AC7D-1ABB41015DF8}"/>
              </a:ext>
            </a:extLst>
          </p:cNvPr>
          <p:cNvPicPr>
            <a:picLocks noChangeAspect="1"/>
          </p:cNvPicPr>
          <p:nvPr/>
        </p:nvPicPr>
        <p:blipFill>
          <a:blip r:embed="rId3"/>
          <a:stretch>
            <a:fillRect/>
          </a:stretch>
        </p:blipFill>
        <p:spPr>
          <a:xfrm>
            <a:off x="467820" y="1537253"/>
            <a:ext cx="9259276" cy="4711148"/>
          </a:xfrm>
          <a:prstGeom prst="rect">
            <a:avLst/>
          </a:prstGeom>
        </p:spPr>
      </p:pic>
    </p:spTree>
    <p:extLst>
      <p:ext uri="{BB962C8B-B14F-4D97-AF65-F5344CB8AC3E}">
        <p14:creationId xmlns:p14="http://schemas.microsoft.com/office/powerpoint/2010/main" val="235779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B0CECA-4BAF-4C0B-92F8-2998D253A842}"/>
              </a:ext>
            </a:extLst>
          </p:cNvPr>
          <p:cNvSpPr>
            <a:spLocks noGrp="1"/>
          </p:cNvSpPr>
          <p:nvPr>
            <p:ph idx="1"/>
          </p:nvPr>
        </p:nvSpPr>
        <p:spPr>
          <a:xfrm>
            <a:off x="677334" y="1749287"/>
            <a:ext cx="8596668" cy="4292076"/>
          </a:xfrm>
        </p:spPr>
        <p:txBody>
          <a:bodyPr/>
          <a:lstStyle/>
          <a:p>
            <a:pPr algn="just"/>
            <a:r>
              <a:rPr lang="en-US" sz="2000" dirty="0"/>
              <a:t>Glomerular diseases may be focal, showing abnormality in some but not all the glomeruli; or diffuse, where all glomeruli are affected. In segmental glomerular involvement, only a portion of each individual glomerulus is affected, in contrast to a global change, which involves entire glomeruli. Combinations of these terms are commonly used, in focal segmental involvement the abnormality is present in some but not all glomeruli and the affected glomeruli are only partially involved.</a:t>
            </a:r>
          </a:p>
          <a:p>
            <a:r>
              <a:rPr lang="en-US" sz="2000" dirty="0"/>
              <a:t>Identification of exact morphologic changes in the glomerulus in renal biopsy specimens is important in the differential diagnosis of glomerular diseases</a:t>
            </a:r>
          </a:p>
          <a:p>
            <a:r>
              <a:rPr lang="en-US" sz="2000" dirty="0"/>
              <a:t> </a:t>
            </a:r>
            <a:endParaRPr lang="en-US" dirty="0"/>
          </a:p>
        </p:txBody>
      </p:sp>
    </p:spTree>
    <p:extLst>
      <p:ext uri="{BB962C8B-B14F-4D97-AF65-F5344CB8AC3E}">
        <p14:creationId xmlns:p14="http://schemas.microsoft.com/office/powerpoint/2010/main" val="28013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991B-714D-44C6-9FE7-BF4FCC7BEA3F}"/>
              </a:ext>
            </a:extLst>
          </p:cNvPr>
          <p:cNvSpPr>
            <a:spLocks noGrp="1"/>
          </p:cNvSpPr>
          <p:nvPr>
            <p:ph type="title"/>
          </p:nvPr>
        </p:nvSpPr>
        <p:spPr/>
        <p:txBody>
          <a:bodyPr/>
          <a:lstStyle/>
          <a:p>
            <a:r>
              <a:rPr lang="en-US" dirty="0"/>
              <a:t>Focal segmental Glomerulosclerosis</a:t>
            </a:r>
          </a:p>
        </p:txBody>
      </p:sp>
      <p:sp>
        <p:nvSpPr>
          <p:cNvPr id="3" name="Content Placeholder 2">
            <a:extLst>
              <a:ext uri="{FF2B5EF4-FFF2-40B4-BE49-F238E27FC236}">
                <a16:creationId xmlns:a16="http://schemas.microsoft.com/office/drawing/2014/main" id="{993DE54C-0FC2-4669-8B79-B95A241B9908}"/>
              </a:ext>
            </a:extLst>
          </p:cNvPr>
          <p:cNvSpPr>
            <a:spLocks noGrp="1"/>
          </p:cNvSpPr>
          <p:nvPr>
            <p:ph idx="1"/>
          </p:nvPr>
        </p:nvSpPr>
        <p:spPr>
          <a:xfrm>
            <a:off x="677334" y="1364975"/>
            <a:ext cx="8596668" cy="4676388"/>
          </a:xfrm>
        </p:spPr>
        <p:txBody>
          <a:bodyPr/>
          <a:lstStyle/>
          <a:p>
            <a:r>
              <a:rPr lang="en-US" sz="2400" dirty="0"/>
              <a:t>characterized by a sclerosis of segments of some glomerulus. It is likely to present as a nephrotic syndrome. This form of glomerulonephritis may be associated with conditions such as HIV and heroin  or inherited </a:t>
            </a:r>
            <a:r>
              <a:rPr lang="en-US" sz="2400" i="1" u="sng" dirty="0">
                <a:solidFill>
                  <a:srgbClr val="FF0000"/>
                </a:solidFill>
              </a:rPr>
              <a:t>. On microscopy, affected </a:t>
            </a:r>
            <a:r>
              <a:rPr lang="en-US" sz="2400" i="1" u="sng" dirty="0" err="1">
                <a:solidFill>
                  <a:srgbClr val="FF0000"/>
                </a:solidFill>
              </a:rPr>
              <a:t>glomerules</a:t>
            </a:r>
            <a:r>
              <a:rPr lang="en-US" sz="2400" i="1" u="sng" dirty="0">
                <a:solidFill>
                  <a:srgbClr val="FF0000"/>
                </a:solidFill>
              </a:rPr>
              <a:t> may show an increase in hyalin, a pink and homogenous material, fat cells, an increase in the mesangial matrix and collagen</a:t>
            </a:r>
            <a:r>
              <a:rPr lang="en-US" sz="2400" dirty="0"/>
              <a:t>. Treatment may involve corticosteroids, but up to half of people with focal segmental glomerulonephritis continue to have progressive deterioration of kidney function, ending in kidney failure.</a:t>
            </a:r>
          </a:p>
          <a:p>
            <a:endParaRPr lang="en-US" dirty="0"/>
          </a:p>
        </p:txBody>
      </p:sp>
    </p:spTree>
    <p:extLst>
      <p:ext uri="{BB962C8B-B14F-4D97-AF65-F5344CB8AC3E}">
        <p14:creationId xmlns:p14="http://schemas.microsoft.com/office/powerpoint/2010/main" val="394718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162352-9403-4DBD-8E59-4D241E24A6A3}"/>
              </a:ext>
            </a:extLst>
          </p:cNvPr>
          <p:cNvSpPr>
            <a:spLocks noGrp="1"/>
          </p:cNvSpPr>
          <p:nvPr>
            <p:ph idx="1"/>
          </p:nvPr>
        </p:nvSpPr>
        <p:spPr>
          <a:xfrm>
            <a:off x="677334" y="1338471"/>
            <a:ext cx="8596668" cy="4702892"/>
          </a:xfrm>
        </p:spPr>
        <p:txBody>
          <a:bodyPr>
            <a:normAutofit/>
          </a:bodyPr>
          <a:lstStyle/>
          <a:p>
            <a:r>
              <a:rPr lang="en-US" sz="2400" b="1" dirty="0">
                <a:solidFill>
                  <a:srgbClr val="FF0000"/>
                </a:solidFill>
              </a:rPr>
              <a:t>Microscopic (histologic) description</a:t>
            </a:r>
          </a:p>
          <a:p>
            <a:r>
              <a:rPr lang="en-US" sz="2400" dirty="0"/>
              <a:t>-Hypercellularity: due to cellular proliferation (mesangial, endothelial, parietal epithelial cells); white blood cells (acute and chronic) or crescents (white blood cells and epithelial cells)</a:t>
            </a:r>
          </a:p>
          <a:p>
            <a:r>
              <a:rPr lang="en-US" sz="2400" dirty="0"/>
              <a:t>-Basement membrane thickening is highlighted by PAS stain and electron microscopy; EM also shows electron dense deposits (usually immune complexes) in or adjacent to basement membrane (subepithelial is most common)</a:t>
            </a:r>
          </a:p>
          <a:p>
            <a:r>
              <a:rPr lang="en-US" sz="2400" dirty="0"/>
              <a:t>-Hyalinization and sclerosis of glomeruli are the end result of glomerular damage from various causes</a:t>
            </a:r>
          </a:p>
          <a:p>
            <a:endParaRPr lang="en-US" dirty="0"/>
          </a:p>
          <a:p>
            <a:endParaRPr lang="en-US" dirty="0"/>
          </a:p>
        </p:txBody>
      </p:sp>
    </p:spTree>
    <p:extLst>
      <p:ext uri="{BB962C8B-B14F-4D97-AF65-F5344CB8AC3E}">
        <p14:creationId xmlns:p14="http://schemas.microsoft.com/office/powerpoint/2010/main" val="418988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96AF-D2FC-4E3F-839B-EB51C5637EDD}"/>
              </a:ext>
            </a:extLst>
          </p:cNvPr>
          <p:cNvSpPr>
            <a:spLocks noGrp="1"/>
          </p:cNvSpPr>
          <p:nvPr>
            <p:ph type="title"/>
          </p:nvPr>
        </p:nvSpPr>
        <p:spPr/>
        <p:txBody>
          <a:bodyPr>
            <a:normAutofit fontScale="90000"/>
          </a:bodyPr>
          <a:lstStyle/>
          <a:p>
            <a:r>
              <a:rPr lang="en-US" dirty="0"/>
              <a:t>Rapidly Progressive Glomerulonephritis (crescent )</a:t>
            </a:r>
            <a:br>
              <a:rPr lang="en-US" dirty="0"/>
            </a:br>
            <a:endParaRPr lang="en-US" dirty="0"/>
          </a:p>
        </p:txBody>
      </p:sp>
      <p:sp>
        <p:nvSpPr>
          <p:cNvPr id="3" name="Content Placeholder 2">
            <a:extLst>
              <a:ext uri="{FF2B5EF4-FFF2-40B4-BE49-F238E27FC236}">
                <a16:creationId xmlns:a16="http://schemas.microsoft.com/office/drawing/2014/main" id="{28912C3E-5D92-4331-A5DF-0D8FF06EC8A7}"/>
              </a:ext>
            </a:extLst>
          </p:cNvPr>
          <p:cNvSpPr>
            <a:spLocks noGrp="1"/>
          </p:cNvSpPr>
          <p:nvPr>
            <p:ph idx="1"/>
          </p:nvPr>
        </p:nvSpPr>
        <p:spPr>
          <a:xfrm>
            <a:off x="677334" y="1789043"/>
            <a:ext cx="8596668" cy="4252319"/>
          </a:xfrm>
        </p:spPr>
        <p:txBody>
          <a:bodyPr>
            <a:normAutofit lnSpcReduction="10000"/>
          </a:bodyPr>
          <a:lstStyle/>
          <a:p>
            <a:r>
              <a:rPr lang="en-US" sz="2400" dirty="0"/>
              <a:t>is a syndrome of the kidney that is characterized by a rapid loss of kidney function, presents with an acute reduction in renal function resulting in acute renal failure in a few weeks or months (usually a 50% decline in the glomerular filtration rate (GFR) within 3 months)</a:t>
            </a:r>
            <a:r>
              <a:rPr lang="en-US" sz="2400" baseline="30000" dirty="0"/>
              <a:t> </a:t>
            </a:r>
            <a:r>
              <a:rPr lang="en-US" sz="2400" dirty="0"/>
              <a:t> . </a:t>
            </a:r>
            <a:r>
              <a:rPr lang="en-US" sz="2400" i="1" u="sng" dirty="0">
                <a:solidFill>
                  <a:srgbClr val="FF0000"/>
                </a:solidFill>
              </a:rPr>
              <a:t>It is characterized by formation of ‘crescents’ ( crescent GN) outside the glomerular capillaries </a:t>
            </a:r>
            <a:r>
              <a:rPr lang="en-US" sz="2400" i="1" dirty="0"/>
              <a:t>(extra capillary GN). ‘Crescents’ </a:t>
            </a:r>
            <a:r>
              <a:rPr lang="en-US" sz="2400" dirty="0"/>
              <a:t>are formed from the proliferation of parietal epithelial cells lining Bowman’s capsule and the invading mononuclear cells. The stimulus for crescent formation appears to be the presence of fibrin in the capsular space</a:t>
            </a:r>
          </a:p>
          <a:p>
            <a:endParaRPr lang="en-US" dirty="0"/>
          </a:p>
        </p:txBody>
      </p:sp>
    </p:spTree>
    <p:extLst>
      <p:ext uri="{BB962C8B-B14F-4D97-AF65-F5344CB8AC3E}">
        <p14:creationId xmlns:p14="http://schemas.microsoft.com/office/powerpoint/2010/main" val="1213683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B86ADF5-7862-4CFB-AA3D-923B5143D3A1}"/>
              </a:ext>
            </a:extLst>
          </p:cNvPr>
          <p:cNvPicPr>
            <a:picLocks noGrp="1" noChangeAspect="1"/>
          </p:cNvPicPr>
          <p:nvPr>
            <p:ph idx="1"/>
          </p:nvPr>
        </p:nvPicPr>
        <p:blipFill>
          <a:blip r:embed="rId2"/>
          <a:stretch>
            <a:fillRect/>
          </a:stretch>
        </p:blipFill>
        <p:spPr>
          <a:xfrm>
            <a:off x="0" y="278296"/>
            <a:ext cx="9551963" cy="6579704"/>
          </a:xfrm>
          <a:prstGeom prst="rect">
            <a:avLst/>
          </a:prstGeom>
        </p:spPr>
      </p:pic>
    </p:spTree>
    <p:extLst>
      <p:ext uri="{BB962C8B-B14F-4D97-AF65-F5344CB8AC3E}">
        <p14:creationId xmlns:p14="http://schemas.microsoft.com/office/powerpoint/2010/main" val="1785936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2C8A81F-D1E9-4590-811F-4166D3E6AFFD}"/>
              </a:ext>
            </a:extLst>
          </p:cNvPr>
          <p:cNvPicPr>
            <a:picLocks noGrp="1" noChangeAspect="1"/>
          </p:cNvPicPr>
          <p:nvPr>
            <p:ph idx="1"/>
          </p:nvPr>
        </p:nvPicPr>
        <p:blipFill>
          <a:blip r:embed="rId2"/>
          <a:stretch>
            <a:fillRect/>
          </a:stretch>
        </p:blipFill>
        <p:spPr>
          <a:xfrm>
            <a:off x="0" y="0"/>
            <a:ext cx="9687339" cy="6858000"/>
          </a:xfrm>
          <a:prstGeom prst="rect">
            <a:avLst/>
          </a:prstGeom>
        </p:spPr>
      </p:pic>
    </p:spTree>
    <p:extLst>
      <p:ext uri="{BB962C8B-B14F-4D97-AF65-F5344CB8AC3E}">
        <p14:creationId xmlns:p14="http://schemas.microsoft.com/office/powerpoint/2010/main" val="47038622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128</TotalTime>
  <Words>465</Words>
  <Application>Microsoft Office PowerPoint</Application>
  <PresentationFormat>Widescreen</PresentationFormat>
  <Paragraphs>15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Times New Roman</vt:lpstr>
      <vt:lpstr>Trebuchet MS</vt:lpstr>
      <vt:lpstr>Wingdings</vt:lpstr>
      <vt:lpstr>Wingdings 3</vt:lpstr>
      <vt:lpstr>Facet</vt:lpstr>
      <vt:lpstr>PowerPoint Presentation</vt:lpstr>
      <vt:lpstr>PowerPoint Presentation</vt:lpstr>
      <vt:lpstr>Figure (1) high-power light microscope of rat glomerulus, basement membrane, capillary lumen; endothelium; Ep, visceral epithelial cells (podocytes) with foot processes;, mesangium, urinary space. </vt:lpstr>
      <vt:lpstr>PowerPoint Presentation</vt:lpstr>
      <vt:lpstr>Focal segmental Glomerulosclerosis</vt:lpstr>
      <vt:lpstr>PowerPoint Presentation</vt:lpstr>
      <vt:lpstr>Rapidly Progressive Glomerulonephritis (crescent )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ماهر عبد العباس مهدي الزبيدي</dc:creator>
  <cp:lastModifiedBy>ماهر عبد العباس مهدي الزبيدي</cp:lastModifiedBy>
  <cp:revision>8</cp:revision>
  <dcterms:created xsi:type="dcterms:W3CDTF">2021-01-08T18:11:44Z</dcterms:created>
  <dcterms:modified xsi:type="dcterms:W3CDTF">2021-01-10T16:42:00Z</dcterms:modified>
</cp:coreProperties>
</file>