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61" r:id="rId2"/>
    <p:sldId id="380" r:id="rId3"/>
    <p:sldId id="362" r:id="rId4"/>
    <p:sldId id="381" r:id="rId5"/>
    <p:sldId id="363" r:id="rId6"/>
    <p:sldId id="256" r:id="rId7"/>
    <p:sldId id="299" r:id="rId8"/>
    <p:sldId id="349" r:id="rId9"/>
    <p:sldId id="332" r:id="rId10"/>
    <p:sldId id="322" r:id="rId11"/>
    <p:sldId id="382" r:id="rId12"/>
    <p:sldId id="280" r:id="rId13"/>
    <p:sldId id="317" r:id="rId14"/>
    <p:sldId id="383" r:id="rId15"/>
    <p:sldId id="296" r:id="rId16"/>
    <p:sldId id="303" r:id="rId17"/>
    <p:sldId id="384" r:id="rId18"/>
    <p:sldId id="304" r:id="rId19"/>
    <p:sldId id="306" r:id="rId20"/>
    <p:sldId id="307" r:id="rId21"/>
    <p:sldId id="330" r:id="rId22"/>
    <p:sldId id="308" r:id="rId23"/>
    <p:sldId id="293" r:id="rId24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7056C9-F407-44E4-AAD2-5FE45AED56FB}" type="datetime1">
              <a:rPr lang="en-US" smtClean="0"/>
              <a:pPr/>
              <a:t>6/6/2020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35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F69C00-971C-4AA3-B22C-406D26E8D64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7F8D-6A9A-4ABA-85BE-4621824900BE}" type="datetime1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6779-0D58-4729-AD78-4EA56A3D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E9F22D-2496-4305-BA62-0F1FD75CC1DB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02CC62-4772-4E64-A433-2B689D4EE7D3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9CBF15-B9B2-4C7B-BDD8-0B95C17EE875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09EF5-A534-4C63-886F-68C33E4140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F88684-BB1C-402E-8A84-251EEC34D65A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FAEE18-1A80-458F-BB48-9D33B8DE9BAE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3A0195-76DD-42BD-B05E-411E4A0C060F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F3A7B8-D096-416C-885B-6C9EDB62B71E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E4096D-A45A-4B32-B59B-C5F0EA05AA83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AB62ECD-6B50-4D15-A167-E56BC455B6A1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D9DD68-2144-4953-B48A-A386A551065A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D9C4FD8-DF3D-4D64-9CD7-755968A08ABC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4A666B-0057-4D25-93CA-2B3F4C9BA60A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FFDD754-BE9A-4162-8B4C-B8CA6B01D4A3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D26499-45B2-4A1F-9BA0-852FFA79FD68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3A1D-6174-415A-8F9B-E2341A8314F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FE4664-C446-40AC-9FEB-0EE88145719B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6DE4ED-8173-41E0-8B12-893876CF53B1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430C8E-7FB5-4584-956E-14F0B6F8D1AD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3801B-8E24-4136-887E-7E3F79981FC7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826527-044E-4953-9201-FBE3929BF92E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C0E923-428B-4856-B67F-4AC4FE65A581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DFE2EA-4D5A-4A65-BB4C-441AFA72DC66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13DB95-9483-428E-85A7-163064E27B4F}" type="datetime1">
              <a:rPr lang="en-US" smtClean="0"/>
              <a:pPr/>
              <a:t>6/6/2020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8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E09072-A35F-4FF3-821E-9E8F53914F83}" type="datetime1">
              <a:rPr lang="en-US" smtClean="0"/>
              <a:pPr/>
              <a:t>6/6/2020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F2C4F2-A1FF-4E11-BE34-79002988601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50498" cy="19288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protein metabolism </a:t>
            </a:r>
            <a:b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cap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utritionally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Essential &amp; Nutritionally Non Essential Amino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Acids 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810" y="4786322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Lecture : 4</a:t>
            </a:r>
          </a:p>
          <a:p>
            <a:r>
              <a:rPr lang="en-US" b="1" dirty="0">
                <a:solidFill>
                  <a:schemeClr val="bg1"/>
                </a:solidFill>
              </a:rPr>
              <a:t>Dr. </a:t>
            </a:r>
            <a:r>
              <a:rPr lang="en-US" b="1" dirty="0" err="1">
                <a:solidFill>
                  <a:schemeClr val="bg1"/>
                </a:solidFill>
              </a:rPr>
              <a:t>Shaimaa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Munther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Catabolism of amino acids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1- The first phase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catabolism involves the removal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α-amino groups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(usually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subsequent oxidative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deamination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forming ammonia and the corresponding α-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ketoacid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"carbon skeletons" of amino acids). A portion of the free ammonia is excreted in the urine, but most is used in the synthesis of urea. </a:t>
            </a:r>
          </a:p>
          <a:p>
            <a:pPr lvl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The second phase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amino acid catabolism, the carbon skeletons of the α-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ketoacids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converted to common intermediates of energy producing, metabolic pathways. These compounds can be metabolized to 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water, glucose, fatty acids,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bodies by the central pathways of metabolism.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36296"/>
            <a:ext cx="7858180" cy="1292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w Century Schoolbook" pitchFamily="18" charset="0"/>
              </a:rPr>
              <a:t>CONVERSION OF AMINO </a:t>
            </a:r>
            <a:r>
              <a:rPr lang="cs-CZ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cs-CZ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w Century Schoolbook" pitchFamily="18" charset="0"/>
              </a:rPr>
              <a:t> TO SPECIALIZED PRODUCTS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001056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cs-CZ" sz="2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CONVERSION OF AMINO ACIDS TO SPECIALIZED PRODUCTS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858312" cy="550072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371600" lvl="1" indent="-914400">
              <a:buNone/>
            </a:pPr>
            <a:endParaRPr lang="en-US" sz="1900" b="1" dirty="0">
              <a:solidFill>
                <a:schemeClr val="dk1"/>
              </a:solidFill>
              <a:latin typeface="Tahoma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addition to serving as building blocks for proteins, amino acids are precursors of many nitrogen-containing compounds that have important physiologic functions.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These molecules include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porphyrins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neurotransmitters,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hormones,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pyrimidines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lvl="1"/>
            <a:r>
              <a:rPr lang="en-GB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Biologica</a:t>
            </a: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active peptides</a:t>
            </a:r>
          </a:p>
          <a:p>
            <a:pPr lvl="2">
              <a:buNone/>
            </a:pPr>
            <a:br>
              <a:rPr lang="en-US" sz="3800" b="1" dirty="0">
                <a:latin typeface="Calibri" pitchFamily="34" charset="0"/>
              </a:rPr>
            </a:br>
            <a:br>
              <a:rPr lang="en-US" sz="1400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5720" y="1142984"/>
            <a:ext cx="8529638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serves as a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carrier of ammonia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of the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carbons of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skeletal muscle to liver, and together with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glutamine constitutes a major fraction of the free amino acids in plasma.</a:t>
            </a:r>
          </a:p>
          <a:p>
            <a:pPr algn="just">
              <a:buFont typeface="Arial" pitchFamily="34" charset="0"/>
              <a:buChar char="•"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Alanine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7158" y="785794"/>
            <a:ext cx="8458200" cy="58785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Serving as a carrier of nitrogen atoms in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urea 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biosynthesis 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guanidino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incorporated into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Following conversion to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its carbon skeleton becomes that of the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polyamines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Precursore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nitric oxide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synthesis  </a:t>
            </a:r>
          </a:p>
          <a:p>
            <a:pPr lvl="1" algn="just">
              <a:buFont typeface="Arial" pitchFamily="34" charset="0"/>
              <a:buChar char="•"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00364" y="214290"/>
            <a:ext cx="307183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</a:rPr>
              <a:t>Arginine</a:t>
            </a:r>
            <a:r>
              <a:rPr lang="cs-CZ" sz="3600" b="1" dirty="0">
                <a:solidFill>
                  <a:srgbClr val="96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3600" b="1" dirty="0">
                <a:solidFill>
                  <a:srgbClr val="96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80954" y="2132856"/>
            <a:ext cx="8358245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  <a:latin typeface="Symbol" pitchFamily="18" charset="2"/>
                <a:cs typeface="+mj-cs"/>
              </a:rPr>
              <a:t>1.   a - </a:t>
            </a:r>
            <a:r>
              <a:rPr lang="en-GB" sz="2400" dirty="0">
                <a:solidFill>
                  <a:schemeClr val="bg1"/>
                </a:solidFill>
                <a:cs typeface="+mj-cs"/>
              </a:rPr>
              <a:t>carbon and nitrogen atoms of </a:t>
            </a:r>
            <a:r>
              <a:rPr lang="en-GB" sz="2400" dirty="0" err="1">
                <a:solidFill>
                  <a:schemeClr val="bg1"/>
                </a:solidFill>
                <a:cs typeface="+mj-cs"/>
              </a:rPr>
              <a:t>glycine</a:t>
            </a:r>
            <a:r>
              <a:rPr lang="en-GB" sz="2400" dirty="0">
                <a:solidFill>
                  <a:schemeClr val="bg1"/>
                </a:solidFill>
                <a:cs typeface="+mj-cs"/>
              </a:rPr>
              <a:t> are used for synthesis of </a:t>
            </a:r>
            <a:r>
              <a:rPr lang="en-GB" sz="2400" b="1" dirty="0" err="1">
                <a:solidFill>
                  <a:schemeClr val="bg1"/>
                </a:solidFill>
                <a:cs typeface="+mj-cs"/>
              </a:rPr>
              <a:t>porphyrine</a:t>
            </a:r>
            <a:r>
              <a:rPr lang="en-GB" sz="2400" b="1" dirty="0">
                <a:solidFill>
                  <a:schemeClr val="bg1"/>
                </a:solidFill>
                <a:cs typeface="+mj-cs"/>
              </a:rPr>
              <a:t>, prosthetic group of </a:t>
            </a:r>
            <a:r>
              <a:rPr lang="en-GB" sz="2400" b="1" dirty="0" err="1">
                <a:solidFill>
                  <a:schemeClr val="bg1"/>
                </a:solidFill>
                <a:cs typeface="+mj-cs"/>
              </a:rPr>
              <a:t>heme</a:t>
            </a:r>
            <a:r>
              <a:rPr lang="en-GB" sz="2400" b="1" dirty="0">
                <a:solidFill>
                  <a:schemeClr val="bg1"/>
                </a:solidFill>
                <a:cs typeface="+mj-cs"/>
              </a:rPr>
              <a:t>. </a:t>
            </a:r>
          </a:p>
          <a:p>
            <a:pPr algn="just"/>
            <a:endParaRPr lang="en-US" sz="2400" dirty="0">
              <a:solidFill>
                <a:schemeClr val="bg1"/>
              </a:solidFill>
              <a:cs typeface="+mj-cs"/>
            </a:endParaRPr>
          </a:p>
          <a:p>
            <a:pPr algn="just"/>
            <a:r>
              <a:rPr lang="en-GB" sz="2400" dirty="0">
                <a:solidFill>
                  <a:schemeClr val="bg1"/>
                </a:solidFill>
                <a:cs typeface="+mj-cs"/>
              </a:rPr>
              <a:t>2.     </a:t>
            </a:r>
            <a:r>
              <a:rPr lang="en-US" sz="2400" dirty="0" err="1">
                <a:solidFill>
                  <a:schemeClr val="bg1"/>
                </a:solidFill>
                <a:cs typeface="+mj-cs"/>
              </a:rPr>
              <a:t>Glycine</a:t>
            </a:r>
            <a:r>
              <a:rPr lang="en-US" sz="2400" dirty="0">
                <a:solidFill>
                  <a:schemeClr val="bg1"/>
                </a:solidFill>
                <a:cs typeface="+mj-cs"/>
              </a:rPr>
              <a:t> is incorporated into </a:t>
            </a:r>
            <a:r>
              <a:rPr lang="en-US" sz="2400" b="1" dirty="0" err="1">
                <a:solidFill>
                  <a:schemeClr val="bg1"/>
                </a:solidFill>
                <a:cs typeface="+mj-cs"/>
              </a:rPr>
              <a:t>creatine</a:t>
            </a:r>
            <a:r>
              <a:rPr lang="en-US" sz="2400" b="1" dirty="0">
                <a:solidFill>
                  <a:schemeClr val="bg1"/>
                </a:solidFill>
                <a:cs typeface="+mj-cs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cs typeface="+mj-cs"/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cs typeface="+mj-cs"/>
              </a:rPr>
              <a:t>3-  The entire </a:t>
            </a:r>
            <a:r>
              <a:rPr lang="en-US" sz="2400" dirty="0" err="1">
                <a:solidFill>
                  <a:schemeClr val="bg1"/>
                </a:solidFill>
                <a:cs typeface="+mj-cs"/>
              </a:rPr>
              <a:t>glycine</a:t>
            </a:r>
            <a:r>
              <a:rPr lang="en-US" sz="2400" dirty="0">
                <a:solidFill>
                  <a:schemeClr val="bg1"/>
                </a:solidFill>
                <a:cs typeface="+mj-cs"/>
              </a:rPr>
              <a:t> molecule becomes atoms 4, 5, and 7of </a:t>
            </a:r>
            <a:r>
              <a:rPr lang="en-US" sz="2400" dirty="0" err="1">
                <a:solidFill>
                  <a:schemeClr val="bg1"/>
                </a:solidFill>
                <a:cs typeface="+mj-cs"/>
              </a:rPr>
              <a:t>purines</a:t>
            </a:r>
            <a:r>
              <a:rPr lang="en-US" sz="2400" dirty="0">
                <a:solidFill>
                  <a:schemeClr val="bg1"/>
                </a:solidFill>
                <a:cs typeface="+mj-cs"/>
              </a:rPr>
              <a:t> .</a:t>
            </a:r>
            <a:endParaRPr lang="en-GB" sz="24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71736" y="103188"/>
            <a:ext cx="335758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Glycine </a:t>
            </a:r>
            <a:r>
              <a:rPr lang="en-GB" sz="3600" b="1" dirty="0">
                <a:solidFill>
                  <a:srgbClr val="960000"/>
                </a:solidFill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0034" y="914400"/>
            <a:ext cx="8358245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Glycine is used for </a:t>
            </a:r>
            <a:r>
              <a:rPr lang="en-US" sz="2800" b="1" dirty="0">
                <a:solidFill>
                  <a:schemeClr val="bg1"/>
                </a:solidFill>
              </a:rPr>
              <a:t>H</a:t>
            </a:r>
            <a:r>
              <a:rPr lang="cs-CZ" sz="2800" b="1" dirty="0">
                <a:solidFill>
                  <a:schemeClr val="bg1"/>
                </a:solidFill>
              </a:rPr>
              <a:t>eme, </a:t>
            </a:r>
            <a:r>
              <a:rPr lang="en-US" sz="2800" b="1" dirty="0">
                <a:solidFill>
                  <a:schemeClr val="bg1"/>
                </a:solidFill>
              </a:rPr>
              <a:t>P</a:t>
            </a:r>
            <a:r>
              <a:rPr lang="cs-CZ" sz="2800" b="1" dirty="0">
                <a:solidFill>
                  <a:schemeClr val="bg1"/>
                </a:solidFill>
              </a:rPr>
              <a:t>urine and 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cs-CZ" sz="2800" b="1" dirty="0">
                <a:solidFill>
                  <a:schemeClr val="bg1"/>
                </a:solidFill>
              </a:rPr>
              <a:t>reatin  synthesis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28728" y="285728"/>
            <a:ext cx="642599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/>
              <a:t> </a:t>
            </a:r>
            <a:r>
              <a:rPr lang="cs-CZ" sz="3200" b="1" dirty="0"/>
              <a:t>C</a:t>
            </a:r>
            <a:r>
              <a:rPr lang="en-GB" sz="3200" b="1" dirty="0" err="1"/>
              <a:t>reatine</a:t>
            </a:r>
            <a:r>
              <a:rPr lang="en-GB" sz="3200" b="1" dirty="0"/>
              <a:t> and </a:t>
            </a:r>
            <a:r>
              <a:rPr lang="cs-CZ" sz="3200" b="1" dirty="0"/>
              <a:t>C</a:t>
            </a:r>
            <a:r>
              <a:rPr lang="en-GB" sz="3200" b="1" dirty="0" err="1"/>
              <a:t>reatinine</a:t>
            </a:r>
            <a:r>
              <a:rPr lang="en-GB" sz="3200" b="1" dirty="0"/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" y="1071547"/>
            <a:ext cx="8915400" cy="42780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en-US" sz="2400" dirty="0"/>
              <a:t> 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 – nitrogenous organic acid - 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helps to supply energy to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muscle.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Creatine phosphate (also called phosphocreatine), the phosphorylated derivative of creatine found in muscle, is a high-energy compound that can reversibly donate a phosphate group to ADP to form ATP.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Creatine phosphate provides a small but rapidly mobilized reserve of high-energy phosphates that can be used to maintain the intracellular level of adenosine triphosphate (ATP) during the first few minutes of intense muscular contraction.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amount of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in the body is proportional to the muscle mass.</a:t>
            </a:r>
          </a:p>
          <a:p>
            <a:pPr algn="just"/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Synthesis of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creatine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synthesized from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guanidino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plus a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methyl group from S-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adenosylmethionine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buNone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reversibly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by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using ATP as the phosphate donor.</a:t>
            </a:r>
          </a:p>
          <a:p>
            <a:pPr algn="justLow">
              <a:buFont typeface="Wingdings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[Note: The presence of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the plasma is indicative of tissue damage, and is used in the diagnosis of myocardial infarction]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88988" y="431800"/>
          <a:ext cx="7567612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hotoImpact" r:id="rId4" imgW="7568254" imgH="5993651" progId="">
                  <p:embed/>
                </p:oleObj>
              </mc:Choice>
              <mc:Fallback>
                <p:oleObj name="PhotoImpact" r:id="rId4" imgW="7568254" imgH="5993651" progId="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31800"/>
                        <a:ext cx="7567612" cy="5994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14348" y="428604"/>
            <a:ext cx="7696200" cy="609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62000" y="457200"/>
          <a:ext cx="32639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hotoImpact" r:id="rId6" imgW="3263492" imgH="2857143" progId="">
                  <p:embed/>
                </p:oleObj>
              </mc:Choice>
              <mc:Fallback>
                <p:oleObj name="PhotoImpact" r:id="rId6" imgW="3263492" imgH="2857143" progId="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32639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038600" y="457200"/>
          <a:ext cx="34163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hotoImpact" r:id="rId8" imgW="3415873" imgH="2819048" progId="">
                  <p:embed/>
                </p:oleObj>
              </mc:Choice>
              <mc:Fallback>
                <p:oleObj name="PhotoImpact" r:id="rId8" imgW="3415873" imgH="2819048" progId="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"/>
                        <a:ext cx="34163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930900" y="3225800"/>
          <a:ext cx="2374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Impact" r:id="rId10" imgW="2374603" imgH="1346032" progId="">
                  <p:embed/>
                </p:oleObj>
              </mc:Choice>
              <mc:Fallback>
                <p:oleObj name="PhotoImpact" r:id="rId10" imgW="2374603" imgH="1346032" progId="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3225800"/>
                        <a:ext cx="2374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441700" y="3848100"/>
          <a:ext cx="33401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hotoImpact" r:id="rId12" imgW="3339683" imgH="2552381" progId="">
                  <p:embed/>
                </p:oleObj>
              </mc:Choice>
              <mc:Fallback>
                <p:oleObj name="PhotoImpact" r:id="rId12" imgW="3339683" imgH="2552381" progId="">
                  <p:embed/>
                  <p:pic>
                    <p:nvPicPr>
                      <p:cNvPr id="22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848100"/>
                        <a:ext cx="33401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838200" y="3568700"/>
          <a:ext cx="2959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hotoImpact" r:id="rId14" imgW="2958730" imgH="2298413" progId="">
                  <p:embed/>
                </p:oleObj>
              </mc:Choice>
              <mc:Fallback>
                <p:oleObj name="PhotoImpact" r:id="rId14" imgW="2958730" imgH="2298413" progId="">
                  <p:embed/>
                  <p:pic>
                    <p:nvPicPr>
                      <p:cNvPr id="22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68700"/>
                        <a:ext cx="2959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14348" y="35716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-2357486" y="3429000"/>
            <a:ext cx="61436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286048" y="3429000"/>
            <a:ext cx="60007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4348" y="6500834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250661" y="3464719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1000108"/>
            <a:ext cx="8763000" cy="58466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majority of tyrosine that does not get incorporated into proteins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algn="just">
              <a:buFontTx/>
              <a:buChar char="•"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catabolized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energy production. 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conversion to the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The catecholamine neurotransmitters are 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dopamine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epinephrine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the principal neurotransmitter of sympathetic postganglionic endings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Catecholamines are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stored in synaptic knobs of neurons that secrete it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Tyrosine is transported into catecholamine-secreting neurons and adrenal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where catecholamine synthesis takes place.  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43240" y="214290"/>
            <a:ext cx="226649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Tyrosine 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Nutritionally Essential &amp; Nutritionally Non Essential Amino Acids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Introduction: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As applied to amino acids, the terms "essential" and "nonessential" are misleading since all 20 common amino acids are essential to ensure health. </a:t>
            </a:r>
          </a:p>
          <a:p>
            <a:pPr algn="justLow"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Of these 20 amino acids, 10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present in the human diet, and thus are best termed "nutritionally essential." The other 10 amino acids are "nutritionally nonessential" since they need not be present in the diet  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2910" y="285728"/>
            <a:ext cx="744024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Synthesis of the </a:t>
            </a:r>
            <a:r>
              <a:rPr lang="cs-C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atecholamines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cs-C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yrosine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42910" y="1285860"/>
            <a:ext cx="7715304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yrosine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tyrosine is converted to DOPA (3,4-dihydrophenylalanine).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hydroxylation reaction requires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tetrahydrobiopterin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cofactor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Tx/>
              <a:buAutoNum type="arabicPeriod"/>
            </a:pPr>
            <a:endParaRPr lang="en-GB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DOPA 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decarboxylase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converts DOPA to dopamine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opamine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converts dopamine to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Tx/>
              <a:buAutoNum type="arabicPeriod"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henylethanolamine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methyltransferase</a:t>
            </a: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epinephrine.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929618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7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Glutamate is used for the synthesis of </a:t>
            </a:r>
            <a:r>
              <a:rPr lang="el-G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-aminobutyric acid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(GABA)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~AUT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2663825"/>
            <a:ext cx="4133879" cy="326550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2643182"/>
            <a:ext cx="403225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-aminobutyric acid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(GABA)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nhibitory neurotransmitter (CNS).</a:t>
            </a:r>
          </a:p>
          <a:p>
            <a:pPr algn="just">
              <a:buFont typeface="Wingdings" pitchFamily="2" charset="2"/>
              <a:buChar char="q"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also its d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irectly regulates muscle tone.</a:t>
            </a:r>
          </a:p>
          <a:p>
            <a:pPr algn="just">
              <a:buFont typeface="Wingdings" pitchFamily="2" charset="2"/>
              <a:buChar char="q"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Its lack leads to convulsions, epilepsia.</a:t>
            </a:r>
          </a:p>
          <a:p>
            <a:pPr algn="just">
              <a:buFont typeface="Wingdings" pitchFamily="2" charset="2"/>
              <a:buChar char="q"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furthermore, its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nvolved in mechanism of memory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307183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Glutamate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CA96OT6Q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214422"/>
            <a:ext cx="5786478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143932" cy="592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Biosynthesis of the Nutritionally Non Essential Amino Acids:</a:t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ar-IQ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dirty="0"/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 vertebrates can form certain amino acids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amphibolic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intermediates derived from intermediates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citric acid cycle or the pentose phosphate pathway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other dietary amino acids. </a:t>
            </a:r>
          </a:p>
          <a:p>
            <a:pPr algn="justLow"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Thus amino acids biosynthesis could be grouped according to their metabolic precursors as the following: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1319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Biosynthesis of the Nutritionally Non Essential Amino Acids:</a:t>
            </a:r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en-US" sz="36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endParaRPr lang="en-US" dirty="0"/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Alpha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Glutamate, Glutamine &amp;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Alanine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Aspargine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Serine,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Cysteine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Nutritionally essential amino acids: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required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Tyrosine,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biosynthesis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51" y="2204864"/>
            <a:ext cx="8150498" cy="13573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Catabolism of Proteins &amp; of Amino Acid Nitrogen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Introduction: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071546"/>
            <a:ext cx="8215370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Unlike fats and carbohydrates, amino acids are not stored by the body.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Amino acids must be obtained from the </a:t>
            </a:r>
            <a:r>
              <a:rPr lang="en-US" sz="2000" b="1" dirty="0">
                <a:solidFill>
                  <a:schemeClr val="bg1"/>
                </a:solidFill>
              </a:rPr>
              <a:t>diet</a:t>
            </a:r>
            <a:r>
              <a:rPr lang="en-US" sz="2000" dirty="0">
                <a:solidFill>
                  <a:schemeClr val="bg1"/>
                </a:solidFill>
              </a:rPr>
              <a:t>, synthesized </a:t>
            </a:r>
            <a:r>
              <a:rPr lang="en-US" sz="2000" b="1" dirty="0">
                <a:solidFill>
                  <a:schemeClr val="bg1"/>
                </a:solidFill>
              </a:rPr>
              <a:t>de novo</a:t>
            </a:r>
            <a:r>
              <a:rPr lang="en-US" sz="2000" dirty="0">
                <a:solidFill>
                  <a:schemeClr val="bg1"/>
                </a:solidFill>
              </a:rPr>
              <a:t>, or produced from </a:t>
            </a:r>
            <a:r>
              <a:rPr lang="en-US" sz="2000" b="1" dirty="0">
                <a:solidFill>
                  <a:schemeClr val="bg1"/>
                </a:solidFill>
              </a:rPr>
              <a:t>normal protein degradation</a:t>
            </a:r>
            <a:r>
              <a:rPr lang="en-US" sz="2000" dirty="0">
                <a:solidFill>
                  <a:schemeClr val="bg1"/>
                </a:solidFill>
              </a:rPr>
              <a:t>. Any amino acids in excess of the biosynthetic needs of the cell are rapidly degraded. 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Protein obtained from the diet or from body protein during prolonged fasting or starvation may be used as an energy source (10-15% ).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Body protein is </a:t>
            </a:r>
            <a:r>
              <a:rPr lang="en-US" sz="2000" b="1" dirty="0" err="1">
                <a:solidFill>
                  <a:schemeClr val="bg1"/>
                </a:solidFill>
              </a:rPr>
              <a:t>catabolized</a:t>
            </a:r>
            <a:r>
              <a:rPr lang="en-US" sz="2000" b="1" dirty="0">
                <a:solidFill>
                  <a:schemeClr val="bg1"/>
                </a:solidFill>
              </a:rPr>
              <a:t> primarily </a:t>
            </a:r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chemeClr val="bg1"/>
                </a:solidFill>
              </a:rPr>
              <a:t>muscle</a:t>
            </a:r>
            <a:r>
              <a:rPr lang="en-US" sz="2000" dirty="0">
                <a:solidFill>
                  <a:schemeClr val="bg1"/>
                </a:solidFill>
              </a:rPr>
              <a:t> and in </a:t>
            </a:r>
            <a:r>
              <a:rPr lang="en-US" sz="2000" b="1" dirty="0">
                <a:solidFill>
                  <a:schemeClr val="bg1"/>
                </a:solidFill>
              </a:rPr>
              <a:t>liver,</a:t>
            </a:r>
            <a:r>
              <a:rPr lang="en-US" sz="2000" dirty="0">
                <a:solidFill>
                  <a:schemeClr val="bg1"/>
                </a:solidFill>
              </a:rPr>
              <a:t> in which, amino acids released from proteins usually lose their </a:t>
            </a:r>
            <a:r>
              <a:rPr lang="en-US" sz="2000" b="1" dirty="0">
                <a:solidFill>
                  <a:schemeClr val="bg1"/>
                </a:solidFill>
              </a:rPr>
              <a:t>amino group </a:t>
            </a:r>
            <a:r>
              <a:rPr lang="en-US" sz="2000" dirty="0">
                <a:solidFill>
                  <a:schemeClr val="bg1"/>
                </a:solidFill>
              </a:rPr>
              <a:t>through </a:t>
            </a:r>
            <a:r>
              <a:rPr lang="en-US" sz="2000" dirty="0" err="1">
                <a:solidFill>
                  <a:schemeClr val="bg1"/>
                </a:solidFill>
              </a:rPr>
              <a:t>transamination</a:t>
            </a:r>
            <a:r>
              <a:rPr lang="en-US" sz="2000" dirty="0">
                <a:solidFill>
                  <a:schemeClr val="bg1"/>
                </a:solidFill>
              </a:rPr>
              <a:t> or </a:t>
            </a:r>
            <a:r>
              <a:rPr lang="en-US" sz="2000" dirty="0" err="1">
                <a:solidFill>
                  <a:schemeClr val="bg1"/>
                </a:solidFill>
              </a:rPr>
              <a:t>deamination</a:t>
            </a:r>
            <a:r>
              <a:rPr lang="en-US" sz="2000" dirty="0">
                <a:solidFill>
                  <a:schemeClr val="bg1"/>
                </a:solidFill>
              </a:rPr>
              <a:t>, yielding  the </a:t>
            </a:r>
            <a:r>
              <a:rPr lang="en-US" sz="2000" b="1" dirty="0">
                <a:solidFill>
                  <a:schemeClr val="bg1"/>
                </a:solidFill>
              </a:rPr>
              <a:t>carbon skeletons </a:t>
            </a:r>
            <a:r>
              <a:rPr lang="en-US" sz="2000" dirty="0">
                <a:solidFill>
                  <a:schemeClr val="bg1"/>
                </a:solidFill>
              </a:rPr>
              <a:t>, which can be converted in the liver to glucose (in case of </a:t>
            </a:r>
            <a:r>
              <a:rPr lang="en-US" sz="2000" dirty="0" err="1">
                <a:solidFill>
                  <a:schemeClr val="bg1"/>
                </a:solidFill>
              </a:rPr>
              <a:t>glucogenic</a:t>
            </a:r>
            <a:r>
              <a:rPr lang="en-US" sz="2000" dirty="0">
                <a:solidFill>
                  <a:schemeClr val="bg1"/>
                </a:solidFill>
              </a:rPr>
              <a:t> amino acids), acetyl </a:t>
            </a:r>
            <a:r>
              <a:rPr lang="en-US" sz="2000" dirty="0" err="1">
                <a:solidFill>
                  <a:schemeClr val="bg1"/>
                </a:solidFill>
              </a:rPr>
              <a:t>CoA</a:t>
            </a:r>
            <a:r>
              <a:rPr lang="en-US" sz="2000" dirty="0">
                <a:solidFill>
                  <a:schemeClr val="bg1"/>
                </a:solidFill>
              </a:rPr>
              <a:t>, and </a:t>
            </a:r>
            <a:r>
              <a:rPr lang="en-US" sz="2000" dirty="0" err="1">
                <a:solidFill>
                  <a:schemeClr val="bg1"/>
                </a:solidFill>
              </a:rPr>
              <a:t>ketone</a:t>
            </a:r>
            <a:r>
              <a:rPr lang="en-US" sz="2000" dirty="0">
                <a:solidFill>
                  <a:schemeClr val="bg1"/>
                </a:solidFill>
              </a:rPr>
              <a:t> bodies (in case of </a:t>
            </a:r>
            <a:r>
              <a:rPr lang="en-US" sz="2000" dirty="0" err="1">
                <a:solidFill>
                  <a:schemeClr val="bg1"/>
                </a:solidFill>
              </a:rPr>
              <a:t>ketogenic</a:t>
            </a:r>
            <a:r>
              <a:rPr lang="en-US" sz="2000" dirty="0">
                <a:solidFill>
                  <a:schemeClr val="bg1"/>
                </a:solidFill>
              </a:rPr>
              <a:t> amino acids ).</a:t>
            </a:r>
          </a:p>
          <a:p>
            <a:pPr algn="just"/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Catabolism of amino acids</a:t>
            </a:r>
          </a:p>
        </p:txBody>
      </p:sp>
      <p:pic>
        <p:nvPicPr>
          <p:cNvPr id="6" name="Content Placeholder 5" descr="imagesCAAMF3X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785926"/>
            <a:ext cx="457203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Brace 9"/>
          <p:cNvSpPr/>
          <p:nvPr/>
        </p:nvSpPr>
        <p:spPr>
          <a:xfrm rot="5400000">
            <a:off x="5322098" y="3250406"/>
            <a:ext cx="642944" cy="2857520"/>
          </a:xfrm>
          <a:prstGeom prst="rightBrace">
            <a:avLst>
              <a:gd name="adj1" fmla="val 8333"/>
              <a:gd name="adj2" fmla="val 49045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857356" y="2000240"/>
            <a:ext cx="545785" cy="121444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2428868"/>
            <a:ext cx="15716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Amino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3438" y="5143512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Carbon skeleton</a:t>
            </a:r>
          </a:p>
        </p:txBody>
      </p:sp>
    </p:spTree>
    <p:extLst>
      <p:ext uri="{BB962C8B-B14F-4D97-AF65-F5344CB8AC3E}">
        <p14:creationId xmlns:p14="http://schemas.microsoft.com/office/powerpoint/2010/main" val="410722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 of amino acid degradation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Protein                                                Toxic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Amino acids                carbon skeleton + NH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      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urea cycle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2-as is (kidney)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Energy</a:t>
            </a:r>
          </a:p>
          <a:p>
            <a:pPr lvl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Synthesis of other compounds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214017" y="2999975"/>
            <a:ext cx="71438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036744" y="2964256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5984" y="357187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86446" y="357187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464711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7579</TotalTime>
  <Words>1163</Words>
  <Application>Microsoft Office PowerPoint</Application>
  <PresentationFormat>On-screen Show (4:3)</PresentationFormat>
  <Paragraphs>159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Book Antiqua</vt:lpstr>
      <vt:lpstr>Calibri</vt:lpstr>
      <vt:lpstr>Lucida Sans</vt:lpstr>
      <vt:lpstr>New Century Schoolbook</vt:lpstr>
      <vt:lpstr>Symbol</vt:lpstr>
      <vt:lpstr>Tahoma</vt:lpstr>
      <vt:lpstr>Times New Roman</vt:lpstr>
      <vt:lpstr>Wingdings</vt:lpstr>
      <vt:lpstr>Wingdings 2</vt:lpstr>
      <vt:lpstr>Wingdings 3</vt:lpstr>
      <vt:lpstr>Apex</vt:lpstr>
      <vt:lpstr>PhotoImpact</vt:lpstr>
      <vt:lpstr>Amino acid and protein metabolism  (Nutritionally Essential &amp; Nutritionally Non Essential Amino Acids )</vt:lpstr>
      <vt:lpstr>Nutritionally Essential &amp; Nutritionally Non Essential Amino Acids </vt:lpstr>
      <vt:lpstr>PowerPoint Presentation</vt:lpstr>
      <vt:lpstr> Biosynthesis of the Nutritionally Non Essential Amino Acids: </vt:lpstr>
      <vt:lpstr> Biosynthesis of the Nutritionally Non Essential Amino Acids: </vt:lpstr>
      <vt:lpstr>Catabolism of Proteins &amp; of Amino Acid Nitrogen</vt:lpstr>
      <vt:lpstr>Introduction:     </vt:lpstr>
      <vt:lpstr>Catabolism of amino acids</vt:lpstr>
      <vt:lpstr>Concept of amino acid degradation </vt:lpstr>
      <vt:lpstr>Catabolism of amino acids</vt:lpstr>
      <vt:lpstr>CONVERSION OF AMINO ACIDS TO SPECIALIZED PRODUCTS</vt:lpstr>
      <vt:lpstr>CONVERSION OF AMINO ACIDS TO SPECIALIZED PRODUCTS</vt:lpstr>
      <vt:lpstr>PowerPoint Presentation</vt:lpstr>
      <vt:lpstr>PowerPoint Presentation</vt:lpstr>
      <vt:lpstr>PowerPoint Presentation</vt:lpstr>
      <vt:lpstr>PowerPoint Presentation</vt:lpstr>
      <vt:lpstr>Synthesis of creatine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DISEASES: INFECTIONS THROUGH THE GASTRO-INTESTINAL TRACT</dc:title>
  <dc:creator>shosho</dc:creator>
  <cp:lastModifiedBy>Maher</cp:lastModifiedBy>
  <cp:revision>387</cp:revision>
  <dcterms:created xsi:type="dcterms:W3CDTF">2014-10-19T18:29:57Z</dcterms:created>
  <dcterms:modified xsi:type="dcterms:W3CDTF">2020-06-06T06:32:03Z</dcterms:modified>
</cp:coreProperties>
</file>