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04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83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34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3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7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8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2B8C-6A27-4E0B-B6A0-C8F8AC9C0F1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0984FA-0470-415F-B59E-7E5C24188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0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0040CD-B53D-4CA4-ACA9-662F1BBC1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24" y="2285901"/>
            <a:ext cx="5352752" cy="2286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D5E8DF-2E1C-4055-8CCA-B10FA45C3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416" y="4311365"/>
            <a:ext cx="10354751" cy="931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005C6E"/>
                </a:solidFill>
                <a:latin typeface="MyriadPro-Bold"/>
              </a:rPr>
              <a:t>INFLAMMATORY BOWEL DISEASE</a:t>
            </a:r>
            <a:br>
              <a:rPr lang="en-US" sz="3200" b="1" i="0" u="none" strike="noStrike" baseline="0" dirty="0">
                <a:solidFill>
                  <a:srgbClr val="005C6E"/>
                </a:solidFill>
                <a:latin typeface="MyriadPro-Bold"/>
              </a:rPr>
            </a:br>
            <a:r>
              <a:rPr lang="en-US" sz="3200" b="1" i="0" u="none" strike="noStrike" baseline="0" dirty="0">
                <a:solidFill>
                  <a:srgbClr val="005C6E"/>
                </a:solidFill>
                <a:latin typeface="MyriadPro-Bold"/>
              </a:rPr>
              <a:t>(CROHN’S DISEASE)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78D49-6291-469D-AEF6-69B10D3D8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421" y="5242675"/>
            <a:ext cx="10115641" cy="683284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42F1A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t>م.م سرمد جاسم محمد بقلي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F1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endParaRPr lang="en-US" sz="2000" dirty="0"/>
          </a:p>
        </p:txBody>
      </p:sp>
      <p:pic>
        <p:nvPicPr>
          <p:cNvPr id="7" name="Picture 2" descr="كلية المستقبل الجامعة الاهلية - Home | Facebook">
            <a:extLst>
              <a:ext uri="{FF2B5EF4-FFF2-40B4-BE49-F238E27FC236}">
                <a16:creationId xmlns:a16="http://schemas.microsoft.com/office/drawing/2014/main" id="{9B7DC024-8615-4990-A815-749925BF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9" y="354467"/>
            <a:ext cx="2968474" cy="16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78D29-5CCC-45AC-BA45-BC4DB94AD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678" y="665893"/>
            <a:ext cx="439248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2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D1575-5F29-4AEF-81E6-11D5684FB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65" y="2987214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Algerian" panose="04020705040A02060702" pitchFamily="8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664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300F9-F77B-4969-A9C0-F9F8B785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Bowel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D60E-1D3C-4294-8EF1-57B9D9A66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9775"/>
            <a:ext cx="8596668" cy="4371588"/>
          </a:xfrm>
        </p:spPr>
        <p:txBody>
          <a:bodyPr>
            <a:normAutofit/>
          </a:bodyPr>
          <a:lstStyle/>
          <a:p>
            <a:r>
              <a:rPr lang="en-US" sz="2400" dirty="0"/>
              <a:t>Inflammatory bowel disease (IBD) includes 2 idiopathic</a:t>
            </a:r>
          </a:p>
          <a:p>
            <a:r>
              <a:rPr lang="en-US" sz="2400" dirty="0"/>
              <a:t>bowel diseases: Crohn’s disease (regional enteritis) and</a:t>
            </a:r>
          </a:p>
          <a:p>
            <a:r>
              <a:rPr lang="en-US" sz="2400" dirty="0"/>
              <a:t>ulcerative colitis.</a:t>
            </a:r>
          </a:p>
          <a:p>
            <a:r>
              <a:rPr lang="en-US" sz="2400" dirty="0"/>
              <a:t> Crohn’s disease is an idiopathic chronic ulcerative</a:t>
            </a:r>
          </a:p>
          <a:p>
            <a:r>
              <a:rPr lang="en-US" sz="2400" dirty="0"/>
              <a:t>IBD, </a:t>
            </a:r>
            <a:r>
              <a:rPr lang="en-US" sz="2400" dirty="0" err="1"/>
              <a:t>characterised</a:t>
            </a:r>
            <a:r>
              <a:rPr lang="en-US" sz="2400" dirty="0"/>
              <a:t> by transmural, non-caseating</a:t>
            </a:r>
          </a:p>
          <a:p>
            <a:r>
              <a:rPr lang="en-US" sz="2400" dirty="0"/>
              <a:t>granulomatous inflammation, affecting most commonly</a:t>
            </a:r>
          </a:p>
          <a:p>
            <a:r>
              <a:rPr lang="en-US" sz="2400" dirty="0"/>
              <a:t>the segment of terminal ileum and/or colon.</a:t>
            </a:r>
          </a:p>
        </p:txBody>
      </p:sp>
    </p:spTree>
    <p:extLst>
      <p:ext uri="{BB962C8B-B14F-4D97-AF65-F5344CB8AC3E}">
        <p14:creationId xmlns:p14="http://schemas.microsoft.com/office/powerpoint/2010/main" val="389558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38B3-4F37-4C07-A45A-767489F8A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157"/>
          </a:xfrm>
        </p:spPr>
        <p:txBody>
          <a:bodyPr/>
          <a:lstStyle/>
          <a:p>
            <a:r>
              <a:rPr lang="en-US" sz="3600" b="1" i="1" u="none" strike="noStrike" baseline="0" dirty="0">
                <a:solidFill>
                  <a:srgbClr val="005C6E"/>
                </a:solidFill>
                <a:latin typeface="MyriadPro-BoldIt"/>
              </a:rPr>
              <a:t>MORPHOLOGIC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CD8BB-A309-4514-A067-EB3650372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b="0" i="0" u="none" strike="noStrike" baseline="0" dirty="0">
              <a:latin typeface="UtopiaStd-Regular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5C6E"/>
                </a:solidFill>
                <a:latin typeface="UtopiaStd-Bold"/>
              </a:rPr>
              <a:t>CROHN’S DISEASE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Crohn’s disease may involve any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portion of the gastrointestinal tract but affects most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commonly 15-25 cm of the terminal ileum which may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extend into the caecum and sometimes into the ascending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colon:</a:t>
            </a:r>
            <a:endParaRPr lang="en-US" sz="2400" b="0" i="0" u="none" strike="noStrike" baseline="0" dirty="0">
              <a:latin typeface="UtopiaStd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099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AAFC-7953-41C5-918C-D138FCBC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14401"/>
            <a:ext cx="8943744" cy="5126962"/>
          </a:xfrm>
        </p:spPr>
        <p:txBody>
          <a:bodyPr>
            <a:normAutofit/>
          </a:bodyPr>
          <a:lstStyle/>
          <a:p>
            <a:pPr algn="l"/>
            <a:r>
              <a:rPr lang="en-US" sz="2400" b="1" i="1" u="none" strike="noStrike" baseline="0" dirty="0">
                <a:solidFill>
                  <a:srgbClr val="FF0000"/>
                </a:solidFill>
                <a:latin typeface="UtopiaStd-BoldIt"/>
              </a:rPr>
              <a:t>Grossly,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UtopiaStd-BoldIt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characteristic feature is the multiple, well demarcated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segmental bowel involvement with intervening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uninvolved ‘skip areas. The wall of the affected bowel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segment is thick and hard, resembling a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UtopiaStd-Italic"/>
              </a:rPr>
              <a:t>‘hose pipe’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. Serosa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may be studded with minute granulomas. Th e lumen of the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affected segment is markedly narrowed. Th e mucosa shows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‘serpiginous ulcers’, while intervening surviving mucosa is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swollen giving ‘cobblestone appearance’. There may be deep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fissuring into the bowel wall </a:t>
            </a:r>
            <a:r>
              <a:rPr lang="en-US" sz="2400" b="1" i="0" u="none" strike="noStrike" baseline="0" dirty="0">
                <a:solidFill>
                  <a:srgbClr val="009C91"/>
                </a:solidFill>
                <a:latin typeface="UtopiaStd-Bold"/>
              </a:rPr>
              <a:t>(Fig. 18.25)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UtopiaStd-Regular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935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5767-D449-4862-8804-8C476B1E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7" y="729354"/>
            <a:ext cx="9752127" cy="5618437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5C6E"/>
                </a:solidFill>
                <a:latin typeface="MyriadPro-Bold"/>
              </a:rPr>
              <a:t>Figure 18.25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Crohn’s disease of the terminal ileum.</a:t>
            </a:r>
          </a:p>
          <a:p>
            <a:pPr algn="l"/>
            <a:r>
              <a:rPr lang="en-US" sz="2000" b="1" i="0" u="none" strike="noStrike" baseline="0" dirty="0">
                <a:solidFill>
                  <a:srgbClr val="FF0000"/>
                </a:solidFill>
                <a:latin typeface="MyriadPro-Regular"/>
              </a:rPr>
              <a:t> A,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The lesions are characteristically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segmental with intervening uninvolved ‘skip areas. The bowel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wall is thickened and the lumen narrowed, giving hose-pipe appearance.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Serpiginous ulcers, some deep fissures and swollen intervening surviving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mucosa giving ‘cobblestone appearance’, are present.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yriadPro-Regular"/>
              </a:rPr>
              <a:t>B,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 The specimen of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small intestine is shown in longitudinal section along with a segment in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cross-section. External surface shows increased mesenteric fat, thickened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wall and narrow lumen. Luminal surface of longitudinal cut section shows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segment of thickened wall with narrow lumen which is better appreciated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in cross-section (arrow) while intervening areas of the bowel are uninvolved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MyriadPro-Regular"/>
              </a:rPr>
              <a:t>or skipped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445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DCEBE9-598C-406C-B088-B79A37687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64417" cy="6858000"/>
          </a:xfrm>
        </p:spPr>
      </p:pic>
    </p:spTree>
    <p:extLst>
      <p:ext uri="{BB962C8B-B14F-4D97-AF65-F5344CB8AC3E}">
        <p14:creationId xmlns:p14="http://schemas.microsoft.com/office/powerpoint/2010/main" val="84697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E46FE-BBCA-48E8-A769-9C521A1D4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" y="1"/>
            <a:ext cx="9846366" cy="47310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8F101E-837C-41EC-92FE-3092E1FBF5F8}"/>
              </a:ext>
            </a:extLst>
          </p:cNvPr>
          <p:cNvSpPr txBox="1"/>
          <p:nvPr/>
        </p:nvSpPr>
        <p:spPr>
          <a:xfrm>
            <a:off x="198783" y="4731027"/>
            <a:ext cx="9753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 18.26 Crohn’s disease of the ileum. The histological features present are: transmural chronic inflammatory cell infiltration, deep fissures into</a:t>
            </a:r>
          </a:p>
          <a:p>
            <a:r>
              <a:rPr lang="en-US" dirty="0"/>
              <a:t>the bowel wall, submucosal widening due to oedema, some prominent lymphoid follicles and a few non-caseating epithelioid cell granulomas in the bowel wall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3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EB7CA-0D30-4C2A-ACB0-59CF0FE2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9" y="940905"/>
            <a:ext cx="9342783" cy="5100458"/>
          </a:xfrm>
        </p:spPr>
        <p:txBody>
          <a:bodyPr>
            <a:normAutofit/>
          </a:bodyPr>
          <a:lstStyle/>
          <a:p>
            <a:pPr algn="l"/>
            <a:r>
              <a:rPr lang="en-US" sz="2000" b="1" i="1" u="none" strike="noStrike" baseline="0" dirty="0">
                <a:solidFill>
                  <a:srgbClr val="000000"/>
                </a:solidFill>
                <a:latin typeface="UtopiaStd-BoldIt"/>
              </a:rPr>
              <a:t>Histologically,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the characteristic features are as follows</a:t>
            </a:r>
          </a:p>
          <a:p>
            <a:pPr algn="l"/>
            <a:r>
              <a:rPr lang="en-US" sz="2000" b="1" i="0" u="none" strike="noStrike" baseline="0" dirty="0">
                <a:solidFill>
                  <a:srgbClr val="009C91"/>
                </a:solidFill>
                <a:latin typeface="UtopiaStd-Bold"/>
              </a:rPr>
              <a:t>(Fig. 18.26)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: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1.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UtopiaStd-Italic"/>
              </a:rPr>
              <a:t>Transmural inflammatory cell infiltrate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consisting of chronic inflammatory cells (lymphocytes, plasma cells and macrophages) is the classical microscopic feature.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2.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UtopiaStd-Italic"/>
              </a:rPr>
              <a:t>Non-caseating, sarcoid-like granulomas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are present in all the layers of the affected bowel wall in 60% of cases and may even be seen in the regional lymph nodes.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3. There is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UtopiaStd-Italic"/>
              </a:rPr>
              <a:t>patchy ulceration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of the mucosa which may take the form of deep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 fissures, accompanied by inflammatory infiltrate of lymphocytes and plasma cells.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4. There is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UtopiaStd-Italic"/>
              </a:rPr>
              <a:t>widening of the submucosa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due to oedema and foci of lymphoid aggregates.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5. In more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UtopiaStd-Italic"/>
              </a:rPr>
              <a:t>chronic cases,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UtopiaStd-Regular"/>
              </a:rPr>
              <a:t>fibrosis becomes increasingly prominent in all the layers disrupting muscular layer.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UtopiaStd-Regular"/>
            </a:endParaRPr>
          </a:p>
        </p:txBody>
      </p:sp>
    </p:spTree>
    <p:extLst>
      <p:ext uri="{BB962C8B-B14F-4D97-AF65-F5344CB8AC3E}">
        <p14:creationId xmlns:p14="http://schemas.microsoft.com/office/powerpoint/2010/main" val="71633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91D6-CEFD-4A5C-A731-81F49F71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437322"/>
            <a:ext cx="9806609" cy="61092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COMPLICATIONS</a:t>
            </a:r>
          </a:p>
          <a:p>
            <a:r>
              <a:rPr lang="en-US" dirty="0"/>
              <a:t>Complications of Crohn’s disease and ulcerative colitis are as</a:t>
            </a:r>
          </a:p>
          <a:p>
            <a:r>
              <a:rPr lang="en-US" dirty="0"/>
              <a:t>under:</a:t>
            </a:r>
          </a:p>
          <a:p>
            <a:r>
              <a:rPr lang="en-US" dirty="0"/>
              <a:t>Crohn’s disease:</a:t>
            </a:r>
          </a:p>
          <a:p>
            <a:r>
              <a:rPr lang="en-US" dirty="0"/>
              <a:t>1. Malabsorption due to impaired absorption of fat, vitamin</a:t>
            </a:r>
          </a:p>
          <a:p>
            <a:r>
              <a:rPr lang="en-US" dirty="0"/>
              <a:t>B12, proteins and electrolytes from the diseased small bowel.</a:t>
            </a:r>
          </a:p>
          <a:p>
            <a:r>
              <a:rPr lang="en-US" dirty="0"/>
              <a:t>2. Fistula formation may occur in long-standing cases. Th ese</a:t>
            </a:r>
          </a:p>
          <a:p>
            <a:r>
              <a:rPr lang="en-US" dirty="0"/>
              <a:t>may be internal fistulae between the loops of the intestine,</a:t>
            </a:r>
          </a:p>
          <a:p>
            <a:r>
              <a:rPr lang="en-US" dirty="0"/>
              <a:t>or external fistulae such as enterocutaneous, rectal and anal</a:t>
            </a:r>
          </a:p>
          <a:p>
            <a:r>
              <a:rPr lang="en-US" dirty="0"/>
              <a:t>fistulae.</a:t>
            </a:r>
          </a:p>
          <a:p>
            <a:r>
              <a:rPr lang="en-US" dirty="0"/>
              <a:t>3. Stricture formation may occur in chronic cases due to</a:t>
            </a:r>
          </a:p>
          <a:p>
            <a:r>
              <a:rPr lang="en-US" dirty="0"/>
              <a:t>extensive fibrosis in the affected bowel wall.</a:t>
            </a:r>
          </a:p>
          <a:p>
            <a:r>
              <a:rPr lang="en-US" dirty="0"/>
              <a:t>4. Development of malignancy in the small intestine as a late</a:t>
            </a:r>
          </a:p>
          <a:p>
            <a:r>
              <a:rPr lang="en-US" dirty="0"/>
              <a:t>complication of Crohn’s disease is rarer than that in ulcerative</a:t>
            </a:r>
          </a:p>
          <a:p>
            <a:r>
              <a:rPr lang="en-US" dirty="0"/>
              <a:t>colitis, but lymphoma may develop more often in Crohn’s</a:t>
            </a:r>
          </a:p>
          <a:p>
            <a:r>
              <a:rPr lang="en-US" dirty="0"/>
              <a:t>disease than adenocarcinoma (seen in some long-standing</a:t>
            </a:r>
          </a:p>
          <a:p>
            <a:r>
              <a:rPr lang="en-US" dirty="0"/>
              <a:t>cases of ulcerative colitis).</a:t>
            </a:r>
          </a:p>
        </p:txBody>
      </p:sp>
    </p:spTree>
    <p:extLst>
      <p:ext uri="{BB962C8B-B14F-4D97-AF65-F5344CB8AC3E}">
        <p14:creationId xmlns:p14="http://schemas.microsoft.com/office/powerpoint/2010/main" val="42043136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644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Algerian</vt:lpstr>
      <vt:lpstr>Arial</vt:lpstr>
      <vt:lpstr>MyriadPro-Bold</vt:lpstr>
      <vt:lpstr>MyriadPro-BoldIt</vt:lpstr>
      <vt:lpstr>MyriadPro-Regular</vt:lpstr>
      <vt:lpstr>Trebuchet MS</vt:lpstr>
      <vt:lpstr>UtopiaStd-Bold</vt:lpstr>
      <vt:lpstr>UtopiaStd-BoldIt</vt:lpstr>
      <vt:lpstr>UtopiaStd-Italic</vt:lpstr>
      <vt:lpstr>UtopiaStd-Regular</vt:lpstr>
      <vt:lpstr>Wingdings 3</vt:lpstr>
      <vt:lpstr>Facet</vt:lpstr>
      <vt:lpstr>INFLAMMATORY BOWEL DISEASE (CROHN’S DISEASE)</vt:lpstr>
      <vt:lpstr>Inflammatory Bowel Disease</vt:lpstr>
      <vt:lpstr>MORPHOLOGIC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BOWEL DISEASE (CROHN’S DISEASE)</dc:title>
  <dc:creator>ماهر عبد العباس مهدي الزبيدي</dc:creator>
  <cp:lastModifiedBy>ماهر عبد العباس مهدي الزبيدي</cp:lastModifiedBy>
  <cp:revision>15</cp:revision>
  <dcterms:created xsi:type="dcterms:W3CDTF">2021-06-01T06:03:40Z</dcterms:created>
  <dcterms:modified xsi:type="dcterms:W3CDTF">2021-06-02T15:14:38Z</dcterms:modified>
</cp:coreProperties>
</file>