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01/04/1442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01/04/1442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01/04/1442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01/04/1442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01/04/1442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01/04/1442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01/04/1442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01/04/1442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1470025"/>
          </a:xfrm>
        </p:spPr>
        <p:txBody>
          <a:bodyPr>
            <a:normAutofit fontScale="90000"/>
          </a:bodyPr>
          <a:lstStyle/>
          <a:p>
            <a:pPr algn="r"/>
            <a:r>
              <a:rPr lang="ar-IQ" sz="2000" dirty="0" smtClean="0"/>
              <a:t>كلية المستقبل الجامعة </a:t>
            </a:r>
            <a:br>
              <a:rPr lang="ar-IQ" sz="2000" dirty="0" smtClean="0"/>
            </a:br>
            <a:r>
              <a:rPr lang="ar-IQ" sz="2000" dirty="0" smtClean="0"/>
              <a:t>قسم ادارة الأعمال </a:t>
            </a:r>
            <a:br>
              <a:rPr lang="ar-IQ" sz="2000" dirty="0" smtClean="0"/>
            </a:br>
            <a:r>
              <a:rPr lang="ar-IQ" sz="2000" dirty="0" smtClean="0"/>
              <a:t>المرحلة الرابعة</a:t>
            </a:r>
            <a:br>
              <a:rPr lang="ar-IQ" sz="2000" dirty="0" smtClean="0"/>
            </a:br>
            <a:r>
              <a:rPr lang="ar-IQ" sz="2000" dirty="0" smtClean="0"/>
              <a:t>ادارة العقود الحكومية</a:t>
            </a:r>
            <a:br>
              <a:rPr lang="ar-IQ" sz="2000" dirty="0" smtClean="0"/>
            </a:br>
            <a:r>
              <a:rPr lang="ar-IQ" sz="2000" dirty="0" err="1" smtClean="0"/>
              <a:t>م.م</a:t>
            </a:r>
            <a:r>
              <a:rPr lang="ar-IQ" sz="2000" dirty="0" smtClean="0"/>
              <a:t> صفا سليم ناجي</a:t>
            </a:r>
            <a:endParaRPr lang="ar-IQ" sz="2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4032448"/>
          </a:xfrm>
        </p:spPr>
        <p:txBody>
          <a:bodyPr/>
          <a:lstStyle/>
          <a:p>
            <a:endParaRPr lang="ar-IQ" dirty="0" smtClean="0"/>
          </a:p>
          <a:p>
            <a:pPr algn="ctr"/>
            <a:r>
              <a:rPr lang="ar-IQ" dirty="0" smtClean="0"/>
              <a:t>عنوان المحاضرة</a:t>
            </a:r>
          </a:p>
          <a:p>
            <a:pPr algn="ctr"/>
            <a:r>
              <a:rPr lang="ar-IQ" dirty="0" smtClean="0"/>
              <a:t>عناصر العقد الاداري</a:t>
            </a:r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86" y="260648"/>
            <a:ext cx="1219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40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648072"/>
          </a:xfrm>
        </p:spPr>
        <p:txBody>
          <a:bodyPr>
            <a:normAutofit/>
          </a:bodyPr>
          <a:lstStyle/>
          <a:p>
            <a:pPr algn="ctr"/>
            <a:r>
              <a:rPr lang="ar-IQ" sz="2000" dirty="0"/>
              <a:t>عناصر العقد الإداري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15616" y="1412776"/>
            <a:ext cx="7264896" cy="4802088"/>
          </a:xfrm>
        </p:spPr>
        <p:txBody>
          <a:bodyPr>
            <a:normAutofit/>
          </a:bodyPr>
          <a:lstStyle/>
          <a:p>
            <a:pPr algn="just"/>
            <a:r>
              <a:rPr lang="ar-IQ" sz="2400" b="1" i="1" u="sng" dirty="0"/>
              <a:t>أولا :الإدارة طرفاً في العقد</a:t>
            </a:r>
            <a:r>
              <a:rPr lang="ar-IQ" sz="2400" b="1" i="1" u="sng" dirty="0" smtClean="0"/>
              <a:t>:</a:t>
            </a:r>
          </a:p>
          <a:p>
            <a:pPr algn="just"/>
            <a:endParaRPr lang="ar-IQ" sz="2000" b="1" i="1" u="sng" dirty="0" smtClean="0"/>
          </a:p>
          <a:p>
            <a:pPr algn="just"/>
            <a:r>
              <a:rPr lang="ar-IQ" sz="2800" dirty="0"/>
              <a:t>حتى يكون العقد إدارياً لا بدّ أن تكون الإدارة </a:t>
            </a:r>
            <a:r>
              <a:rPr lang="ar-IQ" sz="2800" dirty="0" smtClean="0"/>
              <a:t>طرفاً في </a:t>
            </a:r>
            <a:r>
              <a:rPr lang="ar-IQ" sz="2800" dirty="0"/>
              <a:t>أطراف العلاقة القانونية، وبناءً على ذلك فإنّ العقود المبرمة بين </a:t>
            </a:r>
            <a:r>
              <a:rPr lang="ar-IQ" sz="2800" dirty="0" smtClean="0"/>
              <a:t>الأفراد العاديين </a:t>
            </a:r>
            <a:r>
              <a:rPr lang="ar-IQ" sz="2800" dirty="0"/>
              <a:t>لا تعتبر إدارية، ونظراً لاعتبار الإدارة طرفاً من أطراف </a:t>
            </a:r>
            <a:r>
              <a:rPr lang="ar-IQ" sz="2800" dirty="0" smtClean="0"/>
              <a:t>العقد الإداري </a:t>
            </a:r>
            <a:r>
              <a:rPr lang="ar-IQ" sz="2800" dirty="0"/>
              <a:t>أصبح أمراً بديهياً؛ فإنّ القضاء الإداري لم يحافظ على </a:t>
            </a:r>
            <a:r>
              <a:rPr lang="ar-IQ" sz="2800" dirty="0" smtClean="0"/>
              <a:t>تشدده بضرورة </a:t>
            </a:r>
            <a:r>
              <a:rPr lang="ar-IQ" sz="2800" dirty="0"/>
              <a:t>توفر شخص عام في العقد الإداري، وإنما يمكن الاستعاضة </a:t>
            </a:r>
            <a:r>
              <a:rPr lang="ar-IQ" sz="2800" dirty="0" smtClean="0"/>
              <a:t>عنه بشخص </a:t>
            </a:r>
            <a:r>
              <a:rPr lang="ar-IQ" sz="2800" dirty="0"/>
              <a:t>آخر بالوكالة</a:t>
            </a:r>
            <a:r>
              <a:rPr lang="ar-IQ" sz="2000" dirty="0" smtClean="0"/>
              <a:t>.</a:t>
            </a:r>
          </a:p>
          <a:p>
            <a:pPr algn="just"/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713428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648071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27584" y="1412776"/>
            <a:ext cx="7776864" cy="4896544"/>
          </a:xfrm>
        </p:spPr>
        <p:txBody>
          <a:bodyPr/>
          <a:lstStyle/>
          <a:p>
            <a:pPr algn="just"/>
            <a:r>
              <a:rPr lang="ar-IQ" b="1" i="1" u="sng" dirty="0" smtClean="0"/>
              <a:t>ثانيا : ارتباط </a:t>
            </a:r>
            <a:r>
              <a:rPr lang="ar-IQ" b="1" i="1" u="sng" dirty="0"/>
              <a:t>العقد بالمرفق العام</a:t>
            </a:r>
            <a:r>
              <a:rPr lang="ar-IQ" b="1" i="1" u="sng" dirty="0" smtClean="0"/>
              <a:t>: </a:t>
            </a:r>
          </a:p>
          <a:p>
            <a:pPr algn="just"/>
            <a:r>
              <a:rPr lang="ar-IQ" sz="2000" dirty="0"/>
              <a:t>يشترط في العقد الإداري خدمة مصلحة عامة </a:t>
            </a:r>
            <a:r>
              <a:rPr lang="ar-IQ" sz="2000" dirty="0" smtClean="0"/>
              <a:t>أو تحقيق </a:t>
            </a:r>
            <a:r>
              <a:rPr lang="ar-IQ" sz="2000" dirty="0"/>
              <a:t>هدف يخص ذلك، ولا يمكن أن يكون العقد إدارياً في حال عدم </a:t>
            </a:r>
            <a:r>
              <a:rPr lang="ar-IQ" sz="2000" dirty="0" smtClean="0"/>
              <a:t>خدمته للمرفق </a:t>
            </a:r>
            <a:r>
              <a:rPr lang="ar-IQ" sz="2000" dirty="0"/>
              <a:t>العام، بغض النظر عن توفر العناصر الأخرى من عدمها، ويُشار </a:t>
            </a:r>
            <a:r>
              <a:rPr lang="ar-IQ" sz="2000" dirty="0" smtClean="0"/>
              <a:t>إلى أنّ </a:t>
            </a:r>
            <a:r>
              <a:rPr lang="ar-IQ" sz="2000" dirty="0"/>
              <a:t>اقتران العقد بوفرة خدمة للمصلحة العامة وخدمتها تعني ارتباط </a:t>
            </a:r>
            <a:r>
              <a:rPr lang="ar-IQ" sz="2000" dirty="0" smtClean="0"/>
              <a:t>العقد بالمفهوم </a:t>
            </a:r>
            <a:r>
              <a:rPr lang="ar-IQ" sz="2000" dirty="0"/>
              <a:t>الموضوعي للمرفق العام ارتباطاً </a:t>
            </a:r>
            <a:r>
              <a:rPr lang="ar-IQ" sz="2000" dirty="0" smtClean="0"/>
              <a:t>وثيقا .</a:t>
            </a:r>
          </a:p>
          <a:p>
            <a:pPr algn="just"/>
            <a:endParaRPr lang="ar-IQ" sz="2000" dirty="0"/>
          </a:p>
          <a:p>
            <a:pPr algn="just"/>
            <a:r>
              <a:rPr lang="ar-IQ" sz="2000" dirty="0"/>
              <a:t>وقد ظهرت نظريات ثلاث يذهب كل منها الى تعيين الدرجة التي </a:t>
            </a:r>
            <a:r>
              <a:rPr lang="ar-IQ" sz="2000" dirty="0" smtClean="0"/>
              <a:t>تكون عليها </a:t>
            </a:r>
            <a:r>
              <a:rPr lang="ar-IQ" sz="2000" dirty="0"/>
              <a:t>هذه الصلة حتى يمكن اضفاء الصفة الإدارية </a:t>
            </a:r>
            <a:r>
              <a:rPr lang="ar-IQ" sz="2000" dirty="0" smtClean="0"/>
              <a:t>:</a:t>
            </a:r>
          </a:p>
          <a:p>
            <a:pPr algn="just"/>
            <a:endParaRPr lang="ar-IQ" sz="2000" dirty="0"/>
          </a:p>
          <a:p>
            <a:pPr algn="just"/>
            <a:r>
              <a:rPr lang="ar-IQ" sz="2000" b="1" dirty="0"/>
              <a:t>أولا :نظرية الهدف المباشر:</a:t>
            </a:r>
          </a:p>
          <a:p>
            <a:pPr algn="just"/>
            <a:r>
              <a:rPr lang="ar-IQ" sz="2000" dirty="0"/>
              <a:t>أي ان العقود التي يكون من شأنها تحقيق غرض المرفق العام بصوره</a:t>
            </a:r>
          </a:p>
          <a:p>
            <a:pPr algn="just"/>
            <a:r>
              <a:rPr lang="ar-IQ" sz="2000" dirty="0"/>
              <a:t>مباشرة تعد عقودا ادارية .</a:t>
            </a:r>
          </a:p>
        </p:txBody>
      </p:sp>
    </p:spTree>
    <p:extLst>
      <p:ext uri="{BB962C8B-B14F-4D97-AF65-F5344CB8AC3E}">
        <p14:creationId xmlns:p14="http://schemas.microsoft.com/office/powerpoint/2010/main" val="262028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864095"/>
          </a:xfrm>
        </p:spPr>
        <p:txBody>
          <a:bodyPr/>
          <a:lstStyle/>
          <a:p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200800" cy="4752528"/>
          </a:xfrm>
        </p:spPr>
        <p:txBody>
          <a:bodyPr>
            <a:normAutofit/>
          </a:bodyPr>
          <a:lstStyle/>
          <a:p>
            <a:pPr algn="just"/>
            <a:r>
              <a:rPr lang="ar-IQ" sz="2400" b="1" dirty="0"/>
              <a:t>ثانيا :نظرية المرافق العامة الإدارية بطبيعتها :</a:t>
            </a:r>
          </a:p>
          <a:p>
            <a:pPr algn="just"/>
            <a:r>
              <a:rPr lang="ar-IQ" sz="2000" dirty="0"/>
              <a:t>اي ان العقود التي تبرمها مرافق </a:t>
            </a:r>
            <a:r>
              <a:rPr lang="ar-IQ" sz="2000" dirty="0" smtClean="0"/>
              <a:t>ادارية بطبيعتها عقودا ادارية</a:t>
            </a:r>
          </a:p>
          <a:p>
            <a:pPr algn="just"/>
            <a:endParaRPr lang="ar-IQ" sz="2000" dirty="0"/>
          </a:p>
          <a:p>
            <a:pPr algn="just"/>
            <a:endParaRPr lang="ar-IQ" sz="2000" dirty="0"/>
          </a:p>
          <a:p>
            <a:pPr algn="just"/>
            <a:r>
              <a:rPr lang="ar-IQ" sz="2400" b="1" dirty="0"/>
              <a:t>ثالثا : نظرية اشتراك المتعاقد في تسيير المرفق العام :</a:t>
            </a:r>
          </a:p>
          <a:p>
            <a:pPr algn="just"/>
            <a:r>
              <a:rPr lang="ar-IQ" sz="2000" dirty="0"/>
              <a:t>وهذه النظرية تتضمن </a:t>
            </a:r>
            <a:r>
              <a:rPr lang="ar-IQ" sz="2000" dirty="0" smtClean="0"/>
              <a:t>فكرتين:</a:t>
            </a:r>
          </a:p>
          <a:p>
            <a:pPr algn="just"/>
            <a:r>
              <a:rPr lang="ar-IQ" sz="2000" dirty="0"/>
              <a:t>الأولى :دوام المشاركة في المرفق </a:t>
            </a:r>
            <a:r>
              <a:rPr lang="ar-IQ" sz="2000" dirty="0" smtClean="0"/>
              <a:t>العام</a:t>
            </a:r>
          </a:p>
          <a:p>
            <a:pPr algn="just"/>
            <a:r>
              <a:rPr lang="ar-IQ" sz="2000" dirty="0"/>
              <a:t>الثانية :هي طبيعة </a:t>
            </a:r>
            <a:r>
              <a:rPr lang="ar-IQ" sz="2000" dirty="0" smtClean="0"/>
              <a:t>الوظيفة</a:t>
            </a:r>
          </a:p>
          <a:p>
            <a:pPr algn="just"/>
            <a:endParaRPr lang="ar-IQ" sz="2000" dirty="0"/>
          </a:p>
          <a:p>
            <a:pPr algn="just"/>
            <a:endParaRPr lang="ar-IQ" sz="2000" dirty="0" smtClean="0"/>
          </a:p>
          <a:p>
            <a:pPr algn="just"/>
            <a:endParaRPr lang="ar-IQ" sz="2000" dirty="0"/>
          </a:p>
          <a:p>
            <a:pPr algn="just"/>
            <a:endParaRPr lang="ar-IQ" sz="2000" dirty="0" smtClean="0"/>
          </a:p>
          <a:p>
            <a:pPr algn="just"/>
            <a:endParaRPr lang="ar-IQ" sz="2000" dirty="0"/>
          </a:p>
          <a:p>
            <a:pPr algn="just"/>
            <a:endParaRPr lang="ar-IQ" sz="2000" dirty="0" smtClean="0"/>
          </a:p>
          <a:p>
            <a:pPr algn="just"/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215964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1008112"/>
          </a:xfrm>
        </p:spPr>
        <p:txBody>
          <a:bodyPr/>
          <a:lstStyle/>
          <a:p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27584" y="1700808"/>
            <a:ext cx="7632848" cy="4608512"/>
          </a:xfrm>
        </p:spPr>
        <p:txBody>
          <a:bodyPr>
            <a:normAutofit/>
          </a:bodyPr>
          <a:lstStyle/>
          <a:p>
            <a:pPr algn="just"/>
            <a:r>
              <a:rPr lang="ar-IQ" sz="2400" b="1" i="1" u="sng" dirty="0" smtClean="0"/>
              <a:t>ثالثا : اتباع </a:t>
            </a:r>
            <a:r>
              <a:rPr lang="ar-IQ" sz="2400" b="1" i="1" u="sng" dirty="0"/>
              <a:t>اسلوب القانون العام </a:t>
            </a:r>
            <a:r>
              <a:rPr lang="ar-IQ" sz="2400" b="1" i="1" u="sng" dirty="0" smtClean="0"/>
              <a:t>:</a:t>
            </a:r>
          </a:p>
          <a:p>
            <a:pPr algn="just"/>
            <a:endParaRPr lang="ar-IQ" sz="2400" b="1" i="1" u="sng" dirty="0" smtClean="0"/>
          </a:p>
          <a:p>
            <a:pPr algn="just"/>
            <a:r>
              <a:rPr lang="ar-IQ" sz="2000" dirty="0" smtClean="0"/>
              <a:t> اي </a:t>
            </a:r>
            <a:r>
              <a:rPr lang="ar-IQ" sz="2000" dirty="0"/>
              <a:t>انه اذا تضمن العقد شروط استثنائية غير مألوفة في القانون </a:t>
            </a:r>
            <a:r>
              <a:rPr lang="ar-IQ" sz="2000" dirty="0" smtClean="0"/>
              <a:t>الخاص فذلك </a:t>
            </a:r>
            <a:r>
              <a:rPr lang="ar-IQ" sz="2000" dirty="0"/>
              <a:t>يدل على اتباع وسائل القانون العام والعقد يصبح </a:t>
            </a:r>
            <a:r>
              <a:rPr lang="ar-IQ" sz="2000" dirty="0" smtClean="0"/>
              <a:t>اداري .</a:t>
            </a:r>
          </a:p>
          <a:p>
            <a:pPr algn="just"/>
            <a:endParaRPr lang="ar-IQ" sz="2000" dirty="0"/>
          </a:p>
          <a:p>
            <a:pPr algn="just"/>
            <a:r>
              <a:rPr lang="ar-IQ" sz="2000" dirty="0"/>
              <a:t>ومن أبرز الشروط الاستثنائية هي منح الإدارة الحق الكامل بالتعديل </a:t>
            </a:r>
            <a:r>
              <a:rPr lang="ar-IQ" sz="2000" dirty="0" smtClean="0"/>
              <a:t>على العقد </a:t>
            </a:r>
            <a:r>
              <a:rPr lang="ar-IQ" sz="2000" dirty="0"/>
              <a:t>دون اللجوء إلى الحصول على موافقة المتعاقد معه، وقد </a:t>
            </a:r>
            <a:r>
              <a:rPr lang="ar-IQ" sz="2000" dirty="0" smtClean="0"/>
              <a:t>تبلغ الصلاحيات </a:t>
            </a:r>
            <a:r>
              <a:rPr lang="ar-IQ" sz="2000" dirty="0"/>
              <a:t>إلى حد فسخ العقد في حال تطلبت المصلحة العامة </a:t>
            </a:r>
            <a:r>
              <a:rPr lang="ar-IQ" sz="2000" dirty="0" smtClean="0"/>
              <a:t>ذلك .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189374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97</TotalTime>
  <Words>298</Words>
  <Application>Microsoft Office PowerPoint</Application>
  <PresentationFormat>عرض على الشاشة (3:4)‏</PresentationFormat>
  <Paragraphs>34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انقلاب</vt:lpstr>
      <vt:lpstr>كلية المستقبل الجامعة  قسم ادارة الأعمال  المرحلة الرابعة ادارة العقود الحكومية م.م صفا سليم ناجي</vt:lpstr>
      <vt:lpstr>عناصر العقد الإداري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 naseem</dc:creator>
  <cp:lastModifiedBy>Maher</cp:lastModifiedBy>
  <cp:revision>9</cp:revision>
  <dcterms:created xsi:type="dcterms:W3CDTF">2020-11-16T07:10:24Z</dcterms:created>
  <dcterms:modified xsi:type="dcterms:W3CDTF">2020-11-16T08:50:36Z</dcterms:modified>
</cp:coreProperties>
</file>