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27/10/1442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27/10/1442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27/10/1442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27/10/1442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27/10/1442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27/10/1442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27/10/1442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ar-SA" dirty="0" smtClean="0"/>
              <a:t>عنوان المحاضرة </a:t>
            </a:r>
            <a:br>
              <a:rPr lang="ar-SA" dirty="0" smtClean="0"/>
            </a:br>
            <a:r>
              <a:rPr lang="ar-SA" dirty="0" smtClean="0"/>
              <a:t>الإفراج الشرطي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03648" y="2708920"/>
            <a:ext cx="6400800" cy="2376264"/>
          </a:xfrm>
        </p:spPr>
        <p:txBody>
          <a:bodyPr>
            <a:normAutofit fontScale="55000" lnSpcReduction="20000"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ar-SA" sz="4500" b="1" dirty="0" smtClean="0">
                <a:solidFill>
                  <a:srgbClr val="FF0000"/>
                </a:solidFill>
              </a:rPr>
              <a:t>المدرس المساعد</a:t>
            </a:r>
          </a:p>
          <a:p>
            <a:r>
              <a:rPr lang="ar-SA" sz="4500" b="1" dirty="0" smtClean="0">
                <a:solidFill>
                  <a:srgbClr val="FF0000"/>
                </a:solidFill>
              </a:rPr>
              <a:t>مصطفى جمال صاحب </a:t>
            </a:r>
          </a:p>
          <a:p>
            <a:endParaRPr lang="ar-SA" sz="4500" b="1" dirty="0" smtClean="0">
              <a:solidFill>
                <a:srgbClr val="FF0000"/>
              </a:solidFill>
            </a:endParaRPr>
          </a:p>
          <a:p>
            <a:endParaRPr lang="ar-SA" sz="4500" b="1" dirty="0">
              <a:solidFill>
                <a:srgbClr val="FF0000"/>
              </a:solidFill>
            </a:endParaRPr>
          </a:p>
          <a:p>
            <a:r>
              <a:rPr lang="ar-SA" sz="4500" b="1" dirty="0" smtClean="0">
                <a:solidFill>
                  <a:srgbClr val="FF0000"/>
                </a:solidFill>
              </a:rPr>
              <a:t>كلية المستقبل الجامعة / قسم القانون</a:t>
            </a:r>
            <a:endParaRPr lang="ar-IQ" sz="4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658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الإجراءات ومراقبة المحكمة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يقدم طلب من المحكوم عليه إذا كان رشيداً ، وإذا كان حدث يقدم من احد والديه او وصية او وليه .</a:t>
            </a:r>
          </a:p>
          <a:p>
            <a:r>
              <a:rPr lang="ar-SA" dirty="0" smtClean="0"/>
              <a:t>لكن على المحكمة قبل ان تقرر الافراج الشرطي ان تقوم ببعض الإجراءات منها :</a:t>
            </a:r>
          </a:p>
          <a:p>
            <a:r>
              <a:rPr lang="ar-SA" dirty="0" smtClean="0"/>
              <a:t>التحقق من حسن سلوك وسيرة المحكوم عليه .</a:t>
            </a:r>
          </a:p>
          <a:p>
            <a:r>
              <a:rPr lang="ar-SA" dirty="0" smtClean="0"/>
              <a:t>استطلاع بعض الجهات المسؤولة عن العقوبة .</a:t>
            </a:r>
          </a:p>
          <a:p>
            <a:r>
              <a:rPr lang="ar-SA" dirty="0" smtClean="0"/>
              <a:t>ان تقرر المحكمة اما الإفراج الشرطي أو رد الطلب .</a:t>
            </a:r>
          </a:p>
        </p:txBody>
      </p:sp>
    </p:spTree>
    <p:extLst>
      <p:ext uri="{BB962C8B-B14F-4D97-AF65-F5344CB8AC3E}">
        <p14:creationId xmlns:p14="http://schemas.microsoft.com/office/powerpoint/2010/main" val="3379672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ولكن السؤال الذي يُثار هنا عند رد طلب الافراج الشرطي هل يجوز تجديد الطلب ؟</a:t>
            </a:r>
          </a:p>
          <a:p>
            <a:r>
              <a:rPr lang="ar-SA" dirty="0" smtClean="0"/>
              <a:t>الجواب : إذا كان الرفض يتعلق بالشروط الشكلية يمكن تجديد الطلب بمجرد اكمال الشروط الناقصة .</a:t>
            </a:r>
          </a:p>
          <a:p>
            <a:r>
              <a:rPr lang="ar-SA" dirty="0" smtClean="0"/>
              <a:t>أما إذا كان السبب يتعلق بالشروط الموضوعية لا يجوز تجديد الطلب إلا بعد مضي (3) أشهر من تاريخ قرار الرفض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68755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محاور المحاضرة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just"/>
            <a:r>
              <a:rPr lang="ar-SA" sz="2800" dirty="0" smtClean="0"/>
              <a:t>تعريف الإفراج الشرطي </a:t>
            </a:r>
          </a:p>
          <a:p>
            <a:pPr algn="just"/>
            <a:r>
              <a:rPr lang="ar-SA" sz="2800" dirty="0" smtClean="0"/>
              <a:t>الجهة المختصة بالإفراج الشرطي</a:t>
            </a:r>
          </a:p>
          <a:p>
            <a:pPr algn="just"/>
            <a:r>
              <a:rPr lang="ar-SA" sz="2800" dirty="0" smtClean="0"/>
              <a:t>شروط الإفراج الشرطي</a:t>
            </a:r>
          </a:p>
          <a:p>
            <a:pPr algn="just"/>
            <a:r>
              <a:rPr lang="ar-SA" sz="2800" dirty="0" smtClean="0"/>
              <a:t>المحاكم التي يجوز لها إصدار القرار بالإفراج الشرطي</a:t>
            </a:r>
          </a:p>
          <a:p>
            <a:pPr algn="just"/>
            <a:r>
              <a:rPr lang="ar-SA" sz="2800" dirty="0" smtClean="0"/>
              <a:t>المحكوم عليهم الذين استثناهم القانون من التمتع بالإفراج </a:t>
            </a:r>
            <a:r>
              <a:rPr lang="ar-SA" sz="2800" dirty="0" smtClean="0"/>
              <a:t>الشرطي</a:t>
            </a:r>
          </a:p>
          <a:p>
            <a:pPr algn="just"/>
            <a:r>
              <a:rPr lang="ar-SA" sz="2800" dirty="0" smtClean="0"/>
              <a:t>الجهة التي تتقدم بطلب الافراج الشرطي</a:t>
            </a:r>
          </a:p>
          <a:p>
            <a:pPr algn="just"/>
            <a:r>
              <a:rPr lang="ar-SA" sz="2800" dirty="0" smtClean="0"/>
              <a:t>الطعن بقرار محكمة الجنح بخصوص الافراج الشرطي </a:t>
            </a:r>
          </a:p>
          <a:p>
            <a:pPr algn="just"/>
            <a:r>
              <a:rPr lang="ar-SA" sz="2800" dirty="0" smtClean="0"/>
              <a:t>الإجراءات ومراقبة المحكمة</a:t>
            </a:r>
            <a:endParaRPr lang="ar-SA" sz="2800" dirty="0" smtClean="0"/>
          </a:p>
          <a:p>
            <a:pPr algn="just"/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845917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تعريف الإفراج الشرطي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ar-SA" sz="4000" dirty="0" smtClean="0"/>
              <a:t>اطلاق سراح المحكوم عليه بعقوبة سالبة للحرية إن قضى القسم الاكبر من هذه العقوبة واثبت انه جدير إن يعفى عن باقي العقوبة .</a:t>
            </a:r>
          </a:p>
        </p:txBody>
      </p:sp>
    </p:spTree>
    <p:extLst>
      <p:ext uri="{BB962C8B-B14F-4D97-AF65-F5344CB8AC3E}">
        <p14:creationId xmlns:p14="http://schemas.microsoft.com/office/powerpoint/2010/main" val="347770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الجهة المختصة بنظر طلب الإفراج الشرطي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ar-SA" dirty="0" smtClean="0"/>
              <a:t>تختص بنظر طلب الافراج الشرطي محكمة الجنح التي يقع ضمن اختصاصها المكاني ، السجن او المؤسسة الاصلاحية التي يقضي فيها المحكوم عليه عقوبته عند تقديمه الطلب ، ولو نقل الى سجن أو مؤسسة اخرى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63598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ar-SA" dirty="0" smtClean="0"/>
              <a:t>شروط الإفراج الشرطي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ar-SA" dirty="0" smtClean="0"/>
              <a:t>أولاً : أن يكون المحكوم عليه قد قضى ثلاثة ارباع المدة المحكوم بها عليه إن كان رشيداً ، وثلثي المدة إن كان من الاحداث .</a:t>
            </a:r>
          </a:p>
          <a:p>
            <a:pPr algn="just">
              <a:lnSpc>
                <a:spcPct val="150000"/>
              </a:lnSpc>
            </a:pPr>
            <a:r>
              <a:rPr lang="ar-SA" dirty="0" smtClean="0"/>
              <a:t>ثانياً : أن تكون العقوبة أصلية سالبة للحرية .</a:t>
            </a:r>
          </a:p>
          <a:p>
            <a:pPr algn="just">
              <a:lnSpc>
                <a:spcPct val="150000"/>
              </a:lnSpc>
            </a:pPr>
            <a:r>
              <a:rPr lang="ar-SA" dirty="0" smtClean="0"/>
              <a:t>ثالثاً : أم يكون المحكوم عليه حسن السيرة والسلوك طيلة المدة التي قضاها في السجن .</a:t>
            </a:r>
          </a:p>
          <a:p>
            <a:pPr algn="just">
              <a:lnSpc>
                <a:spcPct val="150000"/>
              </a:lnSpc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13134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3600" dirty="0" smtClean="0">
                <a:solidFill>
                  <a:srgbClr val="FF0000"/>
                </a:solidFill>
              </a:rPr>
              <a:t>المحاكم التي يجوز لها إصدار القرار بالإفراج الشرطي</a:t>
            </a:r>
            <a:endParaRPr lang="ar-IQ" sz="36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pPr algn="just"/>
            <a:r>
              <a:rPr lang="ar-SA" dirty="0" smtClean="0"/>
              <a:t>اجاز القانون إصدار أحكام الإفراج الشرطي من محاكم الجنح بصرف النظر عن كون المحكمة التي اصدرت الحكم بالعقوبة المطلوب الإفراج الشرطي عنها ، سواء كانت من المحاكم الجزائية العادية ، أو المحاكم الخاصة .</a:t>
            </a:r>
          </a:p>
          <a:p>
            <a:pPr algn="just"/>
            <a:r>
              <a:rPr lang="ar-SA" dirty="0" smtClean="0"/>
              <a:t>الاستثناء الوحيد الذي جاء به القانون (من ناحية المحكمة) هو عدم جواز اصدار قرار الإفراج الشرطي عن المحكوم عليه من المحاكم العسكرية المؤلفة بموجب قانون أصول المحاكمات الجزائية العسكري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56197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sz="3200" dirty="0" smtClean="0"/>
              <a:t>المحكوم عليهم الذين استثناهم القانون من التمتع بالإفراج الشرطي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SA" sz="3600" dirty="0" smtClean="0"/>
              <a:t>1. المحكوم عليه العائد الذي صدر حكم عليه بأكثر من الحد الاقصى للعقوبة المقررة للجريمة ، حسب أحكام العود .</a:t>
            </a:r>
          </a:p>
          <a:p>
            <a:pPr algn="just"/>
            <a:r>
              <a:rPr lang="ar-SA" sz="3600" dirty="0" smtClean="0"/>
              <a:t>2. المحكوم عليه عن جرائم ضد أمن الدولة الخارجي أو جريمة تزييف العملة أو السندات المالية الحكومية .</a:t>
            </a:r>
          </a:p>
          <a:p>
            <a:pPr algn="just"/>
            <a:r>
              <a:rPr lang="ar-SA" sz="3600" dirty="0" smtClean="0"/>
              <a:t>3. المحكوم عليهم في بعض الجرائم الجنسية 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1515184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الجهة التي تتقدم بطلب الافراج الشرطي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400" dirty="0" smtClean="0"/>
              <a:t>دائرة اصلاح الكبار أو اصلاح الاحداث .</a:t>
            </a:r>
          </a:p>
          <a:p>
            <a:r>
              <a:rPr lang="ar-SA" sz="4400" dirty="0" smtClean="0"/>
              <a:t>الادعاء العام .</a:t>
            </a:r>
          </a:p>
          <a:p>
            <a:r>
              <a:rPr lang="ar-SA" sz="4400" dirty="0" smtClean="0"/>
              <a:t>المحكوم عليه .</a:t>
            </a:r>
            <a:endParaRPr lang="ar-IQ" sz="4400" dirty="0"/>
          </a:p>
        </p:txBody>
      </p:sp>
    </p:spTree>
    <p:extLst>
      <p:ext uri="{BB962C8B-B14F-4D97-AF65-F5344CB8AC3E}">
        <p14:creationId xmlns:p14="http://schemas.microsoft.com/office/powerpoint/2010/main" val="3300787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600" dirty="0" smtClean="0"/>
              <a:t>الطعن بقرار محكمة الجنح بخصوص الافراج الشرطي</a:t>
            </a:r>
            <a:endParaRPr lang="ar-IQ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SA" dirty="0" smtClean="0"/>
              <a:t>القانون حدد الجهات التي لها الحق في الطعن تمييزاً بالقرار الذي تصدره ، وهذه الجهات هي :</a:t>
            </a:r>
          </a:p>
          <a:p>
            <a:pPr algn="just"/>
            <a:r>
              <a:rPr lang="ar-SA" dirty="0" smtClean="0"/>
              <a:t>الادعاء العام .</a:t>
            </a:r>
          </a:p>
          <a:p>
            <a:pPr algn="just"/>
            <a:r>
              <a:rPr lang="ar-SA" dirty="0" smtClean="0"/>
              <a:t>وطالب الافراج الشرطي .</a:t>
            </a:r>
          </a:p>
          <a:p>
            <a:pPr marL="0" indent="0" algn="just">
              <a:buNone/>
            </a:pPr>
            <a:r>
              <a:rPr lang="ar-SA" dirty="0" smtClean="0"/>
              <a:t>اما المحكمة المختصة بالنظر في الطعن فهي محكمة الجنايات حسب الاختصاص المكاني ، وخلال ثلاثين يوم من تاريخ صدور القرار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17145382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499</Words>
  <Application>Microsoft Office PowerPoint</Application>
  <PresentationFormat>عرض على الشاشة (3:4)‏</PresentationFormat>
  <Paragraphs>49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سمة Office</vt:lpstr>
      <vt:lpstr>عنوان المحاضرة  الإفراج الشرطي</vt:lpstr>
      <vt:lpstr>محاور المحاضرة</vt:lpstr>
      <vt:lpstr>تعريف الإفراج الشرطي</vt:lpstr>
      <vt:lpstr>الجهة المختصة بنظر طلب الإفراج الشرطي </vt:lpstr>
      <vt:lpstr>شروط الإفراج الشرطي</vt:lpstr>
      <vt:lpstr>المحاكم التي يجوز لها إصدار القرار بالإفراج الشرطي</vt:lpstr>
      <vt:lpstr>المحكوم عليهم الذين استثناهم القانون من التمتع بالإفراج الشرطي</vt:lpstr>
      <vt:lpstr>الجهة التي تتقدم بطلب الافراج الشرطي</vt:lpstr>
      <vt:lpstr>الطعن بقرار محكمة الجنح بخصوص الافراج الشرطي</vt:lpstr>
      <vt:lpstr>الإجراءات ومراقبة المحكمة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المحاضرة  الإفراج الشرطي</dc:title>
  <dc:creator>alnaseem</dc:creator>
  <cp:lastModifiedBy>DR.Ahmed Saker 2O11</cp:lastModifiedBy>
  <cp:revision>14</cp:revision>
  <dcterms:created xsi:type="dcterms:W3CDTF">2021-06-07T13:13:23Z</dcterms:created>
  <dcterms:modified xsi:type="dcterms:W3CDTF">2021-06-07T22:01:54Z</dcterms:modified>
</cp:coreProperties>
</file>