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7" r:id="rId5"/>
    <p:sldId id="278" r:id="rId6"/>
    <p:sldId id="259" r:id="rId7"/>
    <p:sldId id="279" r:id="rId8"/>
    <p:sldId id="262" r:id="rId9"/>
    <p:sldId id="264" r:id="rId10"/>
    <p:sldId id="285" r:id="rId11"/>
    <p:sldId id="280" r:id="rId12"/>
    <p:sldId id="281" r:id="rId13"/>
    <p:sldId id="282" r:id="rId14"/>
    <p:sldId id="283" r:id="rId15"/>
    <p:sldId id="286" r:id="rId16"/>
    <p:sldId id="284" r:id="rId17"/>
    <p:sldId id="267" r:id="rId18"/>
    <p:sldId id="271" r:id="rId19"/>
    <p:sldId id="272" r:id="rId20"/>
    <p:sldId id="269" r:id="rId21"/>
    <p:sldId id="27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3832B-09ED-43DE-B3F5-4AD4A6DD9ADF}" type="datetimeFigureOut">
              <a:rPr lang="en-US" smtClean="0"/>
              <a:t>5/17/2021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9B9A3-EE98-4C3D-8795-D0F5D739CDFF}" type="slidenum">
              <a:rPr lang="en-US" smtClean="0"/>
              <a:t>‹#›</a:t>
            </a:fld>
            <a:endParaRPr lang="en-US"/>
          </a:p>
        </p:txBody>
      </p:sp>
    </p:spTree>
    <p:extLst>
      <p:ext uri="{BB962C8B-B14F-4D97-AF65-F5344CB8AC3E}">
        <p14:creationId xmlns:p14="http://schemas.microsoft.com/office/powerpoint/2010/main" val="168045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9B9A3-EE98-4C3D-8795-D0F5D739CDFF}" type="slidenum">
              <a:rPr lang="en-US" smtClean="0"/>
              <a:t>5</a:t>
            </a:fld>
            <a:endParaRPr lang="en-US"/>
          </a:p>
        </p:txBody>
      </p:sp>
    </p:spTree>
    <p:extLst>
      <p:ext uri="{BB962C8B-B14F-4D97-AF65-F5344CB8AC3E}">
        <p14:creationId xmlns:p14="http://schemas.microsoft.com/office/powerpoint/2010/main" val="316907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E4F6AF-4991-4909-B7D8-CE0E119CE7E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132267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4F6AF-4991-4909-B7D8-CE0E119CE7E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23568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4F6AF-4991-4909-B7D8-CE0E119CE7E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16733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4F6AF-4991-4909-B7D8-CE0E119CE7E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20444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E4F6AF-4991-4909-B7D8-CE0E119CE7E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236482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E4F6AF-4991-4909-B7D8-CE0E119CE7E1}"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255592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E4F6AF-4991-4909-B7D8-CE0E119CE7E1}"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261895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E4F6AF-4991-4909-B7D8-CE0E119CE7E1}"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439519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4F6AF-4991-4909-B7D8-CE0E119CE7E1}"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74115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E4F6AF-4991-4909-B7D8-CE0E119CE7E1}"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141337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E4F6AF-4991-4909-B7D8-CE0E119CE7E1}"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2E18B-DD68-452C-9908-AE378DD0D130}" type="slidenum">
              <a:rPr lang="en-US" smtClean="0"/>
              <a:t>‹#›</a:t>
            </a:fld>
            <a:endParaRPr lang="en-US"/>
          </a:p>
        </p:txBody>
      </p:sp>
    </p:spTree>
    <p:extLst>
      <p:ext uri="{BB962C8B-B14F-4D97-AF65-F5344CB8AC3E}">
        <p14:creationId xmlns:p14="http://schemas.microsoft.com/office/powerpoint/2010/main" val="276592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4F6AF-4991-4909-B7D8-CE0E119CE7E1}" type="datetimeFigureOut">
              <a:rPr lang="en-US" smtClean="0"/>
              <a:t>5/17/2021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2E18B-DD68-452C-9908-AE378DD0D130}" type="slidenum">
              <a:rPr lang="en-US" smtClean="0"/>
              <a:t>‹#›</a:t>
            </a:fld>
            <a:endParaRPr lang="en-US"/>
          </a:p>
        </p:txBody>
      </p:sp>
    </p:spTree>
    <p:extLst>
      <p:ext uri="{BB962C8B-B14F-4D97-AF65-F5344CB8AC3E}">
        <p14:creationId xmlns:p14="http://schemas.microsoft.com/office/powerpoint/2010/main" val="163450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33056"/>
            <a:ext cx="7772400" cy="1634372"/>
          </a:xfrm>
        </p:spPr>
        <p:txBody>
          <a:bodyPr>
            <a:normAutofit fontScale="90000"/>
          </a:bodyPr>
          <a:lstStyle/>
          <a:p>
            <a:pPr algn="ctr"/>
            <a:r>
              <a:rPr lang="en-US" sz="4400" b="1" dirty="0">
                <a:solidFill>
                  <a:srgbClr val="FF0000"/>
                </a:solidFill>
              </a:rPr>
              <a:t>Histopathology</a:t>
            </a:r>
            <a:br>
              <a:rPr lang="en-US" sz="4400" b="1" dirty="0">
                <a:solidFill>
                  <a:srgbClr val="FF0000"/>
                </a:solidFill>
              </a:rPr>
            </a:br>
            <a:r>
              <a:rPr lang="ar-SA" sz="4400" b="1" dirty="0">
                <a:solidFill>
                  <a:srgbClr val="FF0000"/>
                </a:solidFill>
              </a:rPr>
              <a:t>المرحله الرابعة-الجزء العملي</a:t>
            </a:r>
            <a:br>
              <a:rPr lang="ar-SA" sz="4400" b="1" dirty="0">
                <a:solidFill>
                  <a:srgbClr val="FF0000"/>
                </a:solidFill>
              </a:rPr>
            </a:br>
            <a:r>
              <a:rPr lang="ar-SA" sz="4400" b="1" dirty="0">
                <a:solidFill>
                  <a:srgbClr val="FF0000"/>
                </a:solidFill>
              </a:rPr>
              <a:t>عنوان المحاضره</a:t>
            </a:r>
            <a:br>
              <a:rPr lang="ar-SA" sz="4400" b="1" dirty="0">
                <a:solidFill>
                  <a:srgbClr val="FF0000"/>
                </a:solidFill>
              </a:rPr>
            </a:br>
            <a:r>
              <a:rPr lang="en-US" i="1" dirty="0">
                <a:solidFill>
                  <a:srgbClr val="92D050"/>
                </a:solidFill>
                <a:latin typeface="Aharoni" pitchFamily="2" charset="-79"/>
                <a:cs typeface="Aharoni" pitchFamily="2" charset="-79"/>
              </a:rPr>
              <a:t>Stomach Gastritis ,peptic ulcer</a:t>
            </a:r>
            <a:br>
              <a:rPr lang="en-US" i="1" dirty="0">
                <a:solidFill>
                  <a:srgbClr val="92D050"/>
                </a:solidFill>
                <a:latin typeface="Aharoni" pitchFamily="2" charset="-79"/>
                <a:cs typeface="Aharoni" pitchFamily="2" charset="-79"/>
              </a:rPr>
            </a:br>
            <a:r>
              <a:rPr lang="en-US" i="1" dirty="0">
                <a:solidFill>
                  <a:srgbClr val="92D050"/>
                </a:solidFill>
                <a:latin typeface="Aharoni" pitchFamily="2" charset="-79"/>
                <a:cs typeface="Aharoni" pitchFamily="2" charset="-79"/>
              </a:rPr>
              <a:t> </a:t>
            </a:r>
            <a:br>
              <a:rPr lang="en-US" sz="4400" b="1" i="1" dirty="0">
                <a:solidFill>
                  <a:schemeClr val="accent2"/>
                </a:solidFill>
                <a:effectLst>
                  <a:outerShdw blurRad="38100" dist="38100" dir="2700000" algn="tl">
                    <a:srgbClr val="000000">
                      <a:alpha val="43137"/>
                    </a:srgbClr>
                  </a:outerShdw>
                </a:effectLst>
                <a:latin typeface="+mj-lt"/>
              </a:rPr>
            </a:br>
            <a:r>
              <a:rPr lang="ar-SA" sz="4400" b="1" dirty="0">
                <a:solidFill>
                  <a:srgbClr val="FF0000"/>
                </a:solidFill>
              </a:rPr>
              <a:t>مدرسه الماده /م.م سرمد جاسم محمد</a:t>
            </a:r>
            <a:br>
              <a:rPr lang="en-US" sz="4400" b="1" dirty="0">
                <a:solidFill>
                  <a:srgbClr val="FF0000"/>
                </a:solidFill>
              </a:rPr>
            </a:br>
            <a:br>
              <a:rPr lang="en-US" sz="4400" b="1" dirty="0">
                <a:solidFill>
                  <a:srgbClr val="FF0000"/>
                </a:solidFill>
              </a:rPr>
            </a:br>
            <a:endParaRPr lang="en-US" i="1" dirty="0">
              <a:solidFill>
                <a:srgbClr val="92D050"/>
              </a:solidFill>
              <a:latin typeface="Aharoni" pitchFamily="2" charset="-79"/>
              <a:cs typeface="Aharoni" pitchFamily="2" charset="-79"/>
            </a:endParaRPr>
          </a:p>
        </p:txBody>
      </p:sp>
      <p:pic>
        <p:nvPicPr>
          <p:cNvPr id="4" name="Picture 2" descr="كلية المستقبل الجامعة الاهلية - Home | Facebook">
            <a:extLst>
              <a:ext uri="{FF2B5EF4-FFF2-40B4-BE49-F238E27FC236}">
                <a16:creationId xmlns:a16="http://schemas.microsoft.com/office/drawing/2014/main" id="{B88E206F-A53D-489E-8EA7-4EB610A05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49" y="354467"/>
            <a:ext cx="2968474" cy="1634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BC69DCD-6566-4082-8D2B-BEC5E8EDE840}"/>
              </a:ext>
            </a:extLst>
          </p:cNvPr>
          <p:cNvPicPr>
            <a:picLocks noChangeAspect="1"/>
          </p:cNvPicPr>
          <p:nvPr/>
        </p:nvPicPr>
        <p:blipFill>
          <a:blip r:embed="rId3"/>
          <a:stretch>
            <a:fillRect/>
          </a:stretch>
        </p:blipFill>
        <p:spPr>
          <a:xfrm>
            <a:off x="4283967" y="665893"/>
            <a:ext cx="4392489" cy="1322947"/>
          </a:xfrm>
          <a:prstGeom prst="rect">
            <a:avLst/>
          </a:prstGeom>
        </p:spPr>
      </p:pic>
    </p:spTree>
    <p:extLst>
      <p:ext uri="{BB962C8B-B14F-4D97-AF65-F5344CB8AC3E}">
        <p14:creationId xmlns:p14="http://schemas.microsoft.com/office/powerpoint/2010/main" val="260468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F6A3-91DA-481B-B765-CFE99425607C}"/>
              </a:ext>
            </a:extLst>
          </p:cNvPr>
          <p:cNvSpPr>
            <a:spLocks noGrp="1"/>
          </p:cNvSpPr>
          <p:nvPr>
            <p:ph type="title"/>
          </p:nvPr>
        </p:nvSpPr>
        <p:spPr/>
        <p:txBody>
          <a:bodyPr>
            <a:normAutofit fontScale="90000"/>
          </a:bodyPr>
          <a:lstStyle/>
          <a:p>
            <a:r>
              <a:rPr lang="en-US" b="1" i="1" dirty="0">
                <a:solidFill>
                  <a:srgbClr val="FF0000"/>
                </a:solidFill>
              </a:rPr>
              <a:t>Chronic Gastritis</a:t>
            </a:r>
            <a:br>
              <a:rPr lang="en-US" i="1" dirty="0">
                <a:solidFill>
                  <a:srgbClr val="FF0000"/>
                </a:solidFill>
              </a:rPr>
            </a:br>
            <a:endParaRPr lang="en-US" dirty="0"/>
          </a:p>
        </p:txBody>
      </p:sp>
      <p:sp>
        <p:nvSpPr>
          <p:cNvPr id="5" name="TextBox 4">
            <a:extLst>
              <a:ext uri="{FF2B5EF4-FFF2-40B4-BE49-F238E27FC236}">
                <a16:creationId xmlns:a16="http://schemas.microsoft.com/office/drawing/2014/main" id="{C6B3A190-D89E-4916-926B-09FE82BB40BC}"/>
              </a:ext>
            </a:extLst>
          </p:cNvPr>
          <p:cNvSpPr txBox="1"/>
          <p:nvPr/>
        </p:nvSpPr>
        <p:spPr>
          <a:xfrm>
            <a:off x="251520" y="1844824"/>
            <a:ext cx="8733656" cy="2308324"/>
          </a:xfrm>
          <a:prstGeom prst="rect">
            <a:avLst/>
          </a:prstGeom>
          <a:noFill/>
        </p:spPr>
        <p:txBody>
          <a:bodyPr wrap="square">
            <a:spAutoFit/>
          </a:bodyPr>
          <a:lstStyle/>
          <a:p>
            <a:pPr marL="0" indent="0" algn="just">
              <a:buNone/>
            </a:pPr>
            <a:r>
              <a:rPr lang="en-US" sz="2400" dirty="0">
                <a:latin typeface="Times New Roman" pitchFamily="18" charset="0"/>
                <a:cs typeface="Times New Roman" pitchFamily="18" charset="0"/>
              </a:rPr>
              <a:t>refers to a wide range of problems of the gastric tissues. . Gastritis may also be caused </a:t>
            </a:r>
            <a:r>
              <a:rPr lang="en-US" sz="2400" i="1" u="sng" dirty="0">
                <a:solidFill>
                  <a:srgbClr val="FF0000"/>
                </a:solidFill>
                <a:latin typeface="Times New Roman" pitchFamily="18" charset="0"/>
                <a:cs typeface="Times New Roman" pitchFamily="18" charset="0"/>
              </a:rPr>
              <a:t>Reflux of duodenal contents into the stomach, Infection with H. pylori is strongly implicated in the etiology of chronic gastritis., Chronic hypochromic anemia,. Immunological factors such as autoantibodies to gastric parietal cells in atrophic gastritis and autoantibodies against intrinsic factor. </a:t>
            </a:r>
          </a:p>
        </p:txBody>
      </p:sp>
    </p:spTree>
    <p:extLst>
      <p:ext uri="{BB962C8B-B14F-4D97-AF65-F5344CB8AC3E}">
        <p14:creationId xmlns:p14="http://schemas.microsoft.com/office/powerpoint/2010/main" val="342838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D117C-9BF7-47BB-93BF-467E10FDD8FE}"/>
              </a:ext>
            </a:extLst>
          </p:cNvPr>
          <p:cNvSpPr>
            <a:spLocks noGrp="1"/>
          </p:cNvSpPr>
          <p:nvPr>
            <p:ph idx="1"/>
          </p:nvPr>
        </p:nvSpPr>
        <p:spPr/>
        <p:txBody>
          <a:bodyPr/>
          <a:lstStyle/>
          <a:p>
            <a:r>
              <a:rPr lang="en-US" b="0" i="0" dirty="0">
                <a:solidFill>
                  <a:srgbClr val="3B3835"/>
                </a:solidFill>
                <a:effectLst/>
                <a:latin typeface="Helvetica Neue"/>
              </a:rPr>
              <a:t>chronic mucosal inflammatory changes leading to eventually mucosal atrophy and intestinal metaplasia usually in the absence of erosions Epithelial changes may become dysplastic provide background for development of carcinoma</a:t>
            </a:r>
            <a:endParaRPr lang="en-US" dirty="0"/>
          </a:p>
        </p:txBody>
      </p:sp>
    </p:spTree>
    <p:extLst>
      <p:ext uri="{BB962C8B-B14F-4D97-AF65-F5344CB8AC3E}">
        <p14:creationId xmlns:p14="http://schemas.microsoft.com/office/powerpoint/2010/main" val="219668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33D2-1CFA-4CDA-9578-28C545AC8ECE}"/>
              </a:ext>
            </a:extLst>
          </p:cNvPr>
          <p:cNvSpPr>
            <a:spLocks noGrp="1"/>
          </p:cNvSpPr>
          <p:nvPr>
            <p:ph type="title"/>
          </p:nvPr>
        </p:nvSpPr>
        <p:spPr>
          <a:xfrm>
            <a:off x="457200" y="274638"/>
            <a:ext cx="8229600" cy="1858218"/>
          </a:xfrm>
        </p:spPr>
        <p:txBody>
          <a:bodyPr>
            <a:normAutofit/>
          </a:bodyPr>
          <a:lstStyle/>
          <a:p>
            <a:r>
              <a:rPr lang="en-US" sz="2400" b="0" i="0" dirty="0">
                <a:solidFill>
                  <a:srgbClr val="FF0000"/>
                </a:solidFill>
                <a:effectLst/>
                <a:latin typeface="Helvetica Neue"/>
              </a:rPr>
              <a:t>CHRONIC GASTRITIS HISTOLOGICAL CLASSIFICATION</a:t>
            </a:r>
            <a:endParaRPr lang="en-US" sz="2400" dirty="0">
              <a:solidFill>
                <a:srgbClr val="FF0000"/>
              </a:solidFill>
            </a:endParaRPr>
          </a:p>
        </p:txBody>
      </p:sp>
      <p:sp>
        <p:nvSpPr>
          <p:cNvPr id="3" name="Content Placeholder 2">
            <a:extLst>
              <a:ext uri="{FF2B5EF4-FFF2-40B4-BE49-F238E27FC236}">
                <a16:creationId xmlns:a16="http://schemas.microsoft.com/office/drawing/2014/main" id="{64E32B1C-AB71-4EC1-8CBD-49CC63E9BAB4}"/>
              </a:ext>
            </a:extLst>
          </p:cNvPr>
          <p:cNvSpPr>
            <a:spLocks noGrp="1"/>
          </p:cNvSpPr>
          <p:nvPr>
            <p:ph idx="1"/>
          </p:nvPr>
        </p:nvSpPr>
        <p:spPr>
          <a:xfrm>
            <a:off x="457200" y="2348880"/>
            <a:ext cx="8229600" cy="3777283"/>
          </a:xfrm>
        </p:spPr>
        <p:txBody>
          <a:bodyPr/>
          <a:lstStyle/>
          <a:p>
            <a:pPr marL="0" indent="0">
              <a:buNone/>
            </a:pPr>
            <a:r>
              <a:rPr lang="en-US" b="0" i="0" dirty="0">
                <a:solidFill>
                  <a:srgbClr val="3B3835"/>
                </a:solidFill>
                <a:effectLst/>
                <a:latin typeface="Helvetica Neue"/>
              </a:rPr>
              <a:t> Chronic superficial gastritis</a:t>
            </a:r>
          </a:p>
          <a:p>
            <a:pPr marL="0" indent="0">
              <a:buNone/>
            </a:pPr>
            <a:r>
              <a:rPr lang="en-US" b="0" i="0" dirty="0">
                <a:solidFill>
                  <a:srgbClr val="3B3835"/>
                </a:solidFill>
                <a:effectLst/>
                <a:latin typeface="Helvetica Neue"/>
              </a:rPr>
              <a:t> Chronic atrophic gastritis</a:t>
            </a:r>
          </a:p>
          <a:p>
            <a:pPr marL="0" indent="0">
              <a:buNone/>
            </a:pPr>
            <a:r>
              <a:rPr lang="en-US" b="0" i="0" dirty="0">
                <a:solidFill>
                  <a:srgbClr val="3B3835"/>
                </a:solidFill>
                <a:effectLst/>
                <a:latin typeface="Helvetica Neue"/>
              </a:rPr>
              <a:t> Gastric atrophy</a:t>
            </a:r>
            <a:endParaRPr lang="en-US" dirty="0"/>
          </a:p>
        </p:txBody>
      </p:sp>
    </p:spTree>
    <p:extLst>
      <p:ext uri="{BB962C8B-B14F-4D97-AF65-F5344CB8AC3E}">
        <p14:creationId xmlns:p14="http://schemas.microsoft.com/office/powerpoint/2010/main" val="259311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C08F-AF6B-492E-8F93-F57C8F14B6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8E1F0A-4DCD-4B45-AEC8-723B9C3DB50D}"/>
              </a:ext>
            </a:extLst>
          </p:cNvPr>
          <p:cNvSpPr>
            <a:spLocks noGrp="1"/>
          </p:cNvSpPr>
          <p:nvPr>
            <p:ph idx="1"/>
          </p:nvPr>
        </p:nvSpPr>
        <p:spPr/>
        <p:txBody>
          <a:bodyPr>
            <a:normAutofit fontScale="70000" lnSpcReduction="20000"/>
          </a:bodyPr>
          <a:lstStyle/>
          <a:p>
            <a:r>
              <a:rPr lang="en-US" b="0" i="0" dirty="0">
                <a:solidFill>
                  <a:srgbClr val="FF0000"/>
                </a:solidFill>
                <a:effectLst/>
                <a:latin typeface="Helvetica Neue"/>
              </a:rPr>
              <a:t>CHRONIC GASTRITISCHRONIC SUPERFICIAL GASTRITIS</a:t>
            </a:r>
            <a:r>
              <a:rPr lang="en-US" b="0" i="0" dirty="0">
                <a:solidFill>
                  <a:srgbClr val="3B3835"/>
                </a:solidFill>
                <a:effectLst/>
                <a:latin typeface="Helvetica Neue"/>
              </a:rPr>
              <a:t>:</a:t>
            </a:r>
          </a:p>
          <a:p>
            <a:r>
              <a:rPr lang="en-US" b="0" i="0" dirty="0">
                <a:solidFill>
                  <a:srgbClr val="3B3835"/>
                </a:solidFill>
                <a:effectLst/>
                <a:latin typeface="Helvetica Neue"/>
              </a:rPr>
              <a:t> Inflammatory infiltrate limited to foveolar region, no glandular atrophy</a:t>
            </a:r>
          </a:p>
          <a:p>
            <a:r>
              <a:rPr lang="en-US" b="0" i="0" dirty="0">
                <a:solidFill>
                  <a:srgbClr val="3B3835"/>
                </a:solidFill>
                <a:effectLst/>
                <a:latin typeface="Helvetica Neue"/>
              </a:rPr>
              <a:t> ↓ cytoplasmic mucin, ↑ nuclear and nucleolar size and some ↑ in foveolar mitosis—may be seen</a:t>
            </a:r>
          </a:p>
          <a:p>
            <a:r>
              <a:rPr lang="en-US" b="0" i="0" dirty="0">
                <a:solidFill>
                  <a:srgbClr val="FF0000"/>
                </a:solidFill>
                <a:effectLst/>
                <a:latin typeface="Helvetica Neue"/>
              </a:rPr>
              <a:t>CHRONIC ATROPHIC GASTRITIS:</a:t>
            </a:r>
          </a:p>
          <a:p>
            <a:r>
              <a:rPr lang="en-US" b="0" i="0" dirty="0">
                <a:solidFill>
                  <a:srgbClr val="3B3835"/>
                </a:solidFill>
                <a:effectLst/>
                <a:latin typeface="Helvetica Neue"/>
              </a:rPr>
              <a:t> Extensive inflammation, glandular atrophy</a:t>
            </a:r>
          </a:p>
          <a:p>
            <a:r>
              <a:rPr lang="en-US" b="0" i="0" dirty="0">
                <a:solidFill>
                  <a:srgbClr val="3B3835"/>
                </a:solidFill>
                <a:effectLst/>
                <a:latin typeface="Helvetica Neue"/>
              </a:rPr>
              <a:t> Grade: mild, moderate, severe—estimated by thickness of glands to whole mucosal thickness</a:t>
            </a:r>
          </a:p>
          <a:p>
            <a:r>
              <a:rPr lang="en-US" b="0" i="0" dirty="0">
                <a:solidFill>
                  <a:srgbClr val="3B3835"/>
                </a:solidFill>
                <a:effectLst/>
                <a:latin typeface="Helvetica Neue"/>
              </a:rPr>
              <a:t> ↑ in distance between glands </a:t>
            </a:r>
          </a:p>
          <a:p>
            <a:r>
              <a:rPr lang="en-US" b="0" i="0" dirty="0">
                <a:solidFill>
                  <a:srgbClr val="FF0000"/>
                </a:solidFill>
                <a:effectLst/>
                <a:latin typeface="Helvetica Neue"/>
              </a:rPr>
              <a:t>GASTRIC ATROPHY:</a:t>
            </a:r>
          </a:p>
          <a:p>
            <a:r>
              <a:rPr lang="en-US" b="0" i="0" dirty="0">
                <a:solidFill>
                  <a:srgbClr val="3B3835"/>
                </a:solidFill>
                <a:effectLst/>
                <a:latin typeface="Helvetica Neue"/>
              </a:rPr>
              <a:t> Thinning of mucosa in absence of inflammation</a:t>
            </a:r>
          </a:p>
          <a:p>
            <a:r>
              <a:rPr lang="en-US" b="0" i="0" dirty="0">
                <a:solidFill>
                  <a:srgbClr val="3B3835"/>
                </a:solidFill>
                <a:effectLst/>
                <a:latin typeface="Helvetica Neue"/>
              </a:rPr>
              <a:t> End stage of chronic atrophic gastritis</a:t>
            </a:r>
            <a:endParaRPr lang="en-US" dirty="0"/>
          </a:p>
        </p:txBody>
      </p:sp>
    </p:spTree>
    <p:extLst>
      <p:ext uri="{BB962C8B-B14F-4D97-AF65-F5344CB8AC3E}">
        <p14:creationId xmlns:p14="http://schemas.microsoft.com/office/powerpoint/2010/main" val="86072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8ED44-69E8-4D68-8B1E-5AF9DC626AD5}"/>
              </a:ext>
            </a:extLst>
          </p:cNvPr>
          <p:cNvSpPr>
            <a:spLocks noGrp="1"/>
          </p:cNvSpPr>
          <p:nvPr>
            <p:ph idx="1"/>
          </p:nvPr>
        </p:nvSpPr>
        <p:spPr/>
        <p:txBody>
          <a:bodyPr/>
          <a:lstStyle/>
          <a:p>
            <a:r>
              <a:rPr lang="en-US" b="0" i="0" dirty="0">
                <a:solidFill>
                  <a:srgbClr val="3B3835"/>
                </a:solidFill>
                <a:effectLst/>
                <a:latin typeface="Helvetica Neue"/>
              </a:rPr>
              <a:t>Endoscopically: Thin, smooth mucosa with prominent submucosal vessels— atrophic gastritis and gastric atrophy</a:t>
            </a:r>
            <a:endParaRPr lang="en-US" dirty="0"/>
          </a:p>
        </p:txBody>
      </p:sp>
    </p:spTree>
    <p:extLst>
      <p:ext uri="{BB962C8B-B14F-4D97-AF65-F5344CB8AC3E}">
        <p14:creationId xmlns:p14="http://schemas.microsoft.com/office/powerpoint/2010/main" val="344688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0512-83A2-4741-8546-1AA40990D06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4A7496C-337B-481F-96E7-F1C75D54FC02}"/>
              </a:ext>
            </a:extLst>
          </p:cNvPr>
          <p:cNvPicPr>
            <a:picLocks noGrp="1" noChangeAspect="1"/>
          </p:cNvPicPr>
          <p:nvPr>
            <p:ph idx="1"/>
          </p:nvPr>
        </p:nvPicPr>
        <p:blipFill>
          <a:blip r:embed="rId2"/>
          <a:stretch>
            <a:fillRect/>
          </a:stretch>
        </p:blipFill>
        <p:spPr>
          <a:xfrm>
            <a:off x="0" y="246503"/>
            <a:ext cx="9143999" cy="6394722"/>
          </a:xfrm>
          <a:prstGeom prst="rect">
            <a:avLst/>
          </a:prstGeom>
        </p:spPr>
      </p:pic>
    </p:spTree>
    <p:extLst>
      <p:ext uri="{BB962C8B-B14F-4D97-AF65-F5344CB8AC3E}">
        <p14:creationId xmlns:p14="http://schemas.microsoft.com/office/powerpoint/2010/main" val="283139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10C7-975D-43C5-8FEC-38222CF826EB}"/>
              </a:ext>
            </a:extLst>
          </p:cNvPr>
          <p:cNvSpPr>
            <a:spLocks noGrp="1"/>
          </p:cNvSpPr>
          <p:nvPr>
            <p:ph type="title"/>
          </p:nvPr>
        </p:nvSpPr>
        <p:spPr>
          <a:xfrm>
            <a:off x="457200" y="246502"/>
            <a:ext cx="8229600" cy="1138139"/>
          </a:xfrm>
        </p:spPr>
        <p:txBody>
          <a:bodyPr>
            <a:normAutofit/>
          </a:bodyPr>
          <a:lstStyle/>
          <a:p>
            <a:r>
              <a:rPr lang="en-US" dirty="0">
                <a:solidFill>
                  <a:srgbClr val="FF0000"/>
                </a:solidFill>
              </a:rPr>
              <a:t> </a:t>
            </a:r>
            <a:endParaRPr lang="en-US" dirty="0"/>
          </a:p>
        </p:txBody>
      </p:sp>
      <p:pic>
        <p:nvPicPr>
          <p:cNvPr id="4" name="Content Placeholder 3">
            <a:extLst>
              <a:ext uri="{FF2B5EF4-FFF2-40B4-BE49-F238E27FC236}">
                <a16:creationId xmlns:a16="http://schemas.microsoft.com/office/drawing/2014/main" id="{D7DDB24C-05E9-43FD-9D52-5BD97382DD08}"/>
              </a:ext>
            </a:extLst>
          </p:cNvPr>
          <p:cNvPicPr>
            <a:picLocks noGrp="1" noChangeAspect="1"/>
          </p:cNvPicPr>
          <p:nvPr>
            <p:ph idx="1"/>
          </p:nvPr>
        </p:nvPicPr>
        <p:blipFill>
          <a:blip r:embed="rId2"/>
          <a:stretch>
            <a:fillRect/>
          </a:stretch>
        </p:blipFill>
        <p:spPr>
          <a:xfrm>
            <a:off x="251520" y="548681"/>
            <a:ext cx="8435280" cy="3960440"/>
          </a:xfrm>
          <a:prstGeom prst="rect">
            <a:avLst/>
          </a:prstGeom>
        </p:spPr>
      </p:pic>
      <p:sp>
        <p:nvSpPr>
          <p:cNvPr id="6" name="TextBox 5">
            <a:extLst>
              <a:ext uri="{FF2B5EF4-FFF2-40B4-BE49-F238E27FC236}">
                <a16:creationId xmlns:a16="http://schemas.microsoft.com/office/drawing/2014/main" id="{0739DE7B-8604-4F9D-B460-2DD244E52C39}"/>
              </a:ext>
            </a:extLst>
          </p:cNvPr>
          <p:cNvSpPr txBox="1"/>
          <p:nvPr/>
        </p:nvSpPr>
        <p:spPr>
          <a:xfrm>
            <a:off x="107504" y="4798477"/>
            <a:ext cx="8208912" cy="646331"/>
          </a:xfrm>
          <a:prstGeom prst="rect">
            <a:avLst/>
          </a:prstGeom>
          <a:noFill/>
        </p:spPr>
        <p:txBody>
          <a:bodyPr wrap="square">
            <a:spAutoFit/>
          </a:bodyPr>
          <a:lstStyle/>
          <a:p>
            <a:r>
              <a:rPr lang="en-US" b="0" i="0" dirty="0">
                <a:solidFill>
                  <a:srgbClr val="000000"/>
                </a:solidFill>
                <a:effectLst/>
                <a:latin typeface="Helvetica Neue"/>
              </a:rPr>
              <a:t>Chronic gastritis: Moderate to severe inflammation with marked epithelial defects including gland dilatation and mineralization</a:t>
            </a:r>
            <a:endParaRPr lang="en-US" dirty="0"/>
          </a:p>
        </p:txBody>
      </p:sp>
    </p:spTree>
    <p:extLst>
      <p:ext uri="{BB962C8B-B14F-4D97-AF65-F5344CB8AC3E}">
        <p14:creationId xmlns:p14="http://schemas.microsoft.com/office/powerpoint/2010/main" val="84510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84976" cy="1143000"/>
          </a:xfrm>
        </p:spPr>
        <p:txBody>
          <a:bodyPr/>
          <a:lstStyle/>
          <a:p>
            <a:pPr algn="l"/>
            <a:r>
              <a:rPr lang="en-US" i="1" dirty="0">
                <a:solidFill>
                  <a:srgbClr val="FF0000"/>
                </a:solidFill>
                <a:latin typeface="Times New Roman" pitchFamily="18" charset="0"/>
                <a:cs typeface="Times New Roman" pitchFamily="18" charset="0"/>
              </a:rPr>
              <a:t>Peptic ulcers ( stomach ulcer) </a:t>
            </a:r>
          </a:p>
        </p:txBody>
      </p:sp>
      <p:sp>
        <p:nvSpPr>
          <p:cNvPr id="3" name="Content Placeholder 2"/>
          <p:cNvSpPr>
            <a:spLocks noGrp="1"/>
          </p:cNvSpPr>
          <p:nvPr>
            <p:ph idx="1"/>
          </p:nvPr>
        </p:nvSpPr>
        <p:spPr>
          <a:xfrm>
            <a:off x="0" y="1412776"/>
            <a:ext cx="9144000" cy="5445224"/>
          </a:xfrm>
        </p:spPr>
        <p:txBody>
          <a:bodyPr>
            <a:normAutofit fontScale="92500"/>
          </a:bodyPr>
          <a:lstStyle/>
          <a:p>
            <a:pPr marL="0" indent="0" algn="just">
              <a:buNone/>
            </a:pPr>
            <a:r>
              <a:rPr lang="en-US" dirty="0">
                <a:latin typeface="Times New Roman" pitchFamily="18" charset="0"/>
                <a:cs typeface="Times New Roman" pitchFamily="18" charset="0"/>
              </a:rPr>
              <a:t>is a break in the inner lining of the stomach , the areas of degeneration and necrosis of gastrointestinal mucosa exposed to acid-peptic secretions. An ulcer in the stomach is called a </a:t>
            </a:r>
            <a:r>
              <a:rPr lang="en-US" b="1" dirty="0">
                <a:latin typeface="Times New Roman" pitchFamily="18" charset="0"/>
                <a:cs typeface="Times New Roman" pitchFamily="18" charset="0"/>
              </a:rPr>
              <a:t>gastric ulcer</a:t>
            </a:r>
            <a:r>
              <a:rPr lang="en-US" dirty="0">
                <a:latin typeface="Times New Roman" pitchFamily="18" charset="0"/>
                <a:cs typeface="Times New Roman" pitchFamily="18" charset="0"/>
              </a:rPr>
              <a:t> , they occur most commonly (98-99%) in either the duodenum or the stomach , Peptic ulcers are present in around 4% of the population , New ulcers were found in around 87.4 million people worldwide during 2017.</a:t>
            </a:r>
            <a:r>
              <a:rPr lang="en-US" baseline="30000" dirty="0">
                <a:latin typeface="Times New Roman" pitchFamily="18" charset="0"/>
                <a:cs typeface="Times New Roman" pitchFamily="18" charset="0"/>
              </a:rPr>
              <a:t> </a:t>
            </a:r>
            <a:r>
              <a:rPr lang="en-US" dirty="0">
                <a:latin typeface="Times New Roman" pitchFamily="18" charset="0"/>
                <a:cs typeface="Times New Roman" pitchFamily="18" charset="0"/>
              </a:rPr>
              <a:t> Peptic ulcers resulted in 267,500 deaths in 2015, down from 327,000 in 1990. Each of the two main types of ulcer may be acute or chronic.</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82111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9143999" cy="1152128"/>
          </a:xfrm>
        </p:spPr>
        <p:txBody>
          <a:bodyPr>
            <a:noAutofit/>
          </a:bodyPr>
          <a:lstStyle/>
          <a:p>
            <a:pPr algn="l"/>
            <a:r>
              <a:rPr lang="en-US" sz="2000" b="1" dirty="0">
                <a:solidFill>
                  <a:srgbClr val="FF0000"/>
                </a:solidFill>
                <a:latin typeface="Times New Roman" pitchFamily="18" charset="0"/>
                <a:cs typeface="Times New Roman" pitchFamily="18" charset="0"/>
              </a:rPr>
              <a:t>Organ : stomach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lesion : Partial </a:t>
            </a:r>
            <a:r>
              <a:rPr lang="en-US" sz="2000" b="1" dirty="0" err="1">
                <a:solidFill>
                  <a:srgbClr val="FF0000"/>
                </a:solidFill>
                <a:latin typeface="Times New Roman" pitchFamily="18" charset="0"/>
                <a:cs typeface="Times New Roman" pitchFamily="18" charset="0"/>
              </a:rPr>
              <a:t>gastroectomy</a:t>
            </a:r>
            <a:r>
              <a:rPr lang="en-US" sz="2000" b="1" dirty="0">
                <a:solidFill>
                  <a:srgbClr val="FF0000"/>
                </a:solidFill>
                <a:latin typeface="Times New Roman" pitchFamily="18" charset="0"/>
                <a:cs typeface="Times New Roman" pitchFamily="18" charset="0"/>
              </a:rPr>
              <a:t> specimen showing a punched out round to oval ulcer on the mucosa</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Diagnosis : chronic peptic ulcer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 </a:t>
            </a:r>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3999"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79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10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850106"/>
          </a:xfrm>
        </p:spPr>
        <p:txBody>
          <a:bodyPr/>
          <a:lstStyle/>
          <a:p>
            <a:pPr algn="l"/>
            <a:r>
              <a:rPr lang="en-US" b="1" i="1" dirty="0">
                <a:solidFill>
                  <a:srgbClr val="FF0000"/>
                </a:solidFill>
              </a:rPr>
              <a:t>Gastritis</a:t>
            </a:r>
            <a:endParaRPr lang="en-US" i="1" dirty="0">
              <a:solidFill>
                <a:srgbClr val="FF0000"/>
              </a:solidFill>
            </a:endParaRPr>
          </a:p>
        </p:txBody>
      </p:sp>
      <p:sp>
        <p:nvSpPr>
          <p:cNvPr id="3" name="Content Placeholder 2"/>
          <p:cNvSpPr>
            <a:spLocks noGrp="1"/>
          </p:cNvSpPr>
          <p:nvPr>
            <p:ph idx="1"/>
          </p:nvPr>
        </p:nvSpPr>
        <p:spPr>
          <a:xfrm>
            <a:off x="107504" y="1196752"/>
            <a:ext cx="8928992" cy="5544616"/>
          </a:xfrm>
        </p:spPr>
        <p:txBody>
          <a:bodyPr>
            <a:normAutofit fontScale="92500" lnSpcReduction="10000"/>
          </a:bodyPr>
          <a:lstStyle/>
          <a:p>
            <a:pPr marL="0" indent="0" algn="just">
              <a:buNone/>
            </a:pPr>
            <a:r>
              <a:rPr lang="en-US" sz="2800" dirty="0">
                <a:latin typeface="Times New Roman" pitchFamily="18" charset="0"/>
                <a:cs typeface="Times New Roman" pitchFamily="18" charset="0"/>
              </a:rPr>
              <a:t> is inflammation of the lining of the stomach. It may occur as a short time or may be of a long duration. There may be no symptoms but when symptoms are present, the most common is upper abdominal pain. Other possible symptoms include nausea and vomiting, bloating, loss of appetite and heartburn. Complications may include stomach bleeding, stomach ulcers, and stomach tumors. When due to autoimmune problems, low red blood cells due to not enough vitamin B12 may occur, a condition known as pernicious anemia. </a:t>
            </a:r>
            <a:r>
              <a:rPr lang="en-US" sz="2800" i="1" u="sng" dirty="0">
                <a:latin typeface="Times New Roman" pitchFamily="18" charset="0"/>
                <a:cs typeface="Times New Roman" pitchFamily="18" charset="0"/>
              </a:rPr>
              <a:t>Common causes include infection with Helicobacter pylori and use of non steroidal anti-inflammatory drugs (NSAIDs). Less common causes include alcohol, smoking, cocaine, severe illness, autoimmune problems, radiation therapy and </a:t>
            </a:r>
            <a:r>
              <a:rPr lang="en-US" sz="2800" i="1" u="sng" dirty="0" err="1">
                <a:latin typeface="Times New Roman" pitchFamily="18" charset="0"/>
                <a:cs typeface="Times New Roman" pitchFamily="18" charset="0"/>
              </a:rPr>
              <a:t>Crohn's</a:t>
            </a:r>
            <a:r>
              <a:rPr lang="en-US" sz="2800" i="1" u="sng" dirty="0">
                <a:latin typeface="Times New Roman" pitchFamily="18" charset="0"/>
                <a:cs typeface="Times New Roman" pitchFamily="18" charset="0"/>
              </a:rPr>
              <a:t> disease</a:t>
            </a:r>
          </a:p>
          <a:p>
            <a:pPr marL="0" indent="0" algn="just">
              <a:buNone/>
            </a:pPr>
            <a:endParaRPr lang="en-US" sz="28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95915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0"/>
            <a:ext cx="111612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2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a:bodyPr>
          <a:lstStyle/>
          <a:p>
            <a:pPr algn="l"/>
            <a:r>
              <a:rPr lang="en-US" sz="1500" b="1" dirty="0">
                <a:solidFill>
                  <a:srgbClr val="FF0000"/>
                </a:solidFill>
                <a:latin typeface="Times New Roman" pitchFamily="18" charset="0"/>
                <a:cs typeface="Times New Roman" pitchFamily="18" charset="0"/>
              </a:rPr>
              <a:t>Organ : stomach </a:t>
            </a:r>
            <a:br>
              <a:rPr lang="en-US" sz="1500" b="1" dirty="0">
                <a:solidFill>
                  <a:srgbClr val="FF0000"/>
                </a:solidFill>
                <a:latin typeface="Times New Roman" pitchFamily="18" charset="0"/>
                <a:cs typeface="Times New Roman" pitchFamily="18" charset="0"/>
              </a:rPr>
            </a:br>
            <a:r>
              <a:rPr lang="en-US" sz="1500" b="1" dirty="0">
                <a:solidFill>
                  <a:srgbClr val="FF0000"/>
                </a:solidFill>
                <a:latin typeface="Times New Roman" pitchFamily="18" charset="0"/>
                <a:cs typeface="Times New Roman" pitchFamily="18" charset="0"/>
              </a:rPr>
              <a:t>lesion :</a:t>
            </a:r>
            <a:br>
              <a:rPr lang="en-US" sz="1500" b="1" dirty="0">
                <a:solidFill>
                  <a:srgbClr val="FF0000"/>
                </a:solidFill>
                <a:latin typeface="Times New Roman" pitchFamily="18" charset="0"/>
                <a:cs typeface="Times New Roman" pitchFamily="18" charset="0"/>
              </a:rPr>
            </a:br>
            <a:r>
              <a:rPr lang="en-US" sz="1500" b="1" dirty="0">
                <a:solidFill>
                  <a:srgbClr val="FF0000"/>
                </a:solidFill>
                <a:latin typeface="Times New Roman" pitchFamily="18" charset="0"/>
                <a:cs typeface="Times New Roman" pitchFamily="18" charset="0"/>
              </a:rPr>
              <a:t>diagnosis : peptic ulcer </a:t>
            </a:r>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6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A77849-E204-40B6-B890-E8B269402E20}"/>
              </a:ext>
            </a:extLst>
          </p:cNvPr>
          <p:cNvSpPr txBox="1"/>
          <p:nvPr/>
        </p:nvSpPr>
        <p:spPr>
          <a:xfrm>
            <a:off x="107504" y="193829"/>
            <a:ext cx="9036496" cy="5632311"/>
          </a:xfrm>
          <a:prstGeom prst="rect">
            <a:avLst/>
          </a:prstGeom>
          <a:noFill/>
        </p:spPr>
        <p:txBody>
          <a:bodyPr wrap="square">
            <a:spAutoFit/>
          </a:bodyPr>
          <a:lstStyle/>
          <a:p>
            <a:r>
              <a:rPr lang="en-US" sz="2400" dirty="0"/>
              <a:t>Normal: Histology of the body of the stomach. Acute gastritis: Infiltration of mucosal and submucosal lymphocytes with pockets of polymorphonuclear cells, accompanied by mild mucosal defects and edema. Chronic gastritis: Moderate to severe inflammation with marked epithelial defects including gland dilatation and mineralization. Atrophic gastritis: Chronic inflammation with focal fibrosis and complete loss of oxyntic parietal and chief cells. Intestinal metaplasia: Gastric epithelial metaplasia to an intestinal phenotype characterized by columnar elongation, mucous droplets occasionally forming goblet cells, and production of mixed acidic (blue, intestinal-type) and neutral (red, gastric-type) mucins as shown by pH 2.5 </a:t>
            </a:r>
            <a:r>
              <a:rPr lang="en-US" sz="2400" dirty="0" err="1"/>
              <a:t>Alcian</a:t>
            </a:r>
            <a:r>
              <a:rPr lang="en-US" sz="2400" dirty="0"/>
              <a:t> blue/PAS stain (inset). Dysplasia: High-grade glandular dysplasia characterized by irregular size and shape, </a:t>
            </a:r>
            <a:r>
              <a:rPr lang="en-US" sz="2400" dirty="0" err="1"/>
              <a:t>infolding</a:t>
            </a:r>
            <a:r>
              <a:rPr lang="en-US" sz="2400" dirty="0"/>
              <a:t>, branching and cell piling, and marked cellular and nuclear atypia. Cancer: Gastric intraepithelial neoplasia, here with intramucosal invasion</a:t>
            </a:r>
          </a:p>
        </p:txBody>
      </p:sp>
    </p:spTree>
    <p:extLst>
      <p:ext uri="{BB962C8B-B14F-4D97-AF65-F5344CB8AC3E}">
        <p14:creationId xmlns:p14="http://schemas.microsoft.com/office/powerpoint/2010/main" val="354255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A1DDD37-A837-4F15-84D5-C2CB5843E9E7}"/>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669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1143000"/>
          </a:xfrm>
        </p:spPr>
        <p:txBody>
          <a:bodyPr/>
          <a:lstStyle/>
          <a:p>
            <a:pPr algn="l"/>
            <a:r>
              <a:rPr lang="en-US" i="1" dirty="0">
                <a:solidFill>
                  <a:srgbClr val="FF0000"/>
                </a:solidFill>
              </a:rPr>
              <a:t>Classification of gastritis </a:t>
            </a:r>
          </a:p>
        </p:txBody>
      </p:sp>
      <p:sp>
        <p:nvSpPr>
          <p:cNvPr id="3" name="Content Placeholder 2"/>
          <p:cNvSpPr>
            <a:spLocks noGrp="1"/>
          </p:cNvSpPr>
          <p:nvPr>
            <p:ph idx="1"/>
          </p:nvPr>
        </p:nvSpPr>
        <p:spPr>
          <a:xfrm>
            <a:off x="0" y="1340768"/>
            <a:ext cx="9036496" cy="5328592"/>
          </a:xfrm>
        </p:spPr>
        <p:txBody>
          <a:bodyPr>
            <a:normAutofit/>
          </a:bodyPr>
          <a:lstStyle/>
          <a:p>
            <a:pPr marL="0" indent="0" algn="just">
              <a:buNone/>
            </a:pPr>
            <a:r>
              <a:rPr lang="en-US" b="1" i="1" dirty="0">
                <a:solidFill>
                  <a:srgbClr val="FF0000"/>
                </a:solidFill>
              </a:rPr>
              <a:t>Acute</a:t>
            </a:r>
            <a:r>
              <a:rPr lang="en-US" i="1" dirty="0">
                <a:solidFill>
                  <a:srgbClr val="FF0000"/>
                </a:solidFill>
              </a:rPr>
              <a:t>:</a:t>
            </a:r>
          </a:p>
          <a:p>
            <a:pPr marL="0" indent="0" algn="just">
              <a:buNone/>
            </a:pPr>
            <a:r>
              <a:rPr lang="en-US" dirty="0">
                <a:latin typeface="Times New Roman" pitchFamily="18" charset="0"/>
                <a:cs typeface="Times New Roman" pitchFamily="18" charset="0"/>
              </a:rPr>
              <a:t>transient acute inflammatory involvement of the stomach, mainly mucosa .Acute erosive gastritis typically involves discrete foci of surface necrosis due to damage to mucosal defenses, which increases the possibility of peptic ulcers forming. </a:t>
            </a:r>
          </a:p>
          <a:p>
            <a:pPr marL="0" indent="0">
              <a:buNone/>
            </a:pPr>
            <a:endParaRPr lang="en-US" dirty="0"/>
          </a:p>
        </p:txBody>
      </p:sp>
    </p:spTree>
    <p:extLst>
      <p:ext uri="{BB962C8B-B14F-4D97-AF65-F5344CB8AC3E}">
        <p14:creationId xmlns:p14="http://schemas.microsoft.com/office/powerpoint/2010/main" val="395555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332E-7D41-4CBB-A341-E6C9E946C878}"/>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4BE31C6D-DAE6-4348-AFF6-1355E1395FF0}"/>
              </a:ext>
            </a:extLst>
          </p:cNvPr>
          <p:cNvSpPr>
            <a:spLocks noGrp="1"/>
          </p:cNvSpPr>
          <p:nvPr>
            <p:ph idx="1"/>
          </p:nvPr>
        </p:nvSpPr>
        <p:spPr/>
        <p:txBody>
          <a:bodyPr/>
          <a:lstStyle/>
          <a:p>
            <a:r>
              <a:rPr lang="en-US" b="0" i="0" dirty="0">
                <a:solidFill>
                  <a:srgbClr val="FF0000"/>
                </a:solidFill>
                <a:effectLst/>
                <a:latin typeface="Helvetica Neue"/>
              </a:rPr>
              <a:t>Mild  Mucosal hyperemia</a:t>
            </a:r>
          </a:p>
          <a:p>
            <a:pPr marL="0" indent="0">
              <a:buNone/>
            </a:pPr>
            <a:r>
              <a:rPr lang="en-US" b="0" i="0" dirty="0">
                <a:solidFill>
                  <a:srgbClr val="3B3835"/>
                </a:solidFill>
                <a:effectLst/>
                <a:latin typeface="Helvetica Neue"/>
              </a:rPr>
              <a:t> Lamina propria edema &amp; congestion</a:t>
            </a:r>
          </a:p>
          <a:p>
            <a:pPr marL="0" indent="0">
              <a:buNone/>
            </a:pPr>
            <a:r>
              <a:rPr lang="en-US" b="0" i="0" dirty="0">
                <a:solidFill>
                  <a:srgbClr val="3B3835"/>
                </a:solidFill>
                <a:effectLst/>
                <a:latin typeface="Helvetica Neue"/>
              </a:rPr>
              <a:t> Surface epithelium intact,</a:t>
            </a:r>
          </a:p>
          <a:p>
            <a:pPr marL="0" indent="0">
              <a:buNone/>
            </a:pPr>
            <a:r>
              <a:rPr lang="en-US" b="0" i="0" dirty="0">
                <a:solidFill>
                  <a:srgbClr val="3B3835"/>
                </a:solidFill>
                <a:effectLst/>
                <a:latin typeface="Helvetica Neue"/>
              </a:rPr>
              <a:t> Scattered intraepithelial &amp; intraluminal neutrophils (activity)</a:t>
            </a:r>
            <a:endParaRPr lang="en-US" dirty="0"/>
          </a:p>
        </p:txBody>
      </p:sp>
    </p:spTree>
    <p:extLst>
      <p:ext uri="{BB962C8B-B14F-4D97-AF65-F5344CB8AC3E}">
        <p14:creationId xmlns:p14="http://schemas.microsoft.com/office/powerpoint/2010/main" val="240629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10BED-3422-4104-B9B9-102FC4DA3144}"/>
              </a:ext>
            </a:extLst>
          </p:cNvPr>
          <p:cNvSpPr>
            <a:spLocks noGrp="1"/>
          </p:cNvSpPr>
          <p:nvPr>
            <p:ph idx="1"/>
          </p:nvPr>
        </p:nvSpPr>
        <p:spPr>
          <a:xfrm>
            <a:off x="457200" y="1600200"/>
            <a:ext cx="8229600" cy="4525963"/>
          </a:xfrm>
        </p:spPr>
        <p:txBody>
          <a:bodyPr>
            <a:normAutofit fontScale="85000" lnSpcReduction="10000"/>
          </a:bodyPr>
          <a:lstStyle/>
          <a:p>
            <a:r>
              <a:rPr lang="en-US" b="0" i="0" dirty="0">
                <a:solidFill>
                  <a:srgbClr val="FF0000"/>
                </a:solidFill>
                <a:effectLst/>
                <a:latin typeface="Helvetica Neue"/>
              </a:rPr>
              <a:t>Severe –Mucosal erosion &amp; hemorrhage </a:t>
            </a:r>
          </a:p>
          <a:p>
            <a:pPr marL="0" indent="0">
              <a:buNone/>
            </a:pPr>
            <a:r>
              <a:rPr lang="en-US" b="0" i="0" dirty="0">
                <a:solidFill>
                  <a:srgbClr val="3B3835"/>
                </a:solidFill>
                <a:effectLst/>
                <a:latin typeface="Helvetica Neue"/>
              </a:rPr>
              <a:t> Erosion denotes loss of surface epithelium generating defect in mucosa that does not cross muscularis mucosae</a:t>
            </a:r>
          </a:p>
          <a:p>
            <a:pPr marL="0" indent="0">
              <a:buNone/>
            </a:pPr>
            <a:r>
              <a:rPr lang="en-US" b="0" i="0" dirty="0">
                <a:solidFill>
                  <a:srgbClr val="3B3835"/>
                </a:solidFill>
                <a:effectLst/>
                <a:latin typeface="Helvetica Neue"/>
              </a:rPr>
              <a:t> Rich inflammatory infiltrate</a:t>
            </a:r>
          </a:p>
          <a:p>
            <a:pPr marL="0" indent="0">
              <a:buNone/>
            </a:pPr>
            <a:r>
              <a:rPr lang="en-US" b="0" i="0" dirty="0">
                <a:solidFill>
                  <a:srgbClr val="3B3835"/>
                </a:solidFill>
                <a:effectLst/>
                <a:latin typeface="Helvetica Neue"/>
              </a:rPr>
              <a:t> Fibrinous purulent exudate into lumen</a:t>
            </a:r>
          </a:p>
          <a:p>
            <a:pPr marL="0" indent="0">
              <a:buNone/>
            </a:pPr>
            <a:r>
              <a:rPr lang="en-US" b="0" i="0" dirty="0">
                <a:solidFill>
                  <a:srgbClr val="3B3835"/>
                </a:solidFill>
                <a:effectLst/>
                <a:latin typeface="Helvetica Neue"/>
              </a:rPr>
              <a:t> Hemorrhage –punctate dark spots in hyperemic mucosa Concurrent erosion &amp; hemorrhage called acute erosive hemorrhagic gastritis large areas of mucosa may be denuded seen in alcoholics and NASIDs ingestion</a:t>
            </a:r>
            <a:endParaRPr lang="en-US" dirty="0"/>
          </a:p>
        </p:txBody>
      </p:sp>
    </p:spTree>
    <p:extLst>
      <p:ext uri="{BB962C8B-B14F-4D97-AF65-F5344CB8AC3E}">
        <p14:creationId xmlns:p14="http://schemas.microsoft.com/office/powerpoint/2010/main" val="235214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6" cy="1301006"/>
          </a:xfrm>
        </p:spPr>
        <p:txBody>
          <a:bodyPr>
            <a:normAutofit/>
          </a:bodyPr>
          <a:lstStyle/>
          <a:p>
            <a:pPr algn="l"/>
            <a:r>
              <a:rPr lang="en-US" sz="2000" b="1" dirty="0">
                <a:solidFill>
                  <a:srgbClr val="FF0000"/>
                </a:solidFill>
                <a:latin typeface="Times New Roman" pitchFamily="18" charset="0"/>
                <a:cs typeface="Times New Roman" pitchFamily="18" charset="0"/>
              </a:rPr>
              <a:t>Organ : stomach</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lesion :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diagnosis : Gastritis  </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5"/>
            <a:ext cx="9144000"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12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BACD-24CA-4309-A2B1-B160D76825B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96920A2-EC75-4E5C-9599-26DECC246019}"/>
              </a:ext>
            </a:extLst>
          </p:cNvPr>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42720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11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618"/>
            <a:ext cx="8229600" cy="1143000"/>
          </a:xfrm>
        </p:spPr>
        <p:txBody>
          <a:bodyPr>
            <a:normAutofit/>
          </a:bodyPr>
          <a:lstStyle/>
          <a:p>
            <a:r>
              <a:rPr lang="en-US" sz="2000" b="1" dirty="0">
                <a:solidFill>
                  <a:srgbClr val="FF0000"/>
                </a:solidFill>
              </a:rPr>
              <a:t>Acute gastritis: Infiltration of mucosal and submucosal lymphocytes with pockets of polymorphonuclear cells, accompanied by mild mucosal defects and edema</a:t>
            </a:r>
            <a:r>
              <a:rPr lang="en-US" sz="1400" dirty="0"/>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506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451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869</Words>
  <Application>Microsoft Office PowerPoint</Application>
  <PresentationFormat>On-screen Show (4:3)</PresentationFormat>
  <Paragraphs>45</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Aharoni</vt:lpstr>
      <vt:lpstr>Arial</vt:lpstr>
      <vt:lpstr>Calibri</vt:lpstr>
      <vt:lpstr>Helvetica Neue</vt:lpstr>
      <vt:lpstr>Times New Roman</vt:lpstr>
      <vt:lpstr>Office Theme</vt:lpstr>
      <vt:lpstr>Histopathology المرحله الرابعة-الجزء العملي عنوان المحاضره Stomach Gastritis ,peptic ulcer   مدرسه الماده /م.م سرمد جاسم محمد  </vt:lpstr>
      <vt:lpstr>Gastritis</vt:lpstr>
      <vt:lpstr>Classification of gastritis </vt:lpstr>
      <vt:lpstr>Morphology</vt:lpstr>
      <vt:lpstr>PowerPoint Presentation</vt:lpstr>
      <vt:lpstr>Organ : stomach lesion :  diagnosis : Gastritis  </vt:lpstr>
      <vt:lpstr>PowerPoint Presentation</vt:lpstr>
      <vt:lpstr>PowerPoint Presentation</vt:lpstr>
      <vt:lpstr>Acute gastritis: Infiltration of mucosal and submucosal lymphocytes with pockets of polymorphonuclear cells, accompanied by mild mucosal defects and edema.</vt:lpstr>
      <vt:lpstr>Chronic Gastritis </vt:lpstr>
      <vt:lpstr>PowerPoint Presentation</vt:lpstr>
      <vt:lpstr>CHRONIC GASTRITIS HISTOLOGICAL CLASSIFICATION</vt:lpstr>
      <vt:lpstr>PowerPoint Presentation</vt:lpstr>
      <vt:lpstr>PowerPoint Presentation</vt:lpstr>
      <vt:lpstr>PowerPoint Presentation</vt:lpstr>
      <vt:lpstr> </vt:lpstr>
      <vt:lpstr>Peptic ulcers ( stomach ulcer) </vt:lpstr>
      <vt:lpstr>Organ : stomach  lesion : Partial gastroectomy specimen showing a punched out round to oval ulcer on the mucosa Diagnosis : chronic peptic ulcer   </vt:lpstr>
      <vt:lpstr>PowerPoint Presentation</vt:lpstr>
      <vt:lpstr>PowerPoint Presentation</vt:lpstr>
      <vt:lpstr>Organ : stomach  lesion : diagnosis : peptic ulcer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Hussein</dc:creator>
  <cp:lastModifiedBy>ماهر عبد العباس مهدي الزبيدي</cp:lastModifiedBy>
  <cp:revision>28</cp:revision>
  <dcterms:created xsi:type="dcterms:W3CDTF">2019-10-19T08:18:06Z</dcterms:created>
  <dcterms:modified xsi:type="dcterms:W3CDTF">2021-05-17T20:52:27Z</dcterms:modified>
</cp:coreProperties>
</file>