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54"/>
  </p:notesMasterIdLst>
  <p:handoutMasterIdLst>
    <p:handoutMasterId r:id="rId55"/>
  </p:handoutMasterIdLst>
  <p:sldIdLst>
    <p:sldId id="361" r:id="rId2"/>
    <p:sldId id="380" r:id="rId3"/>
    <p:sldId id="362" r:id="rId4"/>
    <p:sldId id="381" r:id="rId5"/>
    <p:sldId id="363" r:id="rId6"/>
    <p:sldId id="364" r:id="rId7"/>
    <p:sldId id="365" r:id="rId8"/>
    <p:sldId id="366" r:id="rId9"/>
    <p:sldId id="367" r:id="rId10"/>
    <p:sldId id="368" r:id="rId11"/>
    <p:sldId id="369" r:id="rId12"/>
    <p:sldId id="370" r:id="rId13"/>
    <p:sldId id="371" r:id="rId14"/>
    <p:sldId id="372" r:id="rId15"/>
    <p:sldId id="373" r:id="rId16"/>
    <p:sldId id="374" r:id="rId17"/>
    <p:sldId id="375" r:id="rId18"/>
    <p:sldId id="376" r:id="rId19"/>
    <p:sldId id="256" r:id="rId20"/>
    <p:sldId id="299" r:id="rId21"/>
    <p:sldId id="332" r:id="rId22"/>
    <p:sldId id="318" r:id="rId23"/>
    <p:sldId id="348" r:id="rId24"/>
    <p:sldId id="311" r:id="rId25"/>
    <p:sldId id="319" r:id="rId26"/>
    <p:sldId id="320" r:id="rId27"/>
    <p:sldId id="333" r:id="rId28"/>
    <p:sldId id="321" r:id="rId29"/>
    <p:sldId id="349" r:id="rId30"/>
    <p:sldId id="322" r:id="rId31"/>
    <p:sldId id="350" r:id="rId32"/>
    <p:sldId id="324" r:id="rId33"/>
    <p:sldId id="334" r:id="rId34"/>
    <p:sldId id="323" r:id="rId35"/>
    <p:sldId id="325" r:id="rId36"/>
    <p:sldId id="337" r:id="rId37"/>
    <p:sldId id="335" r:id="rId38"/>
    <p:sldId id="327" r:id="rId39"/>
    <p:sldId id="328" r:id="rId40"/>
    <p:sldId id="340" r:id="rId41"/>
    <p:sldId id="341" r:id="rId42"/>
    <p:sldId id="329" r:id="rId43"/>
    <p:sldId id="343" r:id="rId44"/>
    <p:sldId id="342" r:id="rId45"/>
    <p:sldId id="360" r:id="rId46"/>
    <p:sldId id="382" r:id="rId47"/>
    <p:sldId id="346" r:id="rId48"/>
    <p:sldId id="356" r:id="rId49"/>
    <p:sldId id="359" r:id="rId50"/>
    <p:sldId id="357" r:id="rId51"/>
    <p:sldId id="358" r:id="rId52"/>
    <p:sldId id="291" r:id="rId53"/>
  </p:sldIdLst>
  <p:sldSz cx="9144000" cy="6858000" type="screen4x3"/>
  <p:notesSz cx="6735763" cy="986948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09FA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03447BB-5D67-496B-8E87-E561075AD55C}" styleName="Dark Style 1 - Accent 3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wholeTbl>
    <a:band1H>
      <a:tcStyle>
        <a:tcBdr/>
        <a:fill>
          <a:solidFill>
            <a:schemeClr val="accent3">
              <a:shade val="60000"/>
            </a:schemeClr>
          </a:solidFill>
        </a:fill>
      </a:tcStyle>
    </a:band1H>
    <a:band1V>
      <a:tcStyle>
        <a:tcBdr/>
        <a:fill>
          <a:solidFill>
            <a:schemeClr val="accent3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3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3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3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88" autoAdjust="0"/>
    <p:restoredTop sz="94671" autoAdjust="0"/>
  </p:normalViewPr>
  <p:slideViewPr>
    <p:cSldViewPr>
      <p:cViewPr varScale="1">
        <p:scale>
          <a:sx n="69" d="100"/>
          <a:sy n="69" d="100"/>
        </p:scale>
        <p:origin x="1416" y="6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4236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3816350" y="0"/>
            <a:ext cx="2919413" cy="493713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ar-IQ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1588" y="0"/>
            <a:ext cx="2919412" cy="493713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507056C9-F407-44E4-AAD2-5FE45AED56FB}" type="datetime1">
              <a:rPr lang="en-US" smtClean="0"/>
              <a:pPr/>
              <a:t>5/6/2019</a:t>
            </a:fld>
            <a:endParaRPr lang="ar-IQ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3816350" y="9374188"/>
            <a:ext cx="2919413" cy="493712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ar-IQ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1588" y="9374188"/>
            <a:ext cx="2919412" cy="493712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17F69C00-971C-4AA3-B22C-406D26E8D647}" type="slidenum">
              <a:rPr lang="ar-IQ" smtClean="0"/>
              <a:pPr/>
              <a:t>‹#›</a:t>
            </a:fld>
            <a:endParaRPr lang="ar-IQ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8831" cy="49347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15373" y="0"/>
            <a:ext cx="2918831" cy="49347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6697F8D-6A9A-4ABA-85BE-4621824900BE}" type="datetime1">
              <a:rPr lang="en-US" smtClean="0"/>
              <a:pPr/>
              <a:t>5/6/2019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00113" y="739775"/>
            <a:ext cx="4935537" cy="37020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3577" y="4688007"/>
            <a:ext cx="5388610" cy="444127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374301"/>
            <a:ext cx="2918831" cy="49347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15373" y="9374301"/>
            <a:ext cx="2918831" cy="49347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9716779-0D58-4729-AD78-4EA56A3D982F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716779-0D58-4729-AD78-4EA56A3D982F}" type="slidenum">
              <a:rPr lang="en-US" smtClean="0"/>
              <a:pPr/>
              <a:t>1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28E9F22D-2496-4305-BA62-0F1FD75CC1DB}" type="datetime1">
              <a:rPr lang="en-US" smtClean="0"/>
              <a:pPr/>
              <a:t>5/6/2019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716779-0D58-4729-AD78-4EA56A3D982F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C624FCFC-F72E-4E32-BE27-1078B9151BA6}" type="datetime1">
              <a:rPr lang="en-US" smtClean="0"/>
              <a:pPr/>
              <a:t>5/6/2019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Bacterial </a:t>
            </a:r>
            <a:r>
              <a:rPr lang="en-US" dirty="0" err="1" smtClean="0"/>
              <a:t>asparagine</a:t>
            </a:r>
            <a:r>
              <a:rPr lang="en-US" dirty="0" smtClean="0"/>
              <a:t> </a:t>
            </a:r>
            <a:r>
              <a:rPr lang="en-US" dirty="0" err="1" smtClean="0"/>
              <a:t>synthetases</a:t>
            </a:r>
            <a:r>
              <a:rPr lang="en-US" dirty="0" smtClean="0"/>
              <a:t> can, however, also use ammonium ion.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716779-0D58-4729-AD78-4EA56A3D982F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52B4A01E-C2AE-4370-914D-DE8AF8C0B42B}" type="datetime1">
              <a:rPr lang="en-US" smtClean="0"/>
              <a:pPr/>
              <a:t>5/6/2019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716779-0D58-4729-AD78-4EA56A3D982F}" type="slidenum">
              <a:rPr lang="en-US" smtClean="0"/>
              <a:pPr/>
              <a:t>12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F2A33889-40C8-462D-9240-0694528D250F}" type="datetime1">
              <a:rPr lang="en-US" smtClean="0"/>
              <a:pPr/>
              <a:t>5/6/2019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716779-0D58-4729-AD78-4EA56A3D982F}" type="slidenum">
              <a:rPr lang="en-US" smtClean="0"/>
              <a:pPr/>
              <a:t>13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4752426E-E5F2-4C48-AE8D-8CDE9B89C9FD}" type="datetime1">
              <a:rPr lang="en-US" smtClean="0"/>
              <a:pPr/>
              <a:t>5/6/2019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716779-0D58-4729-AD78-4EA56A3D982F}" type="slidenum">
              <a:rPr lang="en-US" smtClean="0"/>
              <a:pPr/>
              <a:t>14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E46E8E13-E3A1-41A2-834C-5AB4E6DB9399}" type="datetime1">
              <a:rPr lang="en-US" smtClean="0"/>
              <a:pPr/>
              <a:t>5/6/2019</a:t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716779-0D58-4729-AD78-4EA56A3D982F}" type="slidenum">
              <a:rPr lang="en-US" smtClean="0"/>
              <a:pPr/>
              <a:t>15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207322F3-D49F-459C-A747-40979F77D276}" type="datetime1">
              <a:rPr lang="en-US" smtClean="0"/>
              <a:pPr/>
              <a:t>5/6/2019</a:t>
            </a:fld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716779-0D58-4729-AD78-4EA56A3D982F}" type="slidenum">
              <a:rPr lang="en-US" smtClean="0"/>
              <a:pPr/>
              <a:t>16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4E88064B-0918-4D66-92A9-3617AE84249C}" type="datetime1">
              <a:rPr lang="en-US" smtClean="0"/>
              <a:pPr/>
              <a:t>5/6/2019</a:t>
            </a:fld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716779-0D58-4729-AD78-4EA56A3D982F}" type="slidenum">
              <a:rPr lang="en-US" smtClean="0"/>
              <a:pPr/>
              <a:t>17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B84B1FCF-2528-482E-B0A8-700EAE6657CD}" type="datetime1">
              <a:rPr lang="en-US" smtClean="0"/>
              <a:pPr/>
              <a:t>5/6/2019</a:t>
            </a:fld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716779-0D58-4729-AD78-4EA56A3D982F}" type="slidenum">
              <a:rPr lang="en-US" smtClean="0"/>
              <a:pPr/>
              <a:t>18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740BA690-B04A-4D5C-8C01-2B4430050F68}" type="datetime1">
              <a:rPr lang="en-US" smtClean="0"/>
              <a:pPr/>
              <a:t>5/6/2019</a:t>
            </a:fld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716779-0D58-4729-AD78-4EA56A3D982F}" type="slidenum">
              <a:rPr lang="en-US" smtClean="0"/>
              <a:pPr/>
              <a:t>19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6DC0E923-428B-4856-B67F-4AC4FE65A581}" type="datetime1">
              <a:rPr lang="en-US" smtClean="0"/>
              <a:pPr/>
              <a:t>5/6/2019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IQ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716779-0D58-4729-AD78-4EA56A3D982F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154A666B-0057-4D25-93CA-2B3F4C9BA60A}" type="datetime1">
              <a:rPr lang="en-US" smtClean="0"/>
              <a:pPr/>
              <a:t>5/6/2019</a:t>
            </a:fld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716779-0D58-4729-AD78-4EA56A3D982F}" type="slidenum">
              <a:rPr lang="en-US" smtClean="0"/>
              <a:pPr/>
              <a:t>20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9FDFE2EA-4D5A-4A65-BB4C-441AFA72DC66}" type="datetime1">
              <a:rPr lang="en-US" smtClean="0"/>
              <a:pPr/>
              <a:t>5/6/2019</a:t>
            </a:fld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716779-0D58-4729-AD78-4EA56A3D982F}" type="slidenum">
              <a:rPr lang="en-US" smtClean="0"/>
              <a:pPr/>
              <a:t>21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38E09072-A35F-4FF3-821E-9E8F53914F83}" type="datetime1">
              <a:rPr lang="en-US" smtClean="0"/>
              <a:pPr/>
              <a:t>5/6/2019</a:t>
            </a:fld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716779-0D58-4729-AD78-4EA56A3D982F}" type="slidenum">
              <a:rPr lang="en-US" smtClean="0"/>
              <a:pPr/>
              <a:t>22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E6669378-3602-40AE-83AD-F3279BCD6427}" type="datetime1">
              <a:rPr lang="en-US" smtClean="0"/>
              <a:pPr/>
              <a:t>5/6/2019</a:t>
            </a:fld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716779-0D58-4729-AD78-4EA56A3D982F}" type="slidenum">
              <a:rPr lang="en-US" smtClean="0"/>
              <a:pPr/>
              <a:t>23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CFED5A10-3A17-4C4B-BCE1-1C3438893FA7}" type="datetime1">
              <a:rPr lang="en-US" smtClean="0"/>
              <a:pPr/>
              <a:t>5/6/2019</a:t>
            </a:fld>
            <a:endParaRPr 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716779-0D58-4729-AD78-4EA56A3D982F}" type="slidenum">
              <a:rPr lang="en-US" smtClean="0"/>
              <a:pPr/>
              <a:t>24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8D8F3CA2-7C0D-48C6-9556-CC99AC4DCAF1}" type="datetime1">
              <a:rPr lang="en-US" smtClean="0"/>
              <a:pPr/>
              <a:t>5/6/2019</a:t>
            </a:fld>
            <a:endParaRPr 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Proteasomes</a:t>
            </a:r>
            <a:r>
              <a:rPr lang="en-US" dirty="0" smtClean="0"/>
              <a:t> mainly degrade endogenous proteins, that is, proteins that were synthesized within the cell. </a:t>
            </a:r>
            <a:r>
              <a:rPr lang="en-US" dirty="0" err="1" smtClean="0"/>
              <a:t>Lysosomes</a:t>
            </a:r>
            <a:r>
              <a:rPr lang="en-US" dirty="0" smtClean="0"/>
              <a:t> primarily degrade extracellular proteins, such as plasma proteins that are taken into the cell by </a:t>
            </a:r>
            <a:r>
              <a:rPr lang="en-US" dirty="0" err="1" smtClean="0"/>
              <a:t>endocytosis</a:t>
            </a:r>
            <a:r>
              <a:rPr lang="en-US" dirty="0" smtClean="0"/>
              <a:t>, and cell-surface membrane proteins that are used in receptor-mediated </a:t>
            </a:r>
            <a:r>
              <a:rPr lang="en-US" dirty="0" err="1" smtClean="0"/>
              <a:t>endocytosis</a:t>
            </a:r>
            <a:r>
              <a:rPr lang="en-US" dirty="0" smtClean="0"/>
              <a:t>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716779-0D58-4729-AD78-4EA56A3D982F}" type="slidenum">
              <a:rPr lang="en-US" smtClean="0"/>
              <a:pPr/>
              <a:t>25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85D85789-B2A6-4526-878B-CCF6ABAD7A78}" type="datetime1">
              <a:rPr lang="en-US" smtClean="0"/>
              <a:pPr/>
              <a:t>5/6/2019</a:t>
            </a:fld>
            <a:endParaRPr 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716779-0D58-4729-AD78-4EA56A3D982F}" type="slidenum">
              <a:rPr lang="en-US" smtClean="0"/>
              <a:pPr/>
              <a:t>26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CF405F21-79FB-4850-BD75-21EDA5D7F5BC}" type="datetime1">
              <a:rPr lang="en-US" smtClean="0"/>
              <a:pPr/>
              <a:t>5/6/2019</a:t>
            </a:fld>
            <a:endParaRPr 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716779-0D58-4729-AD78-4EA56A3D982F}" type="slidenum">
              <a:rPr lang="en-US" smtClean="0"/>
              <a:pPr/>
              <a:t>27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87EA3C62-30E6-4F22-AEF1-FD987BF30AB7}" type="datetime1">
              <a:rPr lang="en-US" smtClean="0"/>
              <a:pPr/>
              <a:t>5/6/2019</a:t>
            </a:fld>
            <a:endParaRPr 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716779-0D58-4729-AD78-4EA56A3D982F}" type="slidenum">
              <a:rPr lang="en-US" smtClean="0"/>
              <a:pPr/>
              <a:t>28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A6E336DC-E64E-49E8-A092-5D15B2C6AE64}" type="datetime1">
              <a:rPr lang="en-US" smtClean="0"/>
              <a:pPr/>
              <a:t>5/6/2019</a:t>
            </a:fld>
            <a:endParaRPr 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716779-0D58-4729-AD78-4EA56A3D982F}" type="slidenum">
              <a:rPr lang="en-US" smtClean="0"/>
              <a:pPr/>
              <a:t>29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CF13DB95-9483-428E-85A7-163064E27B4F}" type="datetime1">
              <a:rPr lang="en-US" smtClean="0"/>
              <a:pPr/>
              <a:t>5/6/2019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716779-0D58-4729-AD78-4EA56A3D982F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6E430C8E-7FB5-4584-956E-14F0B6F8D1AD}" type="datetime1">
              <a:rPr lang="en-US" smtClean="0"/>
              <a:pPr/>
              <a:t>5/6/2019</a:t>
            </a:fld>
            <a:endParaRPr lang="en-US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716779-0D58-4729-AD78-4EA56A3D982F}" type="slidenum">
              <a:rPr lang="en-US" smtClean="0"/>
              <a:pPr/>
              <a:t>30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1202CC62-4772-4E64-A433-2B689D4EE7D3}" type="datetime1">
              <a:rPr lang="en-US" smtClean="0"/>
              <a:pPr/>
              <a:t>5/6/2019</a:t>
            </a:fld>
            <a:endParaRPr lang="en-US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716779-0D58-4729-AD78-4EA56A3D982F}" type="slidenum">
              <a:rPr lang="en-US" smtClean="0"/>
              <a:pPr/>
              <a:t>31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5BF658B6-3BB0-43F1-BAC8-B89EA17525AE}" type="datetime1">
              <a:rPr lang="en-US" smtClean="0"/>
              <a:pPr/>
              <a:t>5/6/2019</a:t>
            </a:fld>
            <a:endParaRPr lang="en-US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Bacterial </a:t>
            </a:r>
            <a:r>
              <a:rPr lang="en-US" dirty="0" err="1" smtClean="0"/>
              <a:t>asparagine</a:t>
            </a:r>
            <a:r>
              <a:rPr lang="en-US" dirty="0" smtClean="0"/>
              <a:t> </a:t>
            </a:r>
            <a:r>
              <a:rPr lang="en-US" dirty="0" err="1" smtClean="0"/>
              <a:t>synthetases</a:t>
            </a:r>
            <a:r>
              <a:rPr lang="en-US" dirty="0" smtClean="0"/>
              <a:t> can, however, also use ammonium ion.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716779-0D58-4729-AD78-4EA56A3D982F}" type="slidenum">
              <a:rPr lang="en-US" smtClean="0"/>
              <a:pPr/>
              <a:t>32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5FFDB01D-5745-499B-9542-B83B6C9D20D7}" type="datetime1">
              <a:rPr lang="en-US" smtClean="0"/>
              <a:pPr/>
              <a:t>5/6/2019</a:t>
            </a:fld>
            <a:endParaRPr lang="en-US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Bacterial </a:t>
            </a:r>
            <a:r>
              <a:rPr lang="en-US" dirty="0" err="1" smtClean="0"/>
              <a:t>asparagine</a:t>
            </a:r>
            <a:r>
              <a:rPr lang="en-US" dirty="0" smtClean="0"/>
              <a:t> </a:t>
            </a:r>
            <a:r>
              <a:rPr lang="en-US" dirty="0" err="1" smtClean="0"/>
              <a:t>synthetases</a:t>
            </a:r>
            <a:r>
              <a:rPr lang="en-US" dirty="0" smtClean="0"/>
              <a:t> can, however, also use ammonium ion.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716779-0D58-4729-AD78-4EA56A3D982F}" type="slidenum">
              <a:rPr lang="en-US" smtClean="0"/>
              <a:pPr/>
              <a:t>33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116D82F6-963F-4259-9A5D-92AB4143B60F}" type="datetime1">
              <a:rPr lang="en-US" smtClean="0"/>
              <a:pPr/>
              <a:t>5/6/2019</a:t>
            </a:fld>
            <a:endParaRPr lang="en-US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716779-0D58-4729-AD78-4EA56A3D982F}" type="slidenum">
              <a:rPr lang="en-US" smtClean="0"/>
              <a:pPr/>
              <a:t>34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AE9FE0BA-420D-484E-8989-1742429E2A6F}" type="datetime1">
              <a:rPr lang="en-US" smtClean="0"/>
              <a:pPr/>
              <a:t>5/6/2019</a:t>
            </a:fld>
            <a:endParaRPr lang="en-US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716779-0D58-4729-AD78-4EA56A3D982F}" type="slidenum">
              <a:rPr lang="en-US" smtClean="0"/>
              <a:pPr/>
              <a:t>35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B2B20375-B937-4D92-9DCE-3D951FFBE1CD}" type="datetime1">
              <a:rPr lang="en-US" smtClean="0"/>
              <a:pPr/>
              <a:t>5/6/2019</a:t>
            </a:fld>
            <a:endParaRPr lang="en-US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716779-0D58-4729-AD78-4EA56A3D982F}" type="slidenum">
              <a:rPr lang="en-US" smtClean="0"/>
              <a:pPr/>
              <a:t>36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8AE41FBF-E6BF-4055-B650-C4927B20BA74}" type="datetime1">
              <a:rPr lang="en-US" smtClean="0"/>
              <a:pPr/>
              <a:t>5/6/2019</a:t>
            </a:fld>
            <a:endParaRPr lang="en-US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716779-0D58-4729-AD78-4EA56A3D982F}" type="slidenum">
              <a:rPr lang="en-US" smtClean="0"/>
              <a:pPr/>
              <a:t>37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B8F49682-D5CD-40EC-BD73-A7E8D324F33E}" type="datetime1">
              <a:rPr lang="en-US" smtClean="0"/>
              <a:pPr/>
              <a:t>5/6/2019</a:t>
            </a:fld>
            <a:endParaRPr lang="en-US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716779-0D58-4729-AD78-4EA56A3D982F}" type="slidenum">
              <a:rPr lang="en-US" smtClean="0"/>
              <a:pPr/>
              <a:t>38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3D5206EA-E463-4E86-9190-D1192502D7FC}" type="datetime1">
              <a:rPr lang="en-US" smtClean="0"/>
              <a:pPr/>
              <a:t>5/6/2019</a:t>
            </a:fld>
            <a:endParaRPr lang="en-US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716779-0D58-4729-AD78-4EA56A3D982F}" type="slidenum">
              <a:rPr lang="en-US" smtClean="0"/>
              <a:pPr/>
              <a:t>39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345E1193-747A-4ABA-BDFD-0E4D10A1819C}" type="datetime1">
              <a:rPr lang="en-US" smtClean="0"/>
              <a:pPr/>
              <a:t>5/6/2019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IQ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716779-0D58-4729-AD78-4EA56A3D982F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F463801B-8E24-4136-887E-7E3F79981FC7}" type="datetime1">
              <a:rPr lang="en-US" smtClean="0"/>
              <a:pPr/>
              <a:t>5/6/2019</a:t>
            </a:fld>
            <a:endParaRPr lang="en-US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716779-0D58-4729-AD78-4EA56A3D982F}" type="slidenum">
              <a:rPr lang="en-US" smtClean="0"/>
              <a:pPr/>
              <a:t>40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36B0C4A2-B9FF-4613-88CC-85E14D7F34D9}" type="datetime1">
              <a:rPr lang="en-US" smtClean="0"/>
              <a:pPr/>
              <a:t>5/6/2019</a:t>
            </a:fld>
            <a:endParaRPr lang="en-US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Bacterial </a:t>
            </a:r>
            <a:r>
              <a:rPr lang="en-US" dirty="0" err="1" smtClean="0"/>
              <a:t>asparagine</a:t>
            </a:r>
            <a:r>
              <a:rPr lang="en-US" dirty="0" smtClean="0"/>
              <a:t> </a:t>
            </a:r>
            <a:r>
              <a:rPr lang="en-US" dirty="0" err="1" smtClean="0"/>
              <a:t>synthetases</a:t>
            </a:r>
            <a:r>
              <a:rPr lang="en-US" dirty="0" smtClean="0"/>
              <a:t> can, however, also use ammonium ion.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716779-0D58-4729-AD78-4EA56A3D982F}" type="slidenum">
              <a:rPr lang="en-US" smtClean="0"/>
              <a:pPr/>
              <a:t>41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EA6A173A-8F11-463B-945E-F0B8598C3B87}" type="datetime1">
              <a:rPr lang="en-US" smtClean="0"/>
              <a:pPr/>
              <a:t>5/6/2019</a:t>
            </a:fld>
            <a:endParaRPr lang="en-US"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716779-0D58-4729-AD78-4EA56A3D982F}" type="slidenum">
              <a:rPr lang="en-US" smtClean="0"/>
              <a:pPr/>
              <a:t>42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23ADE970-FF6A-4263-8C44-27BF94911773}" type="datetime1">
              <a:rPr lang="en-US" smtClean="0"/>
              <a:pPr/>
              <a:t>5/6/2019</a:t>
            </a:fld>
            <a:endParaRPr lang="en-US"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716779-0D58-4729-AD78-4EA56A3D982F}" type="slidenum">
              <a:rPr lang="en-US" smtClean="0"/>
              <a:pPr/>
              <a:t>43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08BBD1C8-4073-4C25-9605-CA7A8B058CD2}" type="datetime1">
              <a:rPr lang="en-US" smtClean="0"/>
              <a:pPr/>
              <a:t>5/6/2019</a:t>
            </a:fld>
            <a:endParaRPr lang="en-US"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716779-0D58-4729-AD78-4EA56A3D982F}" type="slidenum">
              <a:rPr lang="en-US" smtClean="0"/>
              <a:pPr/>
              <a:t>44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0B0600DD-C101-4963-8425-5911DCF70BCD}" type="datetime1">
              <a:rPr lang="en-US" smtClean="0"/>
              <a:pPr/>
              <a:t>5/6/2019</a:t>
            </a:fld>
            <a:endParaRPr lang="en-US"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716779-0D58-4729-AD78-4EA56A3D982F}" type="slidenum">
              <a:rPr lang="en-US" smtClean="0"/>
              <a:pPr/>
              <a:t>45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59951DC8-AF9F-4032-A606-91E1C430F9D1}" type="datetime1">
              <a:rPr lang="en-US" smtClean="0"/>
              <a:pPr/>
              <a:t>5/6/2019</a:t>
            </a:fld>
            <a:endParaRPr lang="en-US"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716779-0D58-4729-AD78-4EA56A3D982F}" type="slidenum">
              <a:rPr lang="en-US" smtClean="0"/>
              <a:pPr/>
              <a:t>46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62972476-3074-421C-919C-E09EBFC9FAD1}" type="datetime1">
              <a:rPr lang="en-US" smtClean="0"/>
              <a:pPr/>
              <a:t>5/6/2019</a:t>
            </a:fld>
            <a:endParaRPr lang="en-US"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716779-0D58-4729-AD78-4EA56A3D982F}" type="slidenum">
              <a:rPr lang="en-US" smtClean="0"/>
              <a:pPr/>
              <a:t>47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6301C877-2728-4BC4-8F99-79A02089DD8D}" type="datetime1">
              <a:rPr lang="en-US" smtClean="0"/>
              <a:pPr/>
              <a:t>5/6/2019</a:t>
            </a:fld>
            <a:endParaRPr lang="en-US"/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716779-0D58-4729-AD78-4EA56A3D982F}" type="slidenum">
              <a:rPr lang="en-US" smtClean="0"/>
              <a:pPr/>
              <a:t>48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9C241845-46CF-4ADC-9875-D71F27F234D4}" type="datetime1">
              <a:rPr lang="en-US" smtClean="0"/>
              <a:pPr/>
              <a:t>5/6/2019</a:t>
            </a:fld>
            <a:endParaRPr lang="en-US"/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716779-0D58-4729-AD78-4EA56A3D982F}" type="slidenum">
              <a:rPr lang="en-US" smtClean="0"/>
              <a:pPr/>
              <a:t>49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655E64B1-C053-4A9E-8C37-79F0AF081AD4}" type="datetime1">
              <a:rPr lang="en-US" smtClean="0"/>
              <a:pPr/>
              <a:t>5/6/2019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716779-0D58-4729-AD78-4EA56A3D982F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80826527-044E-4953-9201-FBE3929BF92E}" type="datetime1">
              <a:rPr lang="en-US" smtClean="0"/>
              <a:pPr/>
              <a:t>5/6/2019</a:t>
            </a:fld>
            <a:endParaRPr lang="en-US"/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716779-0D58-4729-AD78-4EA56A3D982F}" type="slidenum">
              <a:rPr lang="en-US" smtClean="0"/>
              <a:pPr/>
              <a:t>50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6A9A4329-D9F7-4959-AE39-A99F69A2A5F0}" type="datetime1">
              <a:rPr lang="en-US" smtClean="0"/>
              <a:pPr/>
              <a:t>5/6/2019</a:t>
            </a:fld>
            <a:endParaRPr lang="en-US"/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716779-0D58-4729-AD78-4EA56A3D982F}" type="slidenum">
              <a:rPr lang="en-US" smtClean="0"/>
              <a:pPr/>
              <a:t>51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8D846573-7288-4A9B-B54A-324E69DA04E5}" type="datetime1">
              <a:rPr lang="en-US" smtClean="0"/>
              <a:pPr/>
              <a:t>5/6/2019</a:t>
            </a:fld>
            <a:endParaRPr lang="en-US"/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716779-0D58-4729-AD78-4EA56A3D982F}" type="slidenum">
              <a:rPr lang="en-US" smtClean="0"/>
              <a:pPr/>
              <a:t>52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2F8B3CE6-78FC-4B78-A82D-ABFE8EA39439}" type="datetime1">
              <a:rPr lang="en-US" smtClean="0"/>
              <a:pPr/>
              <a:t>5/6/2019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716779-0D58-4729-AD78-4EA56A3D982F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4E05FCAD-A841-40F8-8C0A-DFADB2E3A293}" type="datetime1">
              <a:rPr lang="en-US" smtClean="0"/>
              <a:pPr/>
              <a:t>5/6/2019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716779-0D58-4729-AD78-4EA56A3D982F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2CA1442E-7548-4FD2-9EF8-7F28E9FD8DC2}" type="datetime1">
              <a:rPr lang="en-US" smtClean="0"/>
              <a:pPr/>
              <a:t>5/6/2019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716779-0D58-4729-AD78-4EA56A3D982F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5BB36DA3-FAE2-4386-9F70-C8547B769FB0}" type="datetime1">
              <a:rPr lang="en-US" smtClean="0"/>
              <a:pPr/>
              <a:t>5/6/2019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716779-0D58-4729-AD78-4EA56A3D982F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4B529999-1487-4FBE-AEFC-348AE0E4A495}" type="datetime1">
              <a:rPr lang="en-US" smtClean="0"/>
              <a:pPr/>
              <a:t>5/6/2019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F2C4F2-A1FF-4E11-BE34-79002988601A}" type="datetimeFigureOut">
              <a:rPr lang="en-US" smtClean="0"/>
              <a:pPr/>
              <a:t>5/6/2019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B8099C-E90B-491A-8FE3-07E046EDCF6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F2C4F2-A1FF-4E11-BE34-79002988601A}" type="datetimeFigureOut">
              <a:rPr lang="en-US" smtClean="0"/>
              <a:pPr/>
              <a:t>5/6/2019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B8099C-E90B-491A-8FE3-07E046EDCF6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F2C4F2-A1FF-4E11-BE34-79002988601A}" type="datetimeFigureOut">
              <a:rPr lang="en-US" smtClean="0"/>
              <a:pPr/>
              <a:t>5/6/2019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B8099C-E90B-491A-8FE3-07E046EDCF6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F2C4F2-A1FF-4E11-BE34-79002988601A}" type="datetimeFigureOut">
              <a:rPr lang="en-US" smtClean="0"/>
              <a:pPr/>
              <a:t>5/6/2019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B8099C-E90B-491A-8FE3-07E046EDCF6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F2C4F2-A1FF-4E11-BE34-79002988601A}" type="datetimeFigureOut">
              <a:rPr lang="en-US" smtClean="0"/>
              <a:pPr/>
              <a:t>5/6/2019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C6B8099C-E90B-491A-8FE3-07E046EDCF6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F2C4F2-A1FF-4E11-BE34-79002988601A}" type="datetimeFigureOut">
              <a:rPr lang="en-US" smtClean="0"/>
              <a:pPr/>
              <a:t>5/6/2019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B8099C-E90B-491A-8FE3-07E046EDCF6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F2C4F2-A1FF-4E11-BE34-79002988601A}" type="datetimeFigureOut">
              <a:rPr lang="en-US" smtClean="0"/>
              <a:pPr/>
              <a:t>5/6/2019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B8099C-E90B-491A-8FE3-07E046EDCF6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F2C4F2-A1FF-4E11-BE34-79002988601A}" type="datetimeFigureOut">
              <a:rPr lang="en-US" smtClean="0"/>
              <a:pPr/>
              <a:t>5/6/2019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B8099C-E90B-491A-8FE3-07E046EDCF6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F2C4F2-A1FF-4E11-BE34-79002988601A}" type="datetimeFigureOut">
              <a:rPr lang="en-US" smtClean="0"/>
              <a:pPr/>
              <a:t>5/6/2019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B8099C-E90B-491A-8FE3-07E046EDCF6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F2C4F2-A1FF-4E11-BE34-79002988601A}" type="datetimeFigureOut">
              <a:rPr lang="en-US" smtClean="0"/>
              <a:pPr/>
              <a:t>5/6/2019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B8099C-E90B-491A-8FE3-07E046EDCF6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en-US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F2C4F2-A1FF-4E11-BE34-79002988601A}" type="datetimeFigureOut">
              <a:rPr lang="en-US" smtClean="0"/>
              <a:pPr/>
              <a:t>5/6/2019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B8099C-E90B-491A-8FE3-07E046EDCF6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48F2C4F2-A1FF-4E11-BE34-79002988601A}" type="datetimeFigureOut">
              <a:rPr lang="en-US" smtClean="0"/>
              <a:pPr/>
              <a:t>5/6/2019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C6B8099C-E90B-491A-8FE3-07E046EDCF69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emf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emf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iq/url?url=http://www.imagenesrf.com/imagenes-de-urea/&amp;rct=j&amp;frm=1&amp;q=&amp;esrc=s&amp;sa=U&amp;ei=wOpDVcLoDcT8UrfVgOgK&amp;ved=0CC8Q9QEwDQ&amp;usg=AFQjCNFSuubHA0MQnJyUoLkvqi4qCNBtOQ" TargetMode="External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emf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gif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pn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57158" y="642918"/>
            <a:ext cx="8150498" cy="1928826"/>
          </a:xfr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en-US" sz="3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sz="3600" cap="none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utritionally</a:t>
            </a:r>
            <a:r>
              <a:rPr lang="en-US" sz="3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Essential &amp; Nutritionally Non Essential Amino Acids </a:t>
            </a:r>
            <a:endParaRPr lang="en-US" sz="36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214810" y="4786322"/>
            <a:ext cx="4572000" cy="646331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Lecture : 5</a:t>
            </a:r>
          </a:p>
          <a:p>
            <a:r>
              <a:rPr lang="en-US" b="1" dirty="0" smtClean="0">
                <a:solidFill>
                  <a:schemeClr val="bg1"/>
                </a:solidFill>
              </a:rPr>
              <a:t>Dr. </a:t>
            </a:r>
            <a:r>
              <a:rPr lang="en-US" b="1" dirty="0" err="1" smtClean="0">
                <a:solidFill>
                  <a:schemeClr val="bg1"/>
                </a:solidFill>
              </a:rPr>
              <a:t>Shaimaa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en-US" b="1" dirty="0" err="1" smtClean="0">
                <a:solidFill>
                  <a:schemeClr val="bg1"/>
                </a:solidFill>
              </a:rPr>
              <a:t>Munther</a:t>
            </a:r>
            <a:endParaRPr lang="en-US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lvl="0" algn="l"/>
            <a:r>
              <a:rPr lang="en-US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Amino acids synthesized from  </a:t>
            </a:r>
            <a:r>
              <a:rPr lang="en-US" sz="28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Oxaloacetate</a:t>
            </a:r>
            <a:r>
              <a:rPr lang="en-US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precursor :</a:t>
            </a:r>
            <a:endParaRPr lang="en-US" sz="28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457200" y="1428736"/>
            <a:ext cx="8229600" cy="2357454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lvl="0">
              <a:buNone/>
            </a:pP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Aspartate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lvl="0" algn="just"/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Transamination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of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oxaloacetate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forms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aspartate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by the enzyme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Aspartate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Transaminase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(AST) or called Glutamate-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Oxaloacetate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Transaminase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(GOT), Glutamine will act as the amine donor .</a:t>
            </a:r>
            <a:endParaRPr lang="en-US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" name="Picture 9" descr="aspartate-transaminase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0034" y="3786190"/>
            <a:ext cx="8143932" cy="242889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lvl="0" algn="l"/>
            <a:r>
              <a:rPr lang="en-US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Amino acids synthesized from  </a:t>
            </a:r>
            <a:r>
              <a:rPr lang="en-US" sz="28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Oxaloacetate</a:t>
            </a:r>
            <a:r>
              <a:rPr lang="en-US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precursor :</a:t>
            </a:r>
            <a:endParaRPr lang="en-US" sz="28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457200" y="1428736"/>
            <a:ext cx="8229600" cy="2786082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 fontScale="92500" lnSpcReduction="10000"/>
          </a:bodyPr>
          <a:lstStyle/>
          <a:p>
            <a:pPr lvl="0" algn="justLow">
              <a:buNone/>
            </a:pP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2- 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Asparagine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algn="justLow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The conversion of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aspartate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to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asparagine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, catalyzed by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asparagine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synthetase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, resembles the glutamine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synthetase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reaction , but glutamine, rather than ammonium ion, provides the nitrogen. </a:t>
            </a:r>
          </a:p>
          <a:p>
            <a:pPr algn="justLow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The reaction involves the intermediate formation of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aspartyl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phosphate and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catalysed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by ATP . </a:t>
            </a:r>
          </a:p>
          <a:p>
            <a:pPr marL="651510" lvl="0" indent="-514350">
              <a:buFont typeface="+mj-lt"/>
              <a:buAutoNum type="arabicPeriod"/>
            </a:pP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5" name="Picture 4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34" y="4214818"/>
            <a:ext cx="8215370" cy="232406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lvl="0" algn="l"/>
            <a:r>
              <a:rPr lang="en-US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Amino acids synthesized from  3- </a:t>
            </a:r>
            <a:r>
              <a:rPr lang="en-US" sz="28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phosphoglycerate</a:t>
            </a:r>
            <a:r>
              <a:rPr lang="en-US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precursor :</a:t>
            </a:r>
            <a:endParaRPr lang="en-US" sz="28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457200" y="1428736"/>
            <a:ext cx="8229600" cy="2714644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lvl="0" algn="justLow">
              <a:buNone/>
            </a:pPr>
            <a:r>
              <a:rPr lang="en-US" b="1" dirty="0" smtClean="0"/>
              <a:t>1- </a:t>
            </a:r>
            <a:r>
              <a:rPr lang="en-US" sz="2600" b="1" dirty="0" smtClean="0"/>
              <a:t>Serine</a:t>
            </a:r>
          </a:p>
          <a:p>
            <a:pPr algn="justLow">
              <a:buNone/>
            </a:pPr>
            <a:r>
              <a:rPr lang="en-US" sz="2600" b="1" dirty="0" smtClean="0"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Oxidation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of the α-hydroxyl group of the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glycolytic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intermediate  ( 3-phosphoglycerate ) 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by 3-phosphoglycerate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dehydrogenase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converts it to 3-phosphohydroxypyruvate.</a:t>
            </a:r>
          </a:p>
          <a:p>
            <a:pPr lvl="0" algn="justLow">
              <a:buNone/>
            </a:pP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Transamination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and subsequent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dephosphorylation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then form serine .</a:t>
            </a:r>
          </a:p>
          <a:p>
            <a:pPr marL="651510" lvl="0" indent="-514350">
              <a:buFont typeface="+mj-lt"/>
              <a:buAutoNum type="arabicPeriod"/>
            </a:pP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6" name="Picture 5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34" y="4143380"/>
            <a:ext cx="8215370" cy="221457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>
            <a:no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lvl="0" algn="l"/>
            <a:r>
              <a:rPr lang="en-US" sz="2800" dirty="0" smtClean="0">
                <a:ln w="50800"/>
                <a:solidFill>
                  <a:schemeClr val="bg1">
                    <a:shade val="5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Amino acids synthesized from  3- </a:t>
            </a:r>
            <a:r>
              <a:rPr lang="en-US" sz="2800" dirty="0" err="1" smtClean="0">
                <a:ln w="50800"/>
                <a:solidFill>
                  <a:schemeClr val="bg1">
                    <a:shade val="5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phosphoglycerate</a:t>
            </a:r>
            <a:r>
              <a:rPr lang="en-US" sz="2800" dirty="0" smtClean="0">
                <a:ln w="50800"/>
                <a:solidFill>
                  <a:schemeClr val="bg1">
                    <a:shade val="5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  precursor :</a:t>
            </a:r>
            <a:endParaRPr lang="en-US" sz="2800" dirty="0">
              <a:ln w="50800"/>
              <a:solidFill>
                <a:schemeClr val="bg1">
                  <a:shade val="50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457200" y="1428736"/>
            <a:ext cx="8229600" cy="2357454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lvl="0" algn="justLow">
              <a:buNone/>
            </a:pP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2-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Glycine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algn="justLow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The important mammalian routes for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glycine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formation are from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choline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 and from serine .</a:t>
            </a:r>
          </a:p>
          <a:p>
            <a:pPr marL="651510" lvl="0" indent="-514350">
              <a:buFont typeface="+mj-lt"/>
              <a:buAutoNum type="arabicPeriod"/>
            </a:pP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5" name="Picture 4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34" y="3786190"/>
            <a:ext cx="8143932" cy="276701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glycinePathway.gif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357158" y="357166"/>
            <a:ext cx="8572560" cy="614366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lvl="0" algn="just"/>
            <a:r>
              <a:rPr lang="en-US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Amino acids synthesized from  3- </a:t>
            </a:r>
            <a:r>
              <a:rPr lang="en-US" sz="2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phosphoglycerate</a:t>
            </a:r>
            <a:r>
              <a:rPr lang="en-US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precursor :</a:t>
            </a:r>
            <a:endParaRPr lang="en-US" sz="24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Content Placeholder 7"/>
          <p:cNvSpPr>
            <a:spLocks noGrp="1"/>
          </p:cNvSpPr>
          <p:nvPr>
            <p:ph sz="half" idx="1"/>
          </p:nvPr>
        </p:nvSpPr>
        <p:spPr>
          <a:xfrm>
            <a:off x="285720" y="1571612"/>
            <a:ext cx="4429156" cy="5072098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 fontScale="92500" lnSpcReduction="20000"/>
          </a:bodyPr>
          <a:lstStyle/>
          <a:p>
            <a:pPr lvl="0" algn="justLow">
              <a:buNone/>
            </a:pP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3-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Cysteine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algn="justLow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         While not nutritionally essential, cysteine is formed from 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methionine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, which is nutritionally essential. </a:t>
            </a:r>
          </a:p>
          <a:p>
            <a:pPr algn="justLow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Following conversion of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methionine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to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homocysteine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homocysteine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and serine form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cystathionine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, whose hydrolysis forms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cysteine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and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homoserine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.</a:t>
            </a:r>
          </a:p>
          <a:p>
            <a:pPr algn="justLow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Note that the sulfur of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cystein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is derived from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methionine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, while the carbon skeleton is from serine.</a:t>
            </a:r>
          </a:p>
          <a:p>
            <a:pPr marL="651510" lvl="0" indent="-514350">
              <a:buFont typeface="+mj-lt"/>
              <a:buAutoNum type="arabicPeriod"/>
            </a:pP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20000"/>
          </a:bodyPr>
          <a:lstStyle/>
          <a:p>
            <a:endParaRPr lang="en-US"/>
          </a:p>
        </p:txBody>
      </p:sp>
      <p:pic>
        <p:nvPicPr>
          <p:cNvPr id="6" name="Picture 5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14876" y="1571612"/>
            <a:ext cx="3990975" cy="507209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lvl="0" algn="l"/>
            <a:r>
              <a:rPr lang="en-US" sz="2400" dirty="0" smtClean="0">
                <a:solidFill>
                  <a:schemeClr val="bg1"/>
                </a:solidFill>
              </a:rPr>
              <a:t>      </a:t>
            </a:r>
            <a:r>
              <a:rPr lang="en-US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Tyrosine Biosynthesis:</a:t>
            </a:r>
            <a:endParaRPr lang="en-US" sz="32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Content Placeholder 7"/>
          <p:cNvSpPr>
            <a:spLocks noGrp="1"/>
          </p:cNvSpPr>
          <p:nvPr>
            <p:ph sz="half" idx="1"/>
          </p:nvPr>
        </p:nvSpPr>
        <p:spPr>
          <a:xfrm>
            <a:off x="285720" y="1600200"/>
            <a:ext cx="4500594" cy="4900634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 fontScale="92500" lnSpcReduction="20000"/>
          </a:bodyPr>
          <a:lstStyle/>
          <a:p>
            <a:pPr lvl="0" algn="justLow">
              <a:buClrTx/>
              <a:buFont typeface="Wingdings" pitchFamily="2" charset="2"/>
              <a:buChar char="§"/>
            </a:pP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Phenylalanine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hydroxylase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converts phenylalanine to tyrosine </a:t>
            </a:r>
          </a:p>
          <a:p>
            <a:pPr lvl="0" algn="justLow">
              <a:buClrTx/>
              <a:buFont typeface="Wingdings" pitchFamily="2" charset="2"/>
              <a:buChar char="§"/>
            </a:pP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lvl="0" algn="justLow">
              <a:buClrTx/>
              <a:buFont typeface="Wingdings" pitchFamily="2" charset="2"/>
              <a:buChar char="§"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The reaction require 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molecular oxygen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and the 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coenzyme: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tetrahydrobiopeterin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(BH4)</a:t>
            </a:r>
          </a:p>
          <a:p>
            <a:pPr lvl="0" algn="justLow">
              <a:buClrTx/>
              <a:buFont typeface="Wingdings" pitchFamily="2" charset="2"/>
              <a:buChar char="§"/>
            </a:pPr>
            <a:endParaRPr lang="en-US" b="1" dirty="0" smtClean="0">
              <a:latin typeface="Times New Roman" pitchFamily="18" charset="0"/>
              <a:cs typeface="Times New Roman" pitchFamily="18" charset="0"/>
            </a:endParaRPr>
          </a:p>
          <a:p>
            <a:pPr lvl="0" algn="justLow">
              <a:buClrTx/>
              <a:buFont typeface="Wingdings" pitchFamily="2" charset="2"/>
              <a:buChar char="§"/>
            </a:pP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Mixed-function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oxygenase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incorporates one atom of O2 into the </a:t>
            </a:r>
            <a:r>
              <a:rPr lang="en-US" i="1" dirty="0" err="1" smtClean="0">
                <a:latin typeface="Times New Roman" pitchFamily="18" charset="0"/>
                <a:cs typeface="Times New Roman" pitchFamily="18" charset="0"/>
              </a:rPr>
              <a:t>para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position of phenylalanine and reduces the other atom to water. </a:t>
            </a:r>
            <a:endParaRPr lang="en-US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5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57752" y="1571612"/>
            <a:ext cx="4071966" cy="485778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lvl="0" algn="l"/>
            <a:r>
              <a:rPr lang="en-US" sz="28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Hydroxyproline</a:t>
            </a:r>
            <a:r>
              <a:rPr lang="en-US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&amp; </a:t>
            </a:r>
            <a:r>
              <a:rPr lang="en-US" sz="28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Hydroxylysine</a:t>
            </a:r>
            <a:r>
              <a:rPr lang="en-US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Biosynthesis:</a:t>
            </a:r>
            <a:endParaRPr lang="en-US" sz="28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457200" y="1428736"/>
            <a:ext cx="8229600" cy="4786346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 fontScale="85000" lnSpcReduction="20000"/>
          </a:bodyPr>
          <a:lstStyle/>
          <a:p>
            <a:r>
              <a:rPr lang="en-US" dirty="0" smtClean="0"/>
              <a:t> </a:t>
            </a:r>
          </a:p>
          <a:p>
            <a:pPr algn="justLow">
              <a:buClrTx/>
              <a:buFont typeface="Wingdings" pitchFamily="2" charset="2"/>
              <a:buChar char="§"/>
            </a:pP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Hydroxyproline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and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hydroxylysine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occur principally in collagen. </a:t>
            </a:r>
          </a:p>
          <a:p>
            <a:pPr algn="justLow">
              <a:buClrTx/>
              <a:buFont typeface="Wingdings" pitchFamily="2" charset="2"/>
              <a:buChar char="§"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Since there is no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tRNA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for either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hydroxylated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amino acid, neither dietary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hydroxyproline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nor dietary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hydroxylysine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is incorporated during protein synthesis.</a:t>
            </a:r>
          </a:p>
          <a:p>
            <a:pPr algn="justLow">
              <a:buClrTx/>
              <a:buFont typeface="Wingdings" pitchFamily="2" charset="2"/>
              <a:buChar char="§"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Peptidyl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hydroxyproline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and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hydroxylysine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arise from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proline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and lysine, but only after these amino acids have been incorporated into peptides.</a:t>
            </a:r>
          </a:p>
          <a:p>
            <a:pPr algn="justLow">
              <a:buClrTx/>
              <a:buFont typeface="Wingdings" pitchFamily="2" charset="2"/>
              <a:buChar char="§"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Hydroxylation of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peptidyl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prolyl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and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peptidyl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lysyl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residues, catalyzed by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prolyl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hydroxylase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and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lysyl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hydroxylase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of skin, skeletal muscle, and granulating wounds requires, in addition to the 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substrate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molecular O2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ascorbate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Fe2+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, and 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α-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ketoglutarate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. </a:t>
            </a:r>
            <a:endParaRPr lang="en-US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lvl="0" algn="l"/>
            <a:r>
              <a:rPr lang="en-US" sz="28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Valine</a:t>
            </a:r>
            <a:r>
              <a:rPr lang="en-US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Leucine</a:t>
            </a:r>
            <a:r>
              <a:rPr lang="en-US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&amp; </a:t>
            </a:r>
            <a:r>
              <a:rPr lang="en-US" sz="28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Isoleucine</a:t>
            </a:r>
            <a:r>
              <a:rPr lang="en-US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Biosynthesis:</a:t>
            </a:r>
            <a:endParaRPr lang="en-US" sz="28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457200" y="1643050"/>
            <a:ext cx="8229600" cy="3714776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endParaRPr lang="en-US" dirty="0" smtClean="0"/>
          </a:p>
          <a:p>
            <a:pPr algn="just">
              <a:buClrTx/>
              <a:buFont typeface="Wingdings" pitchFamily="2" charset="2"/>
              <a:buChar char="§"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While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leucine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valine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, and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isoleucine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are all nutritionally essential amino acids, tissue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aminotransferases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reversibly interconvert all three amino acids and their corresponding α –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keto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acids. These α-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keto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acids thus can replace their amino acids in the diet.</a:t>
            </a:r>
          </a:p>
          <a:p>
            <a:pPr algn="just">
              <a:buClrTx/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pPr marL="651510" lvl="0" indent="-514350">
              <a:buFont typeface="+mj-lt"/>
              <a:buAutoNum type="arabicPeriod"/>
            </a:pPr>
            <a:endParaRPr lang="en-US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57158" y="642918"/>
            <a:ext cx="8150498" cy="1357322"/>
          </a:xfr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en-US" sz="3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Catabolism of Proteins &amp; of Amino Acid Nitrogen</a:t>
            </a:r>
            <a:endParaRPr lang="en-US" sz="36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4214810" y="4357694"/>
            <a:ext cx="4643470" cy="1071570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l"/>
            <a:r>
              <a:rPr lang="en-US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Lecture : 6</a:t>
            </a:r>
          </a:p>
          <a:p>
            <a:pPr algn="l"/>
            <a:r>
              <a:rPr lang="en-US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Dr. </a:t>
            </a:r>
            <a:r>
              <a:rPr lang="en-US" sz="20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Shaimaa</a:t>
            </a:r>
            <a:r>
              <a:rPr lang="en-US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Munther</a:t>
            </a:r>
            <a:endParaRPr lang="en-US" sz="20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en-US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Nutritionally Essential &amp; Nutritionally Non Essential Amino Acids </a:t>
            </a:r>
            <a:endParaRPr lang="ar-IQ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algn="justLow"/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Introduction:     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algn="justLow">
              <a:buClrTx/>
              <a:buFont typeface="Wingdings" pitchFamily="2" charset="2"/>
              <a:buChar char="§"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As applied to amino acids, the terms "essential" and "nonessential" are misleading since all 20 common amino acids are essential to ensure health. </a:t>
            </a:r>
          </a:p>
          <a:p>
            <a:pPr algn="justLow">
              <a:buClrTx/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justLow">
              <a:buClrTx/>
              <a:buFont typeface="Wingdings" pitchFamily="2" charset="2"/>
              <a:buChar char="§"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Of these 20 amino acids, 10 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must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be present in the human diet, and thus are best termed "nutritionally essential." The other 10 amino acids are "nutritionally nonessential" since they need not be present in the diet   (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Table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). </a:t>
            </a:r>
          </a:p>
          <a:p>
            <a:endParaRPr lang="ar-IQ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28596" y="142852"/>
            <a:ext cx="8143932" cy="785818"/>
          </a:xfr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>
            <a:norm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l"/>
            <a:r>
              <a:rPr lang="en-US" dirty="0" smtClean="0">
                <a:ln w="50800"/>
                <a:solidFill>
                  <a:schemeClr val="bg1">
                    <a:shade val="5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Introduction:     </a:t>
            </a:r>
            <a:endParaRPr lang="en-US" dirty="0">
              <a:ln w="50800"/>
              <a:solidFill>
                <a:schemeClr val="bg1">
                  <a:shade val="50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28596" y="1071546"/>
            <a:ext cx="8215370" cy="5214974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just">
              <a:buClrTx/>
              <a:buFont typeface="Wingdings" pitchFamily="2" charset="2"/>
              <a:buChar char="§"/>
            </a:pPr>
            <a:r>
              <a:rPr lang="en-US" sz="2000" dirty="0" smtClean="0">
                <a:solidFill>
                  <a:schemeClr val="bg1"/>
                </a:solidFill>
              </a:rPr>
              <a:t>Unlike fats and carbohydrates, amino acids are not stored by the body.</a:t>
            </a:r>
          </a:p>
          <a:p>
            <a:pPr algn="just">
              <a:buClrTx/>
              <a:buFont typeface="Wingdings" pitchFamily="2" charset="2"/>
              <a:buChar char="§"/>
            </a:pPr>
            <a:r>
              <a:rPr lang="en-US" sz="2000" dirty="0" smtClean="0">
                <a:solidFill>
                  <a:schemeClr val="bg1"/>
                </a:solidFill>
              </a:rPr>
              <a:t> Amino acids must be obtained from the </a:t>
            </a:r>
            <a:r>
              <a:rPr lang="en-US" sz="2000" b="1" dirty="0" smtClean="0">
                <a:solidFill>
                  <a:schemeClr val="bg1"/>
                </a:solidFill>
              </a:rPr>
              <a:t>diet</a:t>
            </a:r>
            <a:r>
              <a:rPr lang="en-US" sz="2000" dirty="0" smtClean="0">
                <a:solidFill>
                  <a:schemeClr val="bg1"/>
                </a:solidFill>
              </a:rPr>
              <a:t>, synthesized </a:t>
            </a:r>
            <a:r>
              <a:rPr lang="en-US" sz="2000" b="1" dirty="0" smtClean="0">
                <a:solidFill>
                  <a:schemeClr val="bg1"/>
                </a:solidFill>
              </a:rPr>
              <a:t>de novo</a:t>
            </a:r>
            <a:r>
              <a:rPr lang="en-US" sz="2000" dirty="0" smtClean="0">
                <a:solidFill>
                  <a:schemeClr val="bg1"/>
                </a:solidFill>
              </a:rPr>
              <a:t>, or produced from </a:t>
            </a:r>
            <a:r>
              <a:rPr lang="en-US" sz="2000" b="1" dirty="0" smtClean="0">
                <a:solidFill>
                  <a:schemeClr val="bg1"/>
                </a:solidFill>
              </a:rPr>
              <a:t>normal protein degradation</a:t>
            </a:r>
            <a:r>
              <a:rPr lang="en-US" sz="2000" dirty="0" smtClean="0">
                <a:solidFill>
                  <a:schemeClr val="bg1"/>
                </a:solidFill>
              </a:rPr>
              <a:t>. Any amino acids in excess of the biosynthetic needs of the cell are rapidly degraded. </a:t>
            </a:r>
          </a:p>
          <a:p>
            <a:pPr algn="just">
              <a:buClrTx/>
              <a:buFont typeface="Wingdings" pitchFamily="2" charset="2"/>
              <a:buChar char="§"/>
            </a:pPr>
            <a:r>
              <a:rPr lang="en-US" sz="2000" dirty="0" smtClean="0">
                <a:solidFill>
                  <a:schemeClr val="bg1"/>
                </a:solidFill>
              </a:rPr>
              <a:t> Protein obtained from the diet or from body protein during prolonged fasting or starvation may be used as an energy source (10-15% ).</a:t>
            </a:r>
          </a:p>
          <a:p>
            <a:pPr algn="just">
              <a:buClrTx/>
              <a:buFont typeface="Wingdings" pitchFamily="2" charset="2"/>
              <a:buChar char="§"/>
            </a:pPr>
            <a:r>
              <a:rPr lang="en-US" sz="2000" dirty="0" smtClean="0">
                <a:solidFill>
                  <a:schemeClr val="bg1"/>
                </a:solidFill>
              </a:rPr>
              <a:t> Body protein is </a:t>
            </a:r>
            <a:r>
              <a:rPr lang="en-US" sz="2000" b="1" dirty="0" err="1" smtClean="0">
                <a:solidFill>
                  <a:schemeClr val="bg1"/>
                </a:solidFill>
              </a:rPr>
              <a:t>catabolized</a:t>
            </a:r>
            <a:r>
              <a:rPr lang="en-US" sz="2000" b="1" dirty="0" smtClean="0">
                <a:solidFill>
                  <a:schemeClr val="bg1"/>
                </a:solidFill>
              </a:rPr>
              <a:t> primarily </a:t>
            </a:r>
            <a:r>
              <a:rPr lang="en-US" sz="2000" dirty="0" smtClean="0">
                <a:solidFill>
                  <a:schemeClr val="bg1"/>
                </a:solidFill>
              </a:rPr>
              <a:t>in </a:t>
            </a:r>
            <a:r>
              <a:rPr lang="en-US" sz="2000" b="1" dirty="0" smtClean="0">
                <a:solidFill>
                  <a:schemeClr val="bg1"/>
                </a:solidFill>
              </a:rPr>
              <a:t>muscle</a:t>
            </a:r>
            <a:r>
              <a:rPr lang="en-US" sz="2000" dirty="0" smtClean="0">
                <a:solidFill>
                  <a:schemeClr val="bg1"/>
                </a:solidFill>
              </a:rPr>
              <a:t> and in </a:t>
            </a:r>
            <a:r>
              <a:rPr lang="en-US" sz="2000" b="1" dirty="0" smtClean="0">
                <a:solidFill>
                  <a:schemeClr val="bg1"/>
                </a:solidFill>
              </a:rPr>
              <a:t>liver,</a:t>
            </a:r>
            <a:r>
              <a:rPr lang="en-US" sz="2000" dirty="0" smtClean="0">
                <a:solidFill>
                  <a:schemeClr val="bg1"/>
                </a:solidFill>
              </a:rPr>
              <a:t> in which, amino acids released from proteins usually lose their </a:t>
            </a:r>
            <a:r>
              <a:rPr lang="en-US" sz="2000" b="1" dirty="0" smtClean="0">
                <a:solidFill>
                  <a:schemeClr val="bg1"/>
                </a:solidFill>
              </a:rPr>
              <a:t>amino group </a:t>
            </a:r>
            <a:r>
              <a:rPr lang="en-US" sz="2000" dirty="0" smtClean="0">
                <a:solidFill>
                  <a:schemeClr val="bg1"/>
                </a:solidFill>
              </a:rPr>
              <a:t>through </a:t>
            </a:r>
            <a:r>
              <a:rPr lang="en-US" sz="2000" dirty="0" err="1" smtClean="0">
                <a:solidFill>
                  <a:schemeClr val="bg1"/>
                </a:solidFill>
              </a:rPr>
              <a:t>transamination</a:t>
            </a:r>
            <a:r>
              <a:rPr lang="en-US" sz="2000" dirty="0" smtClean="0">
                <a:solidFill>
                  <a:schemeClr val="bg1"/>
                </a:solidFill>
              </a:rPr>
              <a:t> or </a:t>
            </a:r>
            <a:r>
              <a:rPr lang="en-US" sz="2000" dirty="0" err="1" smtClean="0">
                <a:solidFill>
                  <a:schemeClr val="bg1"/>
                </a:solidFill>
              </a:rPr>
              <a:t>deamination</a:t>
            </a:r>
            <a:r>
              <a:rPr lang="en-US" sz="2000" dirty="0" smtClean="0">
                <a:solidFill>
                  <a:schemeClr val="bg1"/>
                </a:solidFill>
              </a:rPr>
              <a:t>, yielding  the </a:t>
            </a:r>
            <a:r>
              <a:rPr lang="en-US" sz="2000" b="1" dirty="0" smtClean="0">
                <a:solidFill>
                  <a:schemeClr val="bg1"/>
                </a:solidFill>
              </a:rPr>
              <a:t>carbon skeletons </a:t>
            </a:r>
            <a:r>
              <a:rPr lang="en-US" sz="2000" dirty="0" smtClean="0">
                <a:solidFill>
                  <a:schemeClr val="bg1"/>
                </a:solidFill>
              </a:rPr>
              <a:t>, which can be converted in the liver to glucose (in case of </a:t>
            </a:r>
            <a:r>
              <a:rPr lang="en-US" sz="2000" dirty="0" err="1" smtClean="0">
                <a:solidFill>
                  <a:schemeClr val="bg1"/>
                </a:solidFill>
              </a:rPr>
              <a:t>glucogenic</a:t>
            </a:r>
            <a:r>
              <a:rPr lang="en-US" sz="2000" dirty="0" smtClean="0">
                <a:solidFill>
                  <a:schemeClr val="bg1"/>
                </a:solidFill>
              </a:rPr>
              <a:t> amino acids), acetyl </a:t>
            </a:r>
            <a:r>
              <a:rPr lang="en-US" sz="2000" dirty="0" err="1" smtClean="0">
                <a:solidFill>
                  <a:schemeClr val="bg1"/>
                </a:solidFill>
              </a:rPr>
              <a:t>CoA</a:t>
            </a:r>
            <a:r>
              <a:rPr lang="en-US" sz="2000" dirty="0" smtClean="0">
                <a:solidFill>
                  <a:schemeClr val="bg1"/>
                </a:solidFill>
              </a:rPr>
              <a:t>, and </a:t>
            </a:r>
            <a:r>
              <a:rPr lang="en-US" sz="2000" dirty="0" err="1" smtClean="0">
                <a:solidFill>
                  <a:schemeClr val="bg1"/>
                </a:solidFill>
              </a:rPr>
              <a:t>ketone</a:t>
            </a:r>
            <a:r>
              <a:rPr lang="en-US" sz="2000" dirty="0" smtClean="0">
                <a:solidFill>
                  <a:schemeClr val="bg1"/>
                </a:solidFill>
              </a:rPr>
              <a:t> bodies (in case of </a:t>
            </a:r>
            <a:r>
              <a:rPr lang="en-US" sz="2000" dirty="0" err="1" smtClean="0">
                <a:solidFill>
                  <a:schemeClr val="bg1"/>
                </a:solidFill>
              </a:rPr>
              <a:t>ketogenic</a:t>
            </a:r>
            <a:r>
              <a:rPr lang="en-US" sz="2000" dirty="0" smtClean="0">
                <a:solidFill>
                  <a:schemeClr val="bg1"/>
                </a:solidFill>
              </a:rPr>
              <a:t> amino acids ).</a:t>
            </a:r>
          </a:p>
          <a:p>
            <a:pPr algn="just"/>
            <a:endParaRPr lang="en-US" sz="18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Concept of amino acid degradation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401080" cy="4709160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>
              <a:buNone/>
            </a:pPr>
            <a:r>
              <a:rPr lang="en-US" dirty="0" smtClean="0"/>
              <a:t> </a:t>
            </a:r>
          </a:p>
          <a:p>
            <a:pPr>
              <a:buNone/>
            </a:pPr>
            <a:r>
              <a:rPr lang="en-US" dirty="0" smtClean="0">
                <a:solidFill>
                  <a:schemeClr val="bg1"/>
                </a:solidFill>
              </a:rPr>
              <a:t> </a:t>
            </a:r>
            <a:r>
              <a:rPr lang="en-US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    Protein                                                Toxic</a:t>
            </a:r>
          </a:p>
          <a:p>
            <a:pPr>
              <a:buNone/>
            </a:pPr>
            <a:r>
              <a:rPr lang="en-US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pPr>
              <a:buNone/>
            </a:pPr>
            <a:endParaRPr lang="en-US" sz="2000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en-US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  Amino acids                carbon skeleton + NH</a:t>
            </a:r>
            <a:r>
              <a:rPr lang="en-US" sz="2000" b="1" baseline="-25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3                          </a:t>
            </a:r>
            <a:r>
              <a:rPr lang="en-US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1- urea cycle</a:t>
            </a:r>
          </a:p>
          <a:p>
            <a:pPr>
              <a:buNone/>
            </a:pPr>
            <a:r>
              <a:rPr lang="en-US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                                              2-as is (kidney)</a:t>
            </a:r>
          </a:p>
          <a:p>
            <a:pPr>
              <a:buNone/>
            </a:pPr>
            <a:r>
              <a:rPr lang="en-US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pPr lvl="0">
              <a:buNone/>
            </a:pPr>
            <a:r>
              <a:rPr lang="en-US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Energy</a:t>
            </a:r>
          </a:p>
          <a:p>
            <a:pPr lvl="0">
              <a:buNone/>
            </a:pPr>
            <a:r>
              <a:rPr lang="en-US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                     Synthesis of other compounds</a:t>
            </a:r>
          </a:p>
          <a:p>
            <a:pPr>
              <a:buNone/>
            </a:pPr>
            <a:r>
              <a:rPr lang="en-US" dirty="0" smtClean="0">
                <a:solidFill>
                  <a:schemeClr val="bg1"/>
                </a:solidFill>
              </a:rPr>
              <a:t> </a:t>
            </a:r>
            <a:endParaRPr lang="en-US" dirty="0">
              <a:solidFill>
                <a:schemeClr val="bg1"/>
              </a:solidFill>
            </a:endParaRPr>
          </a:p>
        </p:txBody>
      </p:sp>
      <p:cxnSp>
        <p:nvCxnSpPr>
          <p:cNvPr id="5" name="Straight Arrow Connector 4"/>
          <p:cNvCxnSpPr/>
          <p:nvPr/>
        </p:nvCxnSpPr>
        <p:spPr>
          <a:xfrm rot="5400000">
            <a:off x="1214017" y="2999975"/>
            <a:ext cx="714380" cy="794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 rot="5400000">
            <a:off x="5036744" y="2964256"/>
            <a:ext cx="642942" cy="794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>
            <a:off x="2285984" y="3571876"/>
            <a:ext cx="642942" cy="158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>
            <a:off x="5786446" y="3571876"/>
            <a:ext cx="857256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 rot="5400000">
            <a:off x="3464711" y="4107661"/>
            <a:ext cx="642942" cy="158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46"/>
          </a:xfr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pPr algn="l"/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sz="3600" dirty="0" smtClean="0">
                <a:solidFill>
                  <a:schemeClr val="bg1"/>
                </a:solidFill>
              </a:rPr>
              <a:t>DIGESTION OF DIETARY PROTEINS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>
                <a:solidFill>
                  <a:schemeClr val="bg1"/>
                </a:solidFill>
              </a:rPr>
              <a:t/>
            </a:r>
            <a:br>
              <a:rPr lang="en-US" dirty="0" smtClean="0">
                <a:solidFill>
                  <a:schemeClr val="bg1"/>
                </a:solidFill>
              </a:rPr>
            </a:b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1028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28596" y="1285860"/>
            <a:ext cx="8072494" cy="535785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>
            <a:normAutofit fontScale="90000"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r>
              <a:rPr lang="en-US" sz="3600" dirty="0" smtClean="0">
                <a:ln w="50800"/>
                <a:solidFill>
                  <a:schemeClr val="bg1">
                    <a:shade val="50000"/>
                  </a:schemeClr>
                </a:solidFill>
                <a:effectLst/>
              </a:rPr>
              <a:t/>
            </a:r>
            <a:br>
              <a:rPr lang="en-US" sz="3600" dirty="0" smtClean="0">
                <a:ln w="50800"/>
                <a:solidFill>
                  <a:schemeClr val="bg1">
                    <a:shade val="50000"/>
                  </a:schemeClr>
                </a:solidFill>
                <a:effectLst/>
              </a:rPr>
            </a:br>
            <a:r>
              <a:rPr lang="en-US" sz="3600" dirty="0" smtClean="0">
                <a:ln w="50800"/>
                <a:solidFill>
                  <a:schemeClr val="bg1">
                    <a:shade val="50000"/>
                  </a:schemeClr>
                </a:solidFill>
                <a:effectLst/>
              </a:rPr>
              <a:t/>
            </a:r>
            <a:br>
              <a:rPr lang="en-US" sz="3600" dirty="0" smtClean="0">
                <a:ln w="50800"/>
                <a:solidFill>
                  <a:schemeClr val="bg1">
                    <a:shade val="50000"/>
                  </a:schemeClr>
                </a:solidFill>
                <a:effectLst/>
              </a:rPr>
            </a:br>
            <a:r>
              <a:rPr lang="en-US" sz="3600" dirty="0" smtClean="0">
                <a:ln w="50800"/>
                <a:solidFill>
                  <a:schemeClr val="bg1">
                    <a:shade val="5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DIGESTION OF DIETARY PROTEINS </a:t>
            </a:r>
            <a:r>
              <a:rPr lang="en-US" dirty="0" smtClean="0">
                <a:ln w="50800"/>
                <a:solidFill>
                  <a:schemeClr val="bg1">
                    <a:shade val="5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dirty="0" smtClean="0">
                <a:ln w="50800"/>
                <a:solidFill>
                  <a:schemeClr val="bg1">
                    <a:shade val="5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en-US" dirty="0" smtClean="0">
                <a:ln w="50800"/>
                <a:solidFill>
                  <a:schemeClr val="bg1">
                    <a:shade val="50000"/>
                  </a:schemeClr>
                </a:solidFill>
                <a:effectLst/>
              </a:rPr>
              <a:t/>
            </a:r>
            <a:br>
              <a:rPr lang="en-US" dirty="0" smtClean="0">
                <a:ln w="50800"/>
                <a:solidFill>
                  <a:schemeClr val="bg1">
                    <a:shade val="50000"/>
                  </a:schemeClr>
                </a:solidFill>
                <a:effectLst/>
              </a:rPr>
            </a:br>
            <a:endParaRPr lang="en-US" dirty="0">
              <a:ln w="50800"/>
              <a:solidFill>
                <a:schemeClr val="bg1">
                  <a:shade val="50000"/>
                </a:schemeClr>
              </a:solidFill>
              <a:effectLst/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571472" y="1785926"/>
            <a:ext cx="8001056" cy="392909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571472" y="5786454"/>
            <a:ext cx="8001056" cy="92867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endParaRPr lang="en-US" dirty="0" smtClean="0"/>
          </a:p>
          <a:p>
            <a:r>
              <a:rPr lang="en-US" dirty="0" smtClean="0"/>
              <a:t>Dietary protein                 </a:t>
            </a:r>
            <a:r>
              <a:rPr lang="en-US" dirty="0" err="1" smtClean="0"/>
              <a:t>a.as</a:t>
            </a:r>
            <a:r>
              <a:rPr lang="en-US" dirty="0" smtClean="0"/>
              <a:t>                 portal circulation                         liver</a:t>
            </a:r>
          </a:p>
          <a:p>
            <a:r>
              <a:rPr lang="en-US" dirty="0" smtClean="0"/>
              <a:t> </a:t>
            </a:r>
            <a:endParaRPr lang="en-US" dirty="0"/>
          </a:p>
        </p:txBody>
      </p:sp>
      <p:cxnSp>
        <p:nvCxnSpPr>
          <p:cNvPr id="7" name="Straight Arrow Connector 6"/>
          <p:cNvCxnSpPr/>
          <p:nvPr/>
        </p:nvCxnSpPr>
        <p:spPr>
          <a:xfrm>
            <a:off x="2428860" y="6429396"/>
            <a:ext cx="642942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>
            <a:off x="3786182" y="6429396"/>
            <a:ext cx="571504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>
            <a:off x="6500826" y="6429396"/>
            <a:ext cx="928694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285728"/>
            <a:ext cx="8229600" cy="928694"/>
          </a:xfr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en-US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PROTEIN TURNOVER </a:t>
            </a:r>
            <a:endParaRPr lang="en-US" sz="28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457200" y="1214422"/>
            <a:ext cx="8229600" cy="5286412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 fontScale="77500" lnSpcReduction="20000"/>
          </a:bodyPr>
          <a:lstStyle/>
          <a:p>
            <a:pPr marL="651510" indent="-514350">
              <a:buFont typeface="+mj-lt"/>
              <a:buAutoNum type="arabicPeriod"/>
            </a:pPr>
            <a:endParaRPr lang="en-US" b="1" dirty="0" smtClean="0"/>
          </a:p>
          <a:p>
            <a:pPr marL="651510" indent="-514350" algn="justLow">
              <a:buNone/>
            </a:pP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Protein turnover :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The continuous degradation and synthesis of cellular proteins occur in all forms of life permitting the removal of abnormal or unneeded proteins.</a:t>
            </a:r>
          </a:p>
          <a:p>
            <a:pPr marL="651510" indent="-514350" algn="justLow">
              <a:buFont typeface="+mj-lt"/>
              <a:buAutoNum type="arabicPeriod"/>
            </a:pP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marL="651510" indent="-514350" algn="justLow">
              <a:buClrTx/>
              <a:buSzPct val="81000"/>
              <a:buFont typeface="Wingdings" pitchFamily="2" charset="2"/>
              <a:buChar char="v"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Each day, humans turn over 1–2% of their total body protein, principally muscle protein. </a:t>
            </a:r>
          </a:p>
          <a:p>
            <a:pPr marL="651510" indent="-514350" algn="justLow">
              <a:buClrTx/>
              <a:buSzPct val="81000"/>
              <a:buFont typeface="Wingdings" pitchFamily="2" charset="2"/>
              <a:buChar char="v"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High rates of protein degradation occur in tissues that are undergoing structural rearrangement, for example, uterine tissue during pregnancy and skeletal muscle in starvation. </a:t>
            </a:r>
          </a:p>
          <a:p>
            <a:pPr marL="651510" indent="-514350" algn="justLow">
              <a:buClrTx/>
              <a:buSzPct val="81000"/>
              <a:buFont typeface="Wingdings" pitchFamily="2" charset="2"/>
              <a:buChar char="v"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Approximately 75% of the amino acids liberated by protein degradation are reutilized.</a:t>
            </a:r>
          </a:p>
          <a:p>
            <a:pPr marL="651510" indent="-514350" algn="justLow">
              <a:buClrTx/>
              <a:buSzPct val="81000"/>
              <a:buFont typeface="Wingdings" pitchFamily="2" charset="2"/>
              <a:buChar char="v"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Excess free amino acids are, however, not stored. Those not immediately incorporated into new protein are rapidly degraded. </a:t>
            </a:r>
          </a:p>
          <a:p>
            <a:pPr marL="651510" indent="-514350" algn="justLow">
              <a:buClrTx/>
              <a:buSzPct val="81000"/>
              <a:buFont typeface="Wingdings" pitchFamily="2" charset="2"/>
              <a:buChar char="v"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The major portion of the carbon skeletons of the amino acids is converted to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amphibolic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intermediates, while in humans the amino nitrogen is converted to urea and excreted in the urine.</a:t>
            </a:r>
          </a:p>
          <a:p>
            <a:pPr marL="651510" indent="-514350" algn="justLow">
              <a:buFont typeface="+mj-lt"/>
              <a:buAutoNum type="arabicPeriod"/>
            </a:pPr>
            <a:endParaRPr lang="en-US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lvl="0"/>
            <a:r>
              <a:rPr lang="en-US" sz="2800" dirty="0" smtClean="0">
                <a:solidFill>
                  <a:schemeClr val="bg1"/>
                </a:solidFill>
              </a:rPr>
              <a:t>Protein Degradation 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457200" y="1357298"/>
            <a:ext cx="8229600" cy="4572032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endParaRPr lang="en-US" dirty="0" smtClean="0"/>
          </a:p>
          <a:p>
            <a:pPr algn="just"/>
            <a:r>
              <a:rPr lang="en-US" dirty="0" smtClean="0"/>
              <a:t>There are two major enzyme systems responsible for degrading damaged or unneeded proteins:</a:t>
            </a:r>
          </a:p>
          <a:p>
            <a:pPr marL="651510" indent="-514350" algn="just">
              <a:buClrTx/>
              <a:buSzPct val="81000"/>
              <a:buFont typeface="+mj-lt"/>
              <a:buAutoNum type="arabicPeriod"/>
            </a:pPr>
            <a:r>
              <a:rPr lang="en-US" dirty="0" smtClean="0"/>
              <a:t>The energy-dependent </a:t>
            </a:r>
            <a:r>
              <a:rPr lang="en-US" b="1" dirty="0" err="1" smtClean="0"/>
              <a:t>upiquitin</a:t>
            </a:r>
            <a:r>
              <a:rPr lang="en-US" b="1" dirty="0" smtClean="0"/>
              <a:t> </a:t>
            </a:r>
            <a:r>
              <a:rPr lang="en-US" b="1" dirty="0" err="1" smtClean="0"/>
              <a:t>proteasom</a:t>
            </a:r>
            <a:r>
              <a:rPr lang="en-US" dirty="0" smtClean="0"/>
              <a:t>  </a:t>
            </a:r>
            <a:r>
              <a:rPr lang="en-US" b="1" dirty="0" smtClean="0"/>
              <a:t>mechanism</a:t>
            </a:r>
          </a:p>
          <a:p>
            <a:pPr marL="651510" indent="-514350" algn="just">
              <a:buClrTx/>
              <a:buSzPct val="81000"/>
              <a:buFont typeface="+mj-lt"/>
              <a:buAutoNum type="arabicPeriod"/>
            </a:pPr>
            <a:r>
              <a:rPr lang="en-US" dirty="0" smtClean="0"/>
              <a:t>The non-energy-dependent </a:t>
            </a:r>
            <a:r>
              <a:rPr lang="en-US" dirty="0" err="1" smtClean="0"/>
              <a:t>degradative</a:t>
            </a:r>
            <a:r>
              <a:rPr lang="en-US" dirty="0" smtClean="0"/>
              <a:t> enzymes of the </a:t>
            </a:r>
            <a:r>
              <a:rPr lang="en-US" b="1" dirty="0" err="1" smtClean="0"/>
              <a:t>lysosomes</a:t>
            </a:r>
            <a:r>
              <a:rPr lang="en-US" b="1" dirty="0" smtClean="0"/>
              <a:t>. </a:t>
            </a:r>
          </a:p>
          <a:p>
            <a:pPr marL="651510" indent="-514350" algn="just">
              <a:buClrTx/>
              <a:buSzPct val="81000"/>
              <a:buNone/>
            </a:pPr>
            <a:r>
              <a:rPr lang="en-US" b="1" dirty="0" smtClean="0"/>
              <a:t> </a:t>
            </a:r>
            <a:endParaRPr lang="en-US" dirty="0" smtClean="0"/>
          </a:p>
          <a:p>
            <a:endParaRPr lang="en-US" dirty="0" smtClean="0">
              <a:solidFill>
                <a:schemeClr val="bg1"/>
              </a:solidFill>
            </a:endParaRPr>
          </a:p>
          <a:p>
            <a:pPr marL="651510" lvl="0" indent="-514350">
              <a:buFont typeface="+mj-lt"/>
              <a:buAutoNum type="arabicPeriod"/>
            </a:pPr>
            <a:endParaRPr lang="en-US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>
            <a:no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lvl="0" algn="l"/>
            <a:r>
              <a:rPr lang="en-US" sz="2800" dirty="0" smtClean="0">
                <a:ln w="50800"/>
                <a:solidFill>
                  <a:schemeClr val="bg1">
                    <a:shade val="5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1- Mechanism of </a:t>
            </a:r>
            <a:r>
              <a:rPr lang="en-US" sz="2800" dirty="0" err="1" smtClean="0">
                <a:ln w="50800"/>
                <a:solidFill>
                  <a:schemeClr val="bg1">
                    <a:shade val="5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Ubiquitin-proteasome</a:t>
            </a:r>
            <a:r>
              <a:rPr lang="en-US" sz="2800" dirty="0" smtClean="0">
                <a:ln w="50800"/>
                <a:solidFill>
                  <a:schemeClr val="bg1">
                    <a:shade val="5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n w="50800"/>
                <a:solidFill>
                  <a:schemeClr val="bg1">
                    <a:shade val="5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proteolytic</a:t>
            </a:r>
            <a:r>
              <a:rPr lang="en-US" sz="2800" dirty="0" smtClean="0">
                <a:ln w="50800"/>
                <a:solidFill>
                  <a:schemeClr val="bg1">
                    <a:shade val="5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 pathway</a:t>
            </a:r>
            <a:endParaRPr lang="en-US" sz="2800" dirty="0">
              <a:ln w="50800"/>
              <a:solidFill>
                <a:schemeClr val="bg1">
                  <a:shade val="50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 fontScale="77500" lnSpcReduction="20000"/>
          </a:bodyPr>
          <a:lstStyle/>
          <a:p>
            <a:r>
              <a:rPr lang="en-US" dirty="0" smtClean="0"/>
              <a:t> </a:t>
            </a:r>
          </a:p>
          <a:p>
            <a:pPr algn="just">
              <a:buClrTx/>
              <a:buSzPct val="81000"/>
              <a:buFont typeface="Wingdings" pitchFamily="2" charset="2"/>
              <a:buChar char="v"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Degradation of regulatory proteins with 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short half-lives and of abnormal or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misfolded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proteins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occurs in the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cytosol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, and requires 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ATP and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ubiquitin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algn="just">
              <a:buClrTx/>
              <a:buSzPct val="81000"/>
              <a:buFont typeface="Wingdings" pitchFamily="2" charset="2"/>
              <a:buChar char="v"/>
            </a:pP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Ubiquitin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, is a small polypeptide that targets many intracellular proteins for degradation. </a:t>
            </a:r>
          </a:p>
          <a:p>
            <a:pPr algn="just">
              <a:buClrTx/>
              <a:buSzPct val="81000"/>
              <a:buFont typeface="Wingdings" pitchFamily="2" charset="2"/>
              <a:buChar char="v"/>
            </a:pP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Ubiquitin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molecules are attached by 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non – peptide bonds formed between the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carboxyl terminal of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ubiquitin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and the 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ε-amino groups of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lysyl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residues in the target protein, this  followed by  consecutive addition of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ubiquitin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moieties generating a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polyubiquitin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chain.</a:t>
            </a:r>
          </a:p>
          <a:p>
            <a:pPr algn="just">
              <a:buClrTx/>
              <a:buSzPct val="81000"/>
              <a:buFont typeface="Wingdings" pitchFamily="2" charset="2"/>
              <a:buChar char="v"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Proteins tagged with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ubiquitin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are then recognized by the 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proteasome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, where subsequent degradation of 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ubiquitin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-tagged proteins takes place by cutting  the target protein into fragments that are then further degraded to amino acids.</a:t>
            </a:r>
          </a:p>
          <a:p>
            <a:pPr lvl="0"/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1357290" y="214290"/>
            <a:ext cx="6500858" cy="642942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lvl="0"/>
            <a:r>
              <a:rPr lang="en-US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2- ATP-Independent Degradation :</a:t>
            </a:r>
            <a:endParaRPr lang="en-US" sz="28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457200" y="1785926"/>
            <a:ext cx="8229600" cy="3071834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endParaRPr lang="en-US" dirty="0" smtClean="0"/>
          </a:p>
          <a:p>
            <a:pPr algn="just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Extracellular, membrane-associated, and long-lived intracellular proteins are degraded in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lysosomes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by ATP-independent processes.</a:t>
            </a:r>
          </a:p>
          <a:p>
            <a:pPr algn="just"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pPr marL="651510" lvl="0" indent="-514350">
              <a:buFont typeface="+mj-lt"/>
              <a:buAutoNum type="arabicPeriod"/>
            </a:pPr>
            <a:endParaRPr lang="en-US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6908"/>
          </a:xfr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>
            <a:no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r>
              <a:rPr lang="en-US" sz="2800" dirty="0" smtClean="0">
                <a:ln w="50800"/>
                <a:solidFill>
                  <a:schemeClr val="bg1">
                    <a:shade val="5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Catabolism of amino acids</a:t>
            </a:r>
            <a:endParaRPr lang="en-US" sz="2800" dirty="0">
              <a:ln w="50800"/>
              <a:solidFill>
                <a:schemeClr val="bg1">
                  <a:shade val="50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Content Placeholder 5" descr="imagesCAAMF3XW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571736" y="1785926"/>
            <a:ext cx="4572032" cy="242889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0" name="Right Brace 9"/>
          <p:cNvSpPr/>
          <p:nvPr/>
        </p:nvSpPr>
        <p:spPr>
          <a:xfrm rot="5400000">
            <a:off x="5322098" y="3250406"/>
            <a:ext cx="642944" cy="2857520"/>
          </a:xfrm>
          <a:prstGeom prst="rightBrace">
            <a:avLst>
              <a:gd name="adj1" fmla="val 8333"/>
              <a:gd name="adj2" fmla="val 49045"/>
            </a:avLst>
          </a:prstGeom>
          <a:ln>
            <a:solidFill>
              <a:srgbClr val="C00000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Left Brace 10"/>
          <p:cNvSpPr/>
          <p:nvPr/>
        </p:nvSpPr>
        <p:spPr>
          <a:xfrm>
            <a:off x="1857356" y="2000240"/>
            <a:ext cx="545785" cy="1214446"/>
          </a:xfrm>
          <a:prstGeom prst="leftBrace">
            <a:avLst/>
          </a:prstGeom>
          <a:ln>
            <a:solidFill>
              <a:srgbClr val="C00000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214282" y="2428868"/>
            <a:ext cx="1571636" cy="3693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smtClean="0"/>
              <a:t>Amino group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4643438" y="5143512"/>
            <a:ext cx="2143140" cy="3693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smtClean="0"/>
              <a:t>Carbon skeleton</a:t>
            </a:r>
            <a:endParaRPr lang="en-US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596" y="500042"/>
            <a:ext cx="8143932" cy="592935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6908"/>
          </a:xfr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>
            <a:no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r>
              <a:rPr lang="en-US" sz="2800" dirty="0" smtClean="0">
                <a:ln w="50800"/>
                <a:solidFill>
                  <a:schemeClr val="bg1">
                    <a:shade val="5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Catabolism of amino acids</a:t>
            </a:r>
            <a:endParaRPr lang="en-US" sz="2800" dirty="0">
              <a:ln w="50800"/>
              <a:solidFill>
                <a:schemeClr val="bg1">
                  <a:shade val="50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457200" y="1357298"/>
            <a:ext cx="8229600" cy="5214974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 fontScale="92500" lnSpcReduction="10000"/>
          </a:bodyPr>
          <a:lstStyle/>
          <a:p>
            <a:pPr lvl="0" algn="just">
              <a:buNone/>
            </a:pP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1- The first phase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of catabolism involves the removal of the 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α-amino groups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(usually by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transamination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and subsequent oxidative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deamination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forming ammonia and the corresponding α-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ketoacid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, the "carbon skeletons" of amino acids). A portion of the free ammonia is excreted in the urine, but most is used in the synthesis of urea. </a:t>
            </a:r>
          </a:p>
          <a:p>
            <a:pPr lvl="0" algn="just">
              <a:buNone/>
            </a:pP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2- The second phase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of amino acid catabolism, the carbon skeletons of the α-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ketoacids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are converted to common intermediates of energy producing, metabolic pathways. These compounds can be metabolized to CO</a:t>
            </a:r>
            <a:r>
              <a:rPr lang="en-US" baseline="-25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and water, glucose, fatty acids, or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ketone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bodies by the central pathways of metabolism.</a:t>
            </a:r>
            <a:endParaRPr lang="en-US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Concept of amino acid degradation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401080" cy="4709160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>
              <a:buNone/>
            </a:pPr>
            <a:r>
              <a:rPr lang="en-US" dirty="0" smtClean="0"/>
              <a:t> </a:t>
            </a:r>
          </a:p>
          <a:p>
            <a:pPr>
              <a:buNone/>
            </a:pPr>
            <a:r>
              <a:rPr lang="en-US" dirty="0" smtClean="0">
                <a:solidFill>
                  <a:schemeClr val="bg1"/>
                </a:solidFill>
              </a:rPr>
              <a:t> </a:t>
            </a:r>
            <a:r>
              <a:rPr lang="en-US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    Protein                                                Toxic</a:t>
            </a:r>
          </a:p>
          <a:p>
            <a:pPr>
              <a:buNone/>
            </a:pPr>
            <a:r>
              <a:rPr lang="en-US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pPr>
              <a:buNone/>
            </a:pPr>
            <a:endParaRPr lang="en-US" sz="2000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en-US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  Amino acids                carbon skeleton + NH</a:t>
            </a:r>
            <a:r>
              <a:rPr lang="en-US" sz="2000" b="1" baseline="-25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3                          </a:t>
            </a:r>
            <a:r>
              <a:rPr lang="en-US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1- urea cycle</a:t>
            </a:r>
          </a:p>
          <a:p>
            <a:pPr>
              <a:buNone/>
            </a:pPr>
            <a:r>
              <a:rPr lang="en-US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                                              </a:t>
            </a:r>
            <a:r>
              <a:rPr lang="en-US" sz="2000" b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2-as it </a:t>
            </a:r>
            <a:r>
              <a:rPr lang="en-US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(kidney)</a:t>
            </a:r>
          </a:p>
          <a:p>
            <a:pPr>
              <a:buNone/>
            </a:pPr>
            <a:r>
              <a:rPr lang="en-US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pPr lvl="0">
              <a:buNone/>
            </a:pPr>
            <a:r>
              <a:rPr lang="en-US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Energy</a:t>
            </a:r>
          </a:p>
          <a:p>
            <a:pPr lvl="0">
              <a:buNone/>
            </a:pPr>
            <a:r>
              <a:rPr lang="en-US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                     Synthesis of other compounds</a:t>
            </a:r>
          </a:p>
          <a:p>
            <a:pPr>
              <a:buNone/>
            </a:pPr>
            <a:r>
              <a:rPr lang="en-US" dirty="0" smtClean="0">
                <a:solidFill>
                  <a:schemeClr val="bg1"/>
                </a:solidFill>
              </a:rPr>
              <a:t> </a:t>
            </a:r>
            <a:endParaRPr lang="en-US" dirty="0">
              <a:solidFill>
                <a:schemeClr val="bg1"/>
              </a:solidFill>
            </a:endParaRPr>
          </a:p>
        </p:txBody>
      </p:sp>
      <p:cxnSp>
        <p:nvCxnSpPr>
          <p:cNvPr id="5" name="Straight Arrow Connector 4"/>
          <p:cNvCxnSpPr/>
          <p:nvPr/>
        </p:nvCxnSpPr>
        <p:spPr>
          <a:xfrm rot="5400000">
            <a:off x="1214017" y="2999975"/>
            <a:ext cx="714380" cy="794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 rot="5400000">
            <a:off x="5036744" y="2964256"/>
            <a:ext cx="642942" cy="794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>
            <a:off x="2285984" y="3571876"/>
            <a:ext cx="642942" cy="158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>
            <a:off x="5786446" y="3571876"/>
            <a:ext cx="857256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 rot="5400000">
            <a:off x="3464711" y="4107661"/>
            <a:ext cx="642942" cy="158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46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r>
              <a:rPr lang="en-US" sz="2400" dirty="0" smtClean="0">
                <a:ln w="50800"/>
                <a:solidFill>
                  <a:schemeClr val="bg1">
                    <a:shade val="50000"/>
                  </a:schemeClr>
                </a:solidFill>
                <a:effectLst/>
              </a:rPr>
              <a:t>The first phase </a:t>
            </a:r>
            <a:br>
              <a:rPr lang="en-US" sz="2400" dirty="0" smtClean="0">
                <a:ln w="50800"/>
                <a:solidFill>
                  <a:schemeClr val="bg1">
                    <a:shade val="50000"/>
                  </a:schemeClr>
                </a:solidFill>
                <a:effectLst/>
              </a:rPr>
            </a:br>
            <a:r>
              <a:rPr lang="en-US" sz="2400" dirty="0" smtClean="0">
                <a:ln w="50800"/>
                <a:solidFill>
                  <a:schemeClr val="bg1">
                    <a:shade val="50000"/>
                  </a:schemeClr>
                </a:solidFill>
                <a:effectLst/>
              </a:rPr>
              <a:t>REMOVAL AND EXCRETION OF AMINO GROUPS</a:t>
            </a:r>
            <a:endParaRPr lang="en-US" sz="2400" dirty="0">
              <a:ln w="50800"/>
              <a:solidFill>
                <a:schemeClr val="bg1">
                  <a:shade val="50000"/>
                </a:schemeClr>
              </a:solidFill>
              <a:effectLst/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285720" y="1357298"/>
            <a:ext cx="8401080" cy="5286412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 fontScale="70000" lnSpcReduction="20000"/>
          </a:bodyPr>
          <a:lstStyle/>
          <a:p>
            <a:pPr algn="just">
              <a:buClrTx/>
              <a:buFont typeface="Wingdings" pitchFamily="2" charset="2"/>
              <a:buChar char="§"/>
            </a:pPr>
            <a:r>
              <a:rPr lang="en-US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Amino groups released by </a:t>
            </a:r>
            <a:r>
              <a:rPr lang="en-US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deamination</a:t>
            </a:r>
            <a:r>
              <a:rPr lang="en-US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reactions from ammonium ion (NH4+)' which </a:t>
            </a:r>
            <a:r>
              <a:rPr lang="en-US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must not </a:t>
            </a:r>
            <a:r>
              <a:rPr lang="en-US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escape into the peripheral blood.</a:t>
            </a:r>
          </a:p>
          <a:p>
            <a:pPr algn="just">
              <a:buClrTx/>
              <a:buNone/>
            </a:pPr>
            <a:r>
              <a:rPr lang="en-US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just">
              <a:buClrTx/>
              <a:buFont typeface="Wingdings" pitchFamily="2" charset="2"/>
              <a:buChar char="§"/>
            </a:pPr>
            <a:r>
              <a:rPr lang="en-US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An elevated concentration of ammonium ion in the blood, </a:t>
            </a:r>
            <a:r>
              <a:rPr lang="en-US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hyperammonemia</a:t>
            </a:r>
            <a:r>
              <a:rPr lang="en-US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has toxic effects in the brain (cerebral edema, convulsions, coma, and death).</a:t>
            </a:r>
          </a:p>
          <a:p>
            <a:pPr algn="just">
              <a:buClrTx/>
              <a:buNone/>
            </a:pPr>
            <a:endParaRPr lang="en-US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buClrTx/>
              <a:buFont typeface="Wingdings" pitchFamily="2" charset="2"/>
              <a:buChar char="§"/>
            </a:pPr>
            <a:r>
              <a:rPr lang="en-US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Most tissues add excess nitrogen to the blood as </a:t>
            </a:r>
            <a:r>
              <a:rPr lang="en-US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glutamine</a:t>
            </a:r>
            <a:r>
              <a:rPr lang="en-US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 Muscle sends nitrogen to the liver as </a:t>
            </a:r>
            <a:r>
              <a:rPr lang="en-US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alanine</a:t>
            </a:r>
            <a:r>
              <a:rPr lang="en-US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and smaller quantities of other amino acids, in addition to glutamine.  </a:t>
            </a:r>
          </a:p>
          <a:p>
            <a:pPr algn="just">
              <a:buClrTx/>
              <a:buNone/>
            </a:pPr>
            <a:endParaRPr lang="en-US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buClrTx/>
              <a:buFont typeface="Wingdings" pitchFamily="2" charset="2"/>
              <a:buChar char="§"/>
            </a:pPr>
            <a:r>
              <a:rPr lang="en-US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Excess nitrogen is eliminated from the body in the urine. The kidney adds small quantities of ammonium ion to the urine in part to regulate acid-base balance, but nitrogen is also eliminated in this process. </a:t>
            </a:r>
          </a:p>
          <a:p>
            <a:pPr algn="just">
              <a:buClrTx/>
              <a:buNone/>
            </a:pPr>
            <a:endParaRPr lang="en-US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buClrTx/>
              <a:buFont typeface="Wingdings" pitchFamily="2" charset="2"/>
              <a:buChar char="§"/>
            </a:pPr>
            <a:r>
              <a:rPr lang="en-US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Most excess nitrogen is converted to urea in the liver and goes through the blood to the kidney.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57158" y="214290"/>
            <a:ext cx="8329642" cy="868346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r>
              <a:rPr lang="en-US" sz="2400" dirty="0" smtClean="0">
                <a:ln w="50800"/>
                <a:solidFill>
                  <a:schemeClr val="bg1">
                    <a:shade val="5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The first phase </a:t>
            </a:r>
            <a:br>
              <a:rPr lang="en-US" sz="2400" dirty="0" smtClean="0">
                <a:ln w="50800"/>
                <a:solidFill>
                  <a:schemeClr val="bg1">
                    <a:shade val="5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en-US" sz="2400" dirty="0" smtClean="0">
                <a:ln w="50800"/>
                <a:solidFill>
                  <a:schemeClr val="bg1">
                    <a:shade val="5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REMOVAL AND EXCRETION OF AMINO GROUPS</a:t>
            </a:r>
            <a:endParaRPr lang="en-US" sz="2400" dirty="0">
              <a:ln w="50800"/>
              <a:solidFill>
                <a:schemeClr val="bg1">
                  <a:shade val="50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Content Placeholder 5"/>
          <p:cNvPicPr>
            <a:picLocks noGrp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214282" y="1071546"/>
            <a:ext cx="8715436" cy="557216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142852"/>
            <a:ext cx="8229600" cy="1000132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lvl="0"/>
            <a:r>
              <a:rPr lang="en-US" sz="2400" dirty="0" smtClean="0">
                <a:ln w="50800"/>
                <a:solidFill>
                  <a:schemeClr val="bg1">
                    <a:shade val="5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INTERORGAN EXCHANGE MAINTAINS CIRCULATING LEVELS OF AMINO ACIDS</a:t>
            </a:r>
            <a:endParaRPr lang="en-US" sz="2400" dirty="0">
              <a:ln w="50800"/>
              <a:solidFill>
                <a:schemeClr val="bg1">
                  <a:shade val="50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500034" y="4286256"/>
            <a:ext cx="8215370" cy="235745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7" name="Rectangle 6"/>
          <p:cNvSpPr/>
          <p:nvPr/>
        </p:nvSpPr>
        <p:spPr>
          <a:xfrm>
            <a:off x="500034" y="1142984"/>
            <a:ext cx="8215370" cy="313932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Low">
              <a:buFont typeface="Arial" pitchFamily="34" charset="0"/>
              <a:buChar char="•"/>
            </a:pPr>
            <a:r>
              <a:rPr lang="en-US" dirty="0" smtClean="0"/>
              <a:t>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Muscle and liver thus play major roles in maintaining circulating amino acid levels.</a:t>
            </a:r>
          </a:p>
          <a:p>
            <a:pPr algn="justLow">
              <a:buFont typeface="Arial" pitchFamily="34" charset="0"/>
              <a:buChar char="•"/>
            </a:pPr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justLow">
              <a:buFont typeface="Arial" pitchFamily="34" charset="0"/>
              <a:buChar char="•"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Muscle generates over half of the total body pool of free amino acids, and liver is the site of the urea cycle enzymes necessary for disposal of excess nitrogen </a:t>
            </a:r>
          </a:p>
          <a:p>
            <a:pPr algn="justLow">
              <a:buFont typeface="Arial" pitchFamily="34" charset="0"/>
              <a:buChar char="•"/>
            </a:pPr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justLow">
              <a:buFont typeface="Arial" pitchFamily="34" charset="0"/>
              <a:buChar char="•"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The most important reactions dealing with amino acids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interorgan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exchange  are :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Transamination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 &amp; Oxidative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deamination</a:t>
            </a:r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justLow"/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lvl="0" algn="l"/>
            <a:r>
              <a:rPr lang="en-US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             1- </a:t>
            </a:r>
            <a:r>
              <a:rPr lang="en-US" sz="32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Transamination</a:t>
            </a:r>
            <a:endParaRPr lang="en-US" sz="32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457200" y="1428736"/>
            <a:ext cx="8229600" cy="4929222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 fontScale="92500" lnSpcReduction="20000"/>
          </a:bodyPr>
          <a:lstStyle/>
          <a:p>
            <a:pPr algn="just">
              <a:buNone/>
            </a:pP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Transamination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: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Transfers -Amino Nitrogen to α-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Ketoglutarate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, Forming Glutamate</a:t>
            </a:r>
          </a:p>
          <a:p>
            <a:pPr algn="just">
              <a:buClrTx/>
              <a:buFont typeface="Wingdings" pitchFamily="2" charset="2"/>
              <a:buChar char="v"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All of the common amino acids except lysine,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threonine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proline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, and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hydroxyproline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participate in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transamination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algn="just"/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ClrTx/>
              <a:buSzPct val="82000"/>
              <a:buFont typeface="Wingdings" pitchFamily="2" charset="2"/>
              <a:buChar char="v"/>
            </a:pP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Transaminases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or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aminotransferases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require pyridoxal-5’-phophate PLP (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vitamine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B6 derivative) as cofactor for many enzymatic reactions . </a:t>
            </a:r>
          </a:p>
          <a:p>
            <a:pPr algn="just">
              <a:buClrTx/>
              <a:buSzPct val="82000"/>
              <a:buNone/>
            </a:pP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ClrTx/>
              <a:buSzPct val="82000"/>
              <a:buFont typeface="Wingdings" pitchFamily="2" charset="2"/>
              <a:buChar char="v"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Both muscle and liver have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aminotransferases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, which, unlike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deaminases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, do not release the amino groups as free ammonium ion. </a:t>
            </a: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2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 bwMode="auto">
          <a:xfrm>
            <a:off x="1214414" y="571481"/>
            <a:ext cx="6643734" cy="271464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Picture 6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214414" y="3429000"/>
            <a:ext cx="6643734" cy="264320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457200" y="142852"/>
            <a:ext cx="8229600" cy="857256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algn="l"/>
            <a:r>
              <a:rPr lang="en-US" sz="4400" dirty="0" smtClean="0">
                <a:solidFill>
                  <a:schemeClr val="bg1"/>
                </a:solidFill>
              </a:rPr>
              <a:t/>
            </a:r>
            <a:br>
              <a:rPr lang="en-US" sz="4400" dirty="0" smtClean="0">
                <a:solidFill>
                  <a:schemeClr val="bg1"/>
                </a:solidFill>
              </a:rPr>
            </a:br>
            <a:r>
              <a:rPr lang="en-US" sz="4400" dirty="0" smtClean="0">
                <a:solidFill>
                  <a:schemeClr val="bg1"/>
                </a:solidFill>
              </a:rPr>
              <a:t>     </a:t>
            </a:r>
            <a:r>
              <a:rPr lang="en-US" sz="3600" dirty="0" smtClean="0">
                <a:solidFill>
                  <a:schemeClr val="bg1"/>
                </a:solidFill>
              </a:rPr>
              <a:t>2- Oxidative </a:t>
            </a:r>
            <a:r>
              <a:rPr lang="en-US" sz="3600" dirty="0" err="1" smtClean="0">
                <a:solidFill>
                  <a:schemeClr val="bg1"/>
                </a:solidFill>
              </a:rPr>
              <a:t>deamination</a:t>
            </a:r>
            <a:r>
              <a:rPr lang="en-US" sz="3600" dirty="0" smtClean="0">
                <a:solidFill>
                  <a:schemeClr val="bg1"/>
                </a:solidFill>
              </a:rPr>
              <a:t>:</a:t>
            </a:r>
            <a:r>
              <a:rPr lang="en-US" sz="4400" dirty="0" smtClean="0"/>
              <a:t/>
            </a:r>
            <a:br>
              <a:rPr lang="en-US" sz="4400" dirty="0" smtClean="0"/>
            </a:br>
            <a:endParaRPr lang="en-US" dirty="0"/>
          </a:p>
        </p:txBody>
      </p:sp>
      <p:sp>
        <p:nvSpPr>
          <p:cNvPr id="10" name="Content Placeholder 9"/>
          <p:cNvSpPr>
            <a:spLocks noGrp="1"/>
          </p:cNvSpPr>
          <p:nvPr>
            <p:ph idx="1"/>
          </p:nvPr>
        </p:nvSpPr>
        <p:spPr>
          <a:xfrm>
            <a:off x="457200" y="1000108"/>
            <a:ext cx="8229600" cy="3071834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 fontScale="92500" lnSpcReduction="20000"/>
          </a:bodyPr>
          <a:lstStyle/>
          <a:p>
            <a:pPr algn="just">
              <a:buClrTx/>
              <a:buSzPct val="82000"/>
              <a:buFont typeface="Wingdings" pitchFamily="2" charset="2"/>
              <a:buChar char="v"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In liver the amino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gp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of glutamate is released as ammonia, regenerating </a:t>
            </a:r>
            <a:r>
              <a:rPr lang="el-GR" dirty="0" smtClean="0">
                <a:latin typeface="Times New Roman" pitchFamily="18" charset="0"/>
                <a:cs typeface="Times New Roman" pitchFamily="18" charset="0"/>
              </a:rPr>
              <a:t>α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ketoglutarate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, by an enzyme glutamate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dehydrogenase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algn="just">
              <a:buClrTx/>
              <a:buSzPct val="82000"/>
              <a:buFont typeface="Wingdings" pitchFamily="2" charset="2"/>
              <a:buChar char="v"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Glutamate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dehydrogenase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requires 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NAD+ or NADP+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as cofactor. This is the only enzyme known that has specificity for both type of cofactor. </a:t>
            </a:r>
          </a:p>
          <a:p>
            <a:pPr algn="just">
              <a:buClrTx/>
              <a:buSzPct val="82000"/>
              <a:buFont typeface="Wingdings" pitchFamily="2" charset="2"/>
              <a:buChar char="v"/>
            </a:pP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This enzyme is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allosterically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inhibited by GTP, ATP and NADH and activated by ADP.</a:t>
            </a:r>
          </a:p>
          <a:p>
            <a:endParaRPr lang="en-US" dirty="0"/>
          </a:p>
        </p:txBody>
      </p:sp>
      <p:pic>
        <p:nvPicPr>
          <p:cNvPr id="11" name="Picture 10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34" y="4071942"/>
            <a:ext cx="8143932" cy="250033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500034" y="285728"/>
            <a:ext cx="8229600" cy="714380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lvl="0" algn="l"/>
            <a:r>
              <a:rPr lang="en-US" sz="2400" dirty="0" smtClean="0">
                <a:solidFill>
                  <a:schemeClr val="bg1"/>
                </a:solidFill>
              </a:rPr>
              <a:t>         </a:t>
            </a:r>
            <a:r>
              <a:rPr lang="en-US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Ammonia Transport </a:t>
            </a:r>
            <a:r>
              <a:rPr lang="en-US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en-US" sz="24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457200" y="1214422"/>
            <a:ext cx="8229600" cy="5094938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 fontScale="85000" lnSpcReduction="10000"/>
          </a:bodyPr>
          <a:lstStyle/>
          <a:p>
            <a:pPr lvl="0" algn="just">
              <a:buClrTx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Two mechanisms are available in humans for the transport of ammonia from the peripheral tissues either to the liver for its ultimate conversion to urea or to other organs. </a:t>
            </a:r>
          </a:p>
          <a:p>
            <a:pPr algn="just">
              <a:buClrTx/>
            </a:pPr>
            <a:r>
              <a:rPr lang="en-US" sz="3100" b="1" dirty="0" smtClean="0">
                <a:latin typeface="Times New Roman" pitchFamily="18" charset="0"/>
                <a:cs typeface="Times New Roman" pitchFamily="18" charset="0"/>
              </a:rPr>
              <a:t>The first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, found in most tissues, uses 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glutamine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synthase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to combine ammonia with glutamate to form glutamine, a non toxic transport form of ammonia . The glutamine is ported in the blood to: </a:t>
            </a:r>
          </a:p>
          <a:p>
            <a:pPr marL="651510" lvl="0" indent="-514350" algn="just">
              <a:buClrTx/>
              <a:buSzPct val="83000"/>
              <a:buFont typeface="+mj-lt"/>
              <a:buAutoNum type="alphaLcParenR"/>
            </a:pPr>
            <a:r>
              <a:rPr lang="en-US" u="sng" dirty="0" smtClean="0">
                <a:latin typeface="Times New Roman" pitchFamily="18" charset="0"/>
                <a:cs typeface="Times New Roman" pitchFamily="18" charset="0"/>
              </a:rPr>
              <a:t>Liver &amp; kidney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: where is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is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cleaved by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glutaminase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to form glutamate  and free ammonia, which in the liver its safely enter the urea synthesis pathway , and in the kidney the ammonia formed is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excreated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as it with urine </a:t>
            </a:r>
          </a:p>
          <a:p>
            <a:pPr marL="651510" lvl="0" indent="-514350" algn="just">
              <a:buClrTx/>
              <a:buSzPct val="83000"/>
              <a:buFont typeface="+mj-lt"/>
              <a:buAutoNum type="alphaLcParenR"/>
            </a:pPr>
            <a:r>
              <a:rPr lang="en-US" u="sng" dirty="0" smtClean="0">
                <a:latin typeface="Times New Roman" pitchFamily="18" charset="0"/>
                <a:cs typeface="Times New Roman" pitchFamily="18" charset="0"/>
              </a:rPr>
              <a:t>Intestine: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ammonia librated by the action of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glutaminase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together with that formed by the action of enteric bacteria is transformed to liver for urea synthesis via portal blood .</a:t>
            </a:r>
          </a:p>
          <a:p>
            <a:pPr lvl="0">
              <a:buClrTx/>
            </a:pPr>
            <a:endParaRPr lang="en-US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lvl="0" algn="l"/>
            <a:r>
              <a:rPr lang="en-US" sz="3200" dirty="0" smtClean="0">
                <a:solidFill>
                  <a:schemeClr val="bg1"/>
                </a:solidFill>
              </a:rPr>
              <a:t>   Ammonia Transport :</a:t>
            </a:r>
            <a:endParaRPr lang="en-US" sz="3200" dirty="0">
              <a:solidFill>
                <a:schemeClr val="bg1"/>
              </a:solidFill>
            </a:endParaRPr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457200" y="1643050"/>
            <a:ext cx="8229600" cy="4857784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 lnSpcReduction="10000"/>
          </a:bodyPr>
          <a:lstStyle/>
          <a:p>
            <a:pPr algn="just">
              <a:buClrTx/>
            </a:pPr>
            <a:r>
              <a:rPr lang="en-US" b="1" dirty="0" smtClean="0"/>
              <a:t>The second transport mechanism</a:t>
            </a:r>
            <a:r>
              <a:rPr lang="en-US" dirty="0" smtClean="0"/>
              <a:t>, used primarily by muscle, involves </a:t>
            </a:r>
            <a:r>
              <a:rPr lang="en-US" dirty="0" err="1" smtClean="0"/>
              <a:t>transamination</a:t>
            </a:r>
            <a:r>
              <a:rPr lang="en-US" dirty="0" smtClean="0"/>
              <a:t> of </a:t>
            </a:r>
            <a:r>
              <a:rPr lang="en-US" dirty="0" err="1" smtClean="0"/>
              <a:t>pyruvate</a:t>
            </a:r>
            <a:r>
              <a:rPr lang="en-US" dirty="0" smtClean="0"/>
              <a:t>  to form </a:t>
            </a:r>
            <a:r>
              <a:rPr lang="en-US" dirty="0" err="1" smtClean="0"/>
              <a:t>alanine</a:t>
            </a:r>
            <a:r>
              <a:rPr lang="en-US" dirty="0" smtClean="0"/>
              <a:t> .</a:t>
            </a:r>
          </a:p>
          <a:p>
            <a:pPr algn="just">
              <a:buClrTx/>
            </a:pPr>
            <a:r>
              <a:rPr lang="en-US" dirty="0" err="1" smtClean="0"/>
              <a:t>Alanine</a:t>
            </a:r>
            <a:r>
              <a:rPr lang="en-US" dirty="0" smtClean="0"/>
              <a:t> is transported by the blood to the  liver, where it is converted to </a:t>
            </a:r>
            <a:r>
              <a:rPr lang="en-US" dirty="0" err="1" smtClean="0"/>
              <a:t>pyruvate</a:t>
            </a:r>
            <a:r>
              <a:rPr lang="en-US" dirty="0" smtClean="0"/>
              <a:t>, again by </a:t>
            </a:r>
            <a:r>
              <a:rPr lang="en-US" dirty="0" err="1" smtClean="0"/>
              <a:t>transamination</a:t>
            </a:r>
            <a:r>
              <a:rPr lang="en-US" dirty="0" smtClean="0"/>
              <a:t>. </a:t>
            </a:r>
          </a:p>
          <a:p>
            <a:pPr algn="just">
              <a:buClrTx/>
            </a:pPr>
            <a:r>
              <a:rPr lang="en-US" dirty="0" smtClean="0"/>
              <a:t>In the liver , the pathway of </a:t>
            </a:r>
            <a:r>
              <a:rPr lang="en-US" dirty="0" err="1" smtClean="0"/>
              <a:t>gluconeogenesis</a:t>
            </a:r>
            <a:r>
              <a:rPr lang="en-US" dirty="0" smtClean="0"/>
              <a:t> can use </a:t>
            </a:r>
            <a:r>
              <a:rPr lang="en-US" dirty="0" err="1" smtClean="0"/>
              <a:t>pyruvate</a:t>
            </a:r>
            <a:r>
              <a:rPr lang="en-US" dirty="0" smtClean="0"/>
              <a:t> to synthesize glucose, which can enter the blood and be used by the muscle. </a:t>
            </a:r>
          </a:p>
          <a:p>
            <a:pPr algn="just">
              <a:buClrTx/>
            </a:pPr>
            <a:r>
              <a:rPr lang="en-US" dirty="0" smtClean="0"/>
              <a:t>This pathway called (</a:t>
            </a:r>
            <a:r>
              <a:rPr lang="en-US" b="1" dirty="0" smtClean="0"/>
              <a:t>The glucose-</a:t>
            </a:r>
            <a:r>
              <a:rPr lang="en-US" b="1" dirty="0" err="1" smtClean="0"/>
              <a:t>alanine</a:t>
            </a:r>
            <a:r>
              <a:rPr lang="en-US" b="1" dirty="0" smtClean="0"/>
              <a:t> cycle) </a:t>
            </a:r>
            <a:endParaRPr 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>
            <a:normAutofit fontScale="90000"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r>
              <a:rPr lang="en-US" sz="3600" dirty="0" smtClean="0">
                <a:ln w="50800"/>
                <a:solidFill>
                  <a:schemeClr val="bg1">
                    <a:shade val="50000"/>
                  </a:schemeClr>
                </a:solidFill>
                <a:effectLst/>
              </a:rPr>
              <a:t/>
            </a:r>
            <a:br>
              <a:rPr lang="en-US" sz="3600" dirty="0" smtClean="0">
                <a:ln w="50800"/>
                <a:solidFill>
                  <a:schemeClr val="bg1">
                    <a:shade val="50000"/>
                  </a:schemeClr>
                </a:solidFill>
                <a:effectLst/>
              </a:rPr>
            </a:br>
            <a:r>
              <a:rPr lang="en-US" sz="3600" dirty="0" smtClean="0">
                <a:ln w="50800"/>
                <a:solidFill>
                  <a:schemeClr val="bg1">
                    <a:shade val="50000"/>
                  </a:schemeClr>
                </a:solidFill>
                <a:effectLst/>
              </a:rPr>
              <a:t>Biosynthesis of the Nutritionally Non Essential Amino Acids:</a:t>
            </a:r>
            <a:r>
              <a:rPr lang="en-US" dirty="0" smtClean="0">
                <a:ln w="50800"/>
                <a:solidFill>
                  <a:schemeClr val="bg1">
                    <a:shade val="50000"/>
                  </a:schemeClr>
                </a:solidFill>
                <a:effectLst/>
              </a:rPr>
              <a:t/>
            </a:r>
            <a:br>
              <a:rPr lang="en-US" dirty="0" smtClean="0">
                <a:ln w="50800"/>
                <a:solidFill>
                  <a:schemeClr val="bg1">
                    <a:shade val="50000"/>
                  </a:schemeClr>
                </a:solidFill>
                <a:effectLst/>
              </a:rPr>
            </a:br>
            <a:endParaRPr lang="ar-IQ" dirty="0">
              <a:ln w="50800"/>
              <a:solidFill>
                <a:schemeClr val="bg1">
                  <a:shade val="50000"/>
                </a:schemeClr>
              </a:solidFill>
              <a:effectLst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algn="justLow"/>
            <a:endParaRPr lang="en-US" dirty="0" smtClean="0"/>
          </a:p>
          <a:p>
            <a:pPr algn="justLow">
              <a:buClrTx/>
              <a:buFont typeface="Wingdings" pitchFamily="2" charset="2"/>
              <a:buChar char="§"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All vertebrates can form certain amino acids from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amphibolic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intermediates derived from intermediates of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glycolysis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, citric acid cycle or the pentose phosphate pathway </a:t>
            </a:r>
            <a:r>
              <a:rPr lang="en-US" b="1" u="sng" dirty="0" smtClean="0">
                <a:latin typeface="Times New Roman" pitchFamily="18" charset="0"/>
                <a:cs typeface="Times New Roman" pitchFamily="18" charset="0"/>
              </a:rPr>
              <a:t>or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from other dietary amino acids. </a:t>
            </a:r>
          </a:p>
          <a:p>
            <a:pPr algn="justLow">
              <a:buClrTx/>
              <a:buNone/>
            </a:pP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algn="justLow">
              <a:buClrTx/>
              <a:buFont typeface="Wingdings" pitchFamily="2" charset="2"/>
              <a:buChar char="§"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Thus amino acids biosynthesis could be grouped according to their metabolic precursors as the following:</a:t>
            </a:r>
          </a:p>
          <a:p>
            <a:endParaRPr lang="ar-IQ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The glucose-</a:t>
            </a:r>
            <a:r>
              <a:rPr lang="en-US" dirty="0" err="1" smtClean="0">
                <a:solidFill>
                  <a:schemeClr val="bg1"/>
                </a:solidFill>
              </a:rPr>
              <a:t>alanine</a:t>
            </a:r>
            <a:r>
              <a:rPr lang="en-US" dirty="0" smtClean="0">
                <a:solidFill>
                  <a:schemeClr val="bg1"/>
                </a:solidFill>
              </a:rPr>
              <a:t> cycle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2143109" y="1571612"/>
            <a:ext cx="5143536" cy="471490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57158" y="274638"/>
            <a:ext cx="8329642" cy="868346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en-US" sz="2400" dirty="0" smtClean="0">
                <a:solidFill>
                  <a:schemeClr val="bg1"/>
                </a:solidFill>
              </a:rPr>
              <a:t>The first phase </a:t>
            </a: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 smtClean="0">
                <a:solidFill>
                  <a:schemeClr val="bg1"/>
                </a:solidFill>
              </a:rPr>
              <a:t>REMOVAL AND EXCRETION OF AMINO GROUPS</a:t>
            </a:r>
            <a:endParaRPr lang="en-US" sz="2400" dirty="0">
              <a:solidFill>
                <a:schemeClr val="bg1"/>
              </a:solidFill>
            </a:endParaRPr>
          </a:p>
        </p:txBody>
      </p:sp>
      <p:pic>
        <p:nvPicPr>
          <p:cNvPr id="6" name="Content Placeholder 5"/>
          <p:cNvPicPr>
            <a:picLocks noGrp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28596" y="1214422"/>
            <a:ext cx="8215370" cy="535785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lvl="0" algn="l"/>
            <a:r>
              <a:rPr lang="en-US" sz="3200" dirty="0" smtClean="0">
                <a:solidFill>
                  <a:schemeClr val="bg1"/>
                </a:solidFill>
              </a:rPr>
              <a:t>   Urea cycle:</a:t>
            </a:r>
            <a:endParaRPr lang="en-US" sz="3200" dirty="0">
              <a:solidFill>
                <a:schemeClr val="bg1"/>
              </a:solidFill>
            </a:endParaRPr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457200" y="1428736"/>
            <a:ext cx="8229600" cy="3500462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 fontScale="62500" lnSpcReduction="20000"/>
          </a:bodyPr>
          <a:lstStyle/>
          <a:p>
            <a:endParaRPr lang="en-US" dirty="0" smtClean="0"/>
          </a:p>
          <a:p>
            <a:pPr algn="just">
              <a:buClrTx/>
              <a:buSzPct val="83000"/>
              <a:buFont typeface="Wingdings" pitchFamily="2" charset="2"/>
              <a:buChar char="v"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Urea is the major disposal form of amino groups derived from amino acids, and accounts for about ninety percent of the nitrogen-containing components of urine. </a:t>
            </a:r>
          </a:p>
          <a:p>
            <a:pPr algn="just">
              <a:buClrTx/>
              <a:buSzPct val="83000"/>
              <a:buNone/>
            </a:pP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ClrTx/>
              <a:buSzPct val="83000"/>
              <a:buFont typeface="Wingdings" pitchFamily="2" charset="2"/>
              <a:buChar char="v"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Urea, which contains two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nitrogens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and one carbon atom, is synthesized in the liver from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aspartat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e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and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carbamoyl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phosphate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, which in turn is produced from ammonium ion and carbon dioxide by 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mitochondrial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carbamoyl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phosphate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synthetase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I. </a:t>
            </a:r>
          </a:p>
          <a:p>
            <a:pPr algn="just">
              <a:buClrTx/>
              <a:buSzPct val="83000"/>
              <a:buNone/>
            </a:pP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ClrTx/>
              <a:buSzPct val="83000"/>
              <a:buFont typeface="Wingdings" pitchFamily="2" charset="2"/>
              <a:buChar char="v"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After production by the 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liver,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urea then is transported in the blood to the kidneys for excretion in the urine.</a:t>
            </a:r>
          </a:p>
          <a:p>
            <a:pPr algn="just">
              <a:buNone/>
            </a:pPr>
            <a:r>
              <a:rPr lang="en-US" dirty="0" smtClean="0"/>
              <a:t> </a:t>
            </a:r>
          </a:p>
          <a:p>
            <a:pPr marL="651510" lvl="0" indent="-514350">
              <a:buFont typeface="+mj-lt"/>
              <a:buAutoNum type="arabicPeriod"/>
            </a:pP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12290" name="Picture 2" descr="https://encrypted-tbn2.gstatic.com/images?q=tbn:ANd9GcRBCOFqkR0qEiFaz7uUA_wMGyKp_TLwvUeJ-CQfnwpv9WegzNJOexwdq9gL">
            <a:hlinkClick r:id="rId3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357818" y="4429132"/>
            <a:ext cx="3500462" cy="214314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14290"/>
            <a:ext cx="8229600" cy="785818"/>
          </a:xfr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algn="l"/>
            <a:r>
              <a:rPr lang="en-US" sz="3200" dirty="0" smtClean="0">
                <a:solidFill>
                  <a:schemeClr val="bg1"/>
                </a:solidFill>
              </a:rPr>
              <a:t/>
            </a:r>
            <a:br>
              <a:rPr lang="en-US" sz="3200" dirty="0" smtClean="0">
                <a:solidFill>
                  <a:schemeClr val="bg1"/>
                </a:solidFill>
              </a:rPr>
            </a:br>
            <a:r>
              <a:rPr lang="en-US" sz="3200" dirty="0" smtClean="0">
                <a:solidFill>
                  <a:schemeClr val="bg1"/>
                </a:solidFill>
              </a:rPr>
              <a:t>   Important considerations of urea cycle </a:t>
            </a:r>
            <a:br>
              <a:rPr lang="en-US" sz="3200" dirty="0" smtClean="0">
                <a:solidFill>
                  <a:schemeClr val="bg1"/>
                </a:solidFill>
              </a:rPr>
            </a:br>
            <a:endParaRPr lang="en-US" sz="3200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71546"/>
            <a:ext cx="8229600" cy="5237814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just">
              <a:buClrTx/>
              <a:buFont typeface="Wingdings" pitchFamily="2" charset="2"/>
              <a:buChar char="§"/>
            </a:pPr>
            <a:r>
              <a:rPr lang="en-US" sz="2000" dirty="0" smtClean="0">
                <a:solidFill>
                  <a:schemeClr val="bg1"/>
                </a:solidFill>
              </a:rPr>
              <a:t>The urea cycle, like the citric acid cycle, acts </a:t>
            </a:r>
            <a:r>
              <a:rPr lang="en-US" sz="2000" b="1" dirty="0" smtClean="0">
                <a:solidFill>
                  <a:schemeClr val="bg1"/>
                </a:solidFill>
              </a:rPr>
              <a:t>catalytically</a:t>
            </a:r>
            <a:r>
              <a:rPr lang="en-US" sz="2000" dirty="0" smtClean="0">
                <a:solidFill>
                  <a:schemeClr val="bg1"/>
                </a:solidFill>
              </a:rPr>
              <a:t>. Small quantities of the intermediates are sufficient to synthesize large amounts of urea. The cycle occurs partially in the mitochondria and partially in the cytoplasm, in that : </a:t>
            </a:r>
          </a:p>
          <a:p>
            <a:pPr lvl="0" algn="just">
              <a:buClrTx/>
              <a:buFont typeface="Wingdings" pitchFamily="2" charset="2"/>
              <a:buChar char="§"/>
            </a:pPr>
            <a:r>
              <a:rPr lang="en-US" sz="2000" dirty="0" smtClean="0">
                <a:solidFill>
                  <a:schemeClr val="bg1"/>
                </a:solidFill>
              </a:rPr>
              <a:t>Synthesis of 1 mol of urea requires </a:t>
            </a:r>
            <a:r>
              <a:rPr lang="en-US" sz="2000" b="1" dirty="0" smtClean="0">
                <a:solidFill>
                  <a:schemeClr val="bg1"/>
                </a:solidFill>
              </a:rPr>
              <a:t>3 mol of ATP</a:t>
            </a:r>
            <a:r>
              <a:rPr lang="en-US" sz="2000" dirty="0" smtClean="0">
                <a:solidFill>
                  <a:schemeClr val="bg1"/>
                </a:solidFill>
              </a:rPr>
              <a:t>, </a:t>
            </a:r>
            <a:r>
              <a:rPr lang="en-US" sz="2000" b="1" dirty="0" smtClean="0">
                <a:solidFill>
                  <a:schemeClr val="bg1"/>
                </a:solidFill>
              </a:rPr>
              <a:t>1 mol each of ammonium ion </a:t>
            </a:r>
            <a:r>
              <a:rPr lang="en-US" sz="2000" dirty="0" smtClean="0">
                <a:solidFill>
                  <a:schemeClr val="bg1"/>
                </a:solidFill>
              </a:rPr>
              <a:t>and of </a:t>
            </a:r>
            <a:r>
              <a:rPr lang="en-US" sz="2000" b="1" dirty="0" err="1" smtClean="0">
                <a:solidFill>
                  <a:schemeClr val="bg1"/>
                </a:solidFill>
              </a:rPr>
              <a:t>aspartate</a:t>
            </a:r>
            <a:r>
              <a:rPr lang="en-US" sz="2000" dirty="0" smtClean="0">
                <a:solidFill>
                  <a:schemeClr val="bg1"/>
                </a:solidFill>
              </a:rPr>
              <a:t>, and employs </a:t>
            </a:r>
            <a:r>
              <a:rPr lang="en-US" sz="2000" b="1" dirty="0" smtClean="0">
                <a:solidFill>
                  <a:schemeClr val="bg1"/>
                </a:solidFill>
              </a:rPr>
              <a:t>five enzymes &amp; 6 amino acids</a:t>
            </a:r>
          </a:p>
          <a:p>
            <a:pPr lvl="0" algn="just">
              <a:buClrTx/>
              <a:buFont typeface="Wingdings" pitchFamily="2" charset="2"/>
              <a:buChar char="§"/>
            </a:pPr>
            <a:r>
              <a:rPr lang="en-US" sz="2000" dirty="0" smtClean="0">
                <a:solidFill>
                  <a:schemeClr val="bg1"/>
                </a:solidFill>
              </a:rPr>
              <a:t>Of the six participating amino acids, N-</a:t>
            </a:r>
            <a:r>
              <a:rPr lang="en-US" sz="2000" dirty="0" err="1" smtClean="0">
                <a:solidFill>
                  <a:schemeClr val="bg1"/>
                </a:solidFill>
              </a:rPr>
              <a:t>acetylglutamate</a:t>
            </a:r>
            <a:r>
              <a:rPr lang="en-US" sz="2000" dirty="0" smtClean="0">
                <a:solidFill>
                  <a:schemeClr val="bg1"/>
                </a:solidFill>
              </a:rPr>
              <a:t> functions solely as an enzyme activator. The others serve as carriers of the atoms that ultimately become urea</a:t>
            </a:r>
          </a:p>
          <a:p>
            <a:pPr lvl="0" algn="just">
              <a:buClrTx/>
              <a:buFont typeface="Wingdings" pitchFamily="2" charset="2"/>
              <a:buChar char="§"/>
            </a:pPr>
            <a:r>
              <a:rPr lang="en-US" sz="2000" dirty="0" smtClean="0">
                <a:solidFill>
                  <a:schemeClr val="bg1"/>
                </a:solidFill>
              </a:rPr>
              <a:t>Urea synthesis is a cyclic process. While ammonium ion, CO2, ATP, and </a:t>
            </a:r>
            <a:r>
              <a:rPr lang="en-US" sz="2000" dirty="0" err="1" smtClean="0">
                <a:solidFill>
                  <a:schemeClr val="bg1"/>
                </a:solidFill>
              </a:rPr>
              <a:t>aspartate</a:t>
            </a:r>
            <a:r>
              <a:rPr lang="en-US" sz="2000" dirty="0" smtClean="0">
                <a:solidFill>
                  <a:schemeClr val="bg1"/>
                </a:solidFill>
              </a:rPr>
              <a:t> are consumed, the </a:t>
            </a:r>
            <a:r>
              <a:rPr lang="en-US" sz="2000" dirty="0" err="1" smtClean="0">
                <a:solidFill>
                  <a:schemeClr val="bg1"/>
                </a:solidFill>
              </a:rPr>
              <a:t>ornithine</a:t>
            </a:r>
            <a:r>
              <a:rPr lang="en-US" sz="2000" dirty="0" smtClean="0">
                <a:solidFill>
                  <a:schemeClr val="bg1"/>
                </a:solidFill>
              </a:rPr>
              <a:t> consumed in reaction 2 is regenerated in reaction 5. </a:t>
            </a:r>
          </a:p>
          <a:p>
            <a:pPr lvl="0" algn="just">
              <a:buClrTx/>
              <a:buFont typeface="Wingdings" pitchFamily="2" charset="2"/>
              <a:buChar char="§"/>
            </a:pPr>
            <a:r>
              <a:rPr lang="en-US" sz="2000" dirty="0" err="1" smtClean="0">
                <a:solidFill>
                  <a:schemeClr val="bg1"/>
                </a:solidFill>
              </a:rPr>
              <a:t>Aspartate</a:t>
            </a:r>
            <a:r>
              <a:rPr lang="en-US" sz="2000" dirty="0" smtClean="0">
                <a:solidFill>
                  <a:schemeClr val="bg1"/>
                </a:solidFill>
              </a:rPr>
              <a:t> enters the cycle in the cytoplasm and leaves the cycle (minus its amino group) as </a:t>
            </a:r>
            <a:r>
              <a:rPr lang="en-US" sz="2000" dirty="0" err="1" smtClean="0">
                <a:solidFill>
                  <a:schemeClr val="bg1"/>
                </a:solidFill>
              </a:rPr>
              <a:t>fumarate</a:t>
            </a:r>
            <a:r>
              <a:rPr lang="en-US" sz="2000" dirty="0" smtClean="0">
                <a:solidFill>
                  <a:schemeClr val="bg1"/>
                </a:solidFill>
              </a:rPr>
              <a:t>. If </a:t>
            </a:r>
            <a:r>
              <a:rPr lang="en-US" sz="2000" dirty="0" err="1" smtClean="0">
                <a:solidFill>
                  <a:schemeClr val="bg1"/>
                </a:solidFill>
              </a:rPr>
              <a:t>gluconeogenesis</a:t>
            </a:r>
            <a:r>
              <a:rPr lang="en-US" sz="2000" dirty="0" smtClean="0">
                <a:solidFill>
                  <a:schemeClr val="bg1"/>
                </a:solidFill>
              </a:rPr>
              <a:t> is active, </a:t>
            </a:r>
            <a:r>
              <a:rPr lang="en-US" sz="2000" dirty="0" err="1" smtClean="0">
                <a:solidFill>
                  <a:schemeClr val="bg1"/>
                </a:solidFill>
              </a:rPr>
              <a:t>fumarate</a:t>
            </a:r>
            <a:r>
              <a:rPr lang="en-US" sz="2000" dirty="0" smtClean="0">
                <a:solidFill>
                  <a:schemeClr val="bg1"/>
                </a:solidFill>
              </a:rPr>
              <a:t> can be converted to glucose. </a:t>
            </a:r>
          </a:p>
          <a:p>
            <a:pPr algn="just"/>
            <a:endParaRPr lang="en-US" sz="20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571472" y="214290"/>
            <a:ext cx="7929618" cy="635798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http://osp.mans.edu.eg/medbiochem_mi/Cources/Biochemistry/2nd_year_medicine/Protein_metabolism/files/figures/l3_7b.gif"/>
          <p:cNvPicPr>
            <a:picLocks noGrp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285720" y="214290"/>
            <a:ext cx="8643998" cy="628654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pPr algn="l"/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   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Steps of urea cycle :</a:t>
            </a:r>
            <a:br>
              <a:rPr lang="en-US" sz="4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 </a:t>
            </a:r>
            <a:br>
              <a:rPr lang="en-US" sz="4000" dirty="0" smtClean="0">
                <a:latin typeface="Times New Roman" pitchFamily="18" charset="0"/>
                <a:cs typeface="Times New Roman" pitchFamily="18" charset="0"/>
              </a:rPr>
            </a:br>
            <a:endParaRPr lang="en-US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 fontScale="62500" lnSpcReduction="20000"/>
          </a:bodyPr>
          <a:lstStyle/>
          <a:p>
            <a:pPr marL="651510" lvl="0" indent="-514350">
              <a:buClrTx/>
              <a:buSzPct val="83000"/>
              <a:buFont typeface="+mj-lt"/>
              <a:buAutoNum type="arabicPeriod"/>
            </a:pPr>
            <a:endParaRPr lang="en-US" b="1" dirty="0" smtClean="0">
              <a:solidFill>
                <a:schemeClr val="bg1"/>
              </a:solidFill>
            </a:endParaRPr>
          </a:p>
          <a:p>
            <a:pPr marL="651510" lvl="0" indent="-514350" algn="justLow">
              <a:buClrTx/>
              <a:buSzPct val="83000"/>
              <a:buFont typeface="+mj-lt"/>
              <a:buAutoNum type="arabicPeriod"/>
            </a:pPr>
            <a:r>
              <a:rPr lang="en-US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Carbamoyl</a:t>
            </a:r>
            <a:r>
              <a:rPr lang="en-US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Phosphate </a:t>
            </a:r>
            <a:r>
              <a:rPr lang="en-US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Synthase</a:t>
            </a:r>
            <a:r>
              <a:rPr lang="en-US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I Initiates Urea Biosynthesis:</a:t>
            </a:r>
            <a:endParaRPr lang="en-US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Low">
              <a:buNone/>
            </a:pPr>
            <a:r>
              <a:rPr lang="en-US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    Condensation of CO2, ammonia, and ATP to form </a:t>
            </a:r>
            <a:r>
              <a:rPr lang="en-US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carbamoyl</a:t>
            </a:r>
            <a:r>
              <a:rPr lang="en-US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phosphate </a:t>
            </a:r>
            <a:r>
              <a:rPr lang="en-US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is catalyzed by mitochondrial </a:t>
            </a:r>
            <a:r>
              <a:rPr lang="en-US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carbamoyl</a:t>
            </a:r>
            <a:r>
              <a:rPr lang="en-US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phosphate </a:t>
            </a:r>
            <a:r>
              <a:rPr lang="en-US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synthase</a:t>
            </a:r>
            <a:r>
              <a:rPr lang="en-US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I. </a:t>
            </a:r>
            <a:r>
              <a:rPr lang="en-US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A </a:t>
            </a:r>
            <a:r>
              <a:rPr lang="en-US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cytosolic</a:t>
            </a:r>
            <a:r>
              <a:rPr lang="en-US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form of this enzyme, </a:t>
            </a:r>
            <a:r>
              <a:rPr lang="en-US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carbamoyl</a:t>
            </a:r>
            <a:r>
              <a:rPr lang="en-US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phosphate </a:t>
            </a:r>
            <a:r>
              <a:rPr lang="en-US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synthase</a:t>
            </a:r>
            <a:r>
              <a:rPr lang="en-US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II</a:t>
            </a:r>
            <a:r>
              <a:rPr lang="en-US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uses glutamine rather than ammonia as the nitrogen donor and functions in </a:t>
            </a:r>
            <a:r>
              <a:rPr lang="en-US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pyrimidine</a:t>
            </a:r>
            <a:r>
              <a:rPr lang="en-US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biosynthesis.</a:t>
            </a:r>
          </a:p>
          <a:p>
            <a:pPr algn="justLow">
              <a:buNone/>
            </a:pPr>
            <a:endParaRPr lang="en-US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Low">
              <a:buNone/>
            </a:pPr>
            <a:r>
              <a:rPr lang="en-US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2.    </a:t>
            </a:r>
            <a:r>
              <a:rPr lang="en-US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Carbamoyl</a:t>
            </a:r>
            <a:r>
              <a:rPr lang="en-US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Phosphate Plus </a:t>
            </a:r>
            <a:r>
              <a:rPr lang="en-US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Ornithine</a:t>
            </a:r>
            <a:r>
              <a:rPr lang="en-US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Forms </a:t>
            </a:r>
            <a:r>
              <a:rPr lang="en-US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Citrulline</a:t>
            </a:r>
            <a:r>
              <a:rPr lang="en-US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en-US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Low">
              <a:buNone/>
            </a:pPr>
            <a:r>
              <a:rPr lang="en-US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     </a:t>
            </a:r>
            <a:r>
              <a:rPr lang="en-US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L-</a:t>
            </a:r>
            <a:r>
              <a:rPr lang="en-US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Ornithine</a:t>
            </a:r>
            <a:r>
              <a:rPr lang="en-US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transcarbamoylase</a:t>
            </a:r>
            <a:r>
              <a:rPr lang="en-US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catalyzes transfer of the </a:t>
            </a:r>
            <a:r>
              <a:rPr lang="en-US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carbamoyl</a:t>
            </a:r>
            <a:r>
              <a:rPr lang="en-US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group of </a:t>
            </a:r>
            <a:r>
              <a:rPr lang="en-US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carbamoyl</a:t>
            </a:r>
            <a:r>
              <a:rPr lang="en-US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phosphate to </a:t>
            </a:r>
            <a:r>
              <a:rPr lang="en-US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ornithine</a:t>
            </a:r>
            <a:r>
              <a:rPr lang="en-US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forming </a:t>
            </a:r>
            <a:r>
              <a:rPr lang="en-US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citrulline</a:t>
            </a:r>
            <a:r>
              <a:rPr lang="en-US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and orthophosphate . </a:t>
            </a:r>
            <a:r>
              <a:rPr lang="en-US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While the reaction occurs in the mitochondrial matrix, both the formation of </a:t>
            </a:r>
            <a:r>
              <a:rPr lang="en-US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ornithine</a:t>
            </a:r>
            <a:r>
              <a:rPr lang="en-US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and the subsequent metabolism of </a:t>
            </a:r>
            <a:r>
              <a:rPr lang="en-US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citrulline</a:t>
            </a:r>
            <a:r>
              <a:rPr lang="en-US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take place in the </a:t>
            </a:r>
            <a:r>
              <a:rPr lang="en-US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cytosol</a:t>
            </a:r>
            <a:r>
              <a:rPr lang="en-US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Low">
              <a:buNone/>
            </a:pPr>
            <a:r>
              <a:rPr lang="en-US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3.    </a:t>
            </a:r>
            <a:r>
              <a:rPr lang="en-US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Citrulline</a:t>
            </a:r>
            <a:r>
              <a:rPr lang="en-US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Plus </a:t>
            </a:r>
            <a:r>
              <a:rPr lang="en-US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Aspartate</a:t>
            </a:r>
            <a:r>
              <a:rPr lang="en-US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Forms </a:t>
            </a:r>
            <a:r>
              <a:rPr lang="en-US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Argininosuccinate</a:t>
            </a:r>
            <a:r>
              <a:rPr lang="en-US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en-US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Low">
              <a:buNone/>
            </a:pPr>
            <a:r>
              <a:rPr lang="en-US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     </a:t>
            </a:r>
            <a:r>
              <a:rPr lang="en-US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Argininosuccinate</a:t>
            </a:r>
            <a:r>
              <a:rPr lang="en-US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synthase</a:t>
            </a:r>
            <a:r>
              <a:rPr lang="en-US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links </a:t>
            </a:r>
            <a:r>
              <a:rPr lang="en-US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aspartate</a:t>
            </a:r>
            <a:r>
              <a:rPr lang="en-US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and </a:t>
            </a:r>
            <a:r>
              <a:rPr lang="en-US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citrulline</a:t>
            </a:r>
            <a:r>
              <a:rPr lang="en-US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via the amino group of </a:t>
            </a:r>
            <a:r>
              <a:rPr lang="en-US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aspartate</a:t>
            </a:r>
            <a:r>
              <a:rPr lang="en-US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and provides the second nitrogen of urea, this reaction results in the  formation of </a:t>
            </a:r>
            <a:r>
              <a:rPr lang="en-US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argininosuccinate</a:t>
            </a:r>
            <a:r>
              <a:rPr lang="en-US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pPr algn="l"/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   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Steps of urea cycle :</a:t>
            </a:r>
            <a:br>
              <a:rPr lang="en-US" sz="4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dirty="0" smtClean="0"/>
              <a:t> 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 fontScale="70000" lnSpcReduction="20000"/>
          </a:bodyPr>
          <a:lstStyle/>
          <a:p>
            <a:pPr lvl="0" algn="just"/>
            <a:endParaRPr lang="en-US" b="1" dirty="0" smtClean="0">
              <a:solidFill>
                <a:schemeClr val="bg1"/>
              </a:solidFill>
            </a:endParaRPr>
          </a:p>
          <a:p>
            <a:pPr lvl="0" algn="just">
              <a:buNone/>
            </a:pPr>
            <a:r>
              <a:rPr lang="en-US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4.  Cleavage of </a:t>
            </a:r>
            <a:r>
              <a:rPr lang="en-US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Argininosuccinate</a:t>
            </a:r>
            <a:r>
              <a:rPr lang="en-US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Forms </a:t>
            </a:r>
            <a:r>
              <a:rPr lang="en-US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Arginine</a:t>
            </a:r>
            <a:r>
              <a:rPr lang="en-US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&amp; </a:t>
            </a:r>
            <a:r>
              <a:rPr lang="en-US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Fumarate</a:t>
            </a:r>
            <a:r>
              <a:rPr lang="en-US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en-US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r>
              <a:rPr lang="en-US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    Cleavage of </a:t>
            </a:r>
            <a:r>
              <a:rPr lang="en-US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argininosuccinate</a:t>
            </a:r>
            <a:r>
              <a:rPr lang="en-US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is catalyzed by </a:t>
            </a:r>
            <a:r>
              <a:rPr lang="en-US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argininosuccinate</a:t>
            </a:r>
            <a:r>
              <a:rPr lang="en-US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lyase</a:t>
            </a:r>
            <a:r>
              <a:rPr lang="en-US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The reaction proceeds with retention of all three </a:t>
            </a:r>
            <a:r>
              <a:rPr lang="en-US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nitrogens</a:t>
            </a:r>
            <a:r>
              <a:rPr lang="en-US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in </a:t>
            </a:r>
            <a:r>
              <a:rPr lang="en-US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arginine</a:t>
            </a:r>
            <a:r>
              <a:rPr lang="en-US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and release of the </a:t>
            </a:r>
            <a:r>
              <a:rPr lang="en-US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aspartate</a:t>
            </a:r>
            <a:r>
              <a:rPr lang="en-US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skeleton as </a:t>
            </a:r>
            <a:r>
              <a:rPr lang="en-US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fumarate</a:t>
            </a:r>
            <a:r>
              <a:rPr lang="en-US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. Subsequent addition of water to </a:t>
            </a:r>
            <a:r>
              <a:rPr lang="en-US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fumarate</a:t>
            </a:r>
            <a:r>
              <a:rPr lang="en-US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forms L-</a:t>
            </a:r>
            <a:r>
              <a:rPr lang="en-US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malate</a:t>
            </a:r>
            <a:r>
              <a:rPr lang="en-US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whose subsequent NAD+-dependent oxidation forms </a:t>
            </a:r>
            <a:r>
              <a:rPr lang="en-US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oxaloacetate</a:t>
            </a:r>
            <a:r>
              <a:rPr lang="en-US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 These two reactions are analogous to reactions of the citric acid cycle, but are catalyzed by </a:t>
            </a:r>
            <a:r>
              <a:rPr lang="en-US" b="1" i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cytosolic</a:t>
            </a:r>
            <a:r>
              <a:rPr lang="en-US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fumarase</a:t>
            </a:r>
            <a:r>
              <a:rPr lang="en-US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and  </a:t>
            </a:r>
            <a:r>
              <a:rPr lang="en-US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malate</a:t>
            </a:r>
            <a:r>
              <a:rPr lang="en-US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dehydrogenase</a:t>
            </a:r>
            <a:r>
              <a:rPr lang="en-US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endParaRPr lang="en-US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r>
              <a:rPr lang="en-US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en-US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Transamination</a:t>
            </a:r>
            <a:r>
              <a:rPr lang="en-US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of </a:t>
            </a:r>
            <a:r>
              <a:rPr lang="en-US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oxaloacetate</a:t>
            </a:r>
            <a:r>
              <a:rPr lang="en-US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by glutamate </a:t>
            </a:r>
            <a:r>
              <a:rPr lang="en-US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aminotransferase</a:t>
            </a:r>
            <a:r>
              <a:rPr lang="en-US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then re-forms </a:t>
            </a:r>
            <a:r>
              <a:rPr lang="en-US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aspartate</a:t>
            </a:r>
            <a:r>
              <a:rPr lang="en-US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 The carbon skeleton of </a:t>
            </a:r>
            <a:r>
              <a:rPr lang="en-US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aspartate-fumarate</a:t>
            </a:r>
            <a:r>
              <a:rPr lang="en-US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thus acts as a carrier of the nitrogen of glutamate into a precursor of urea.</a:t>
            </a:r>
          </a:p>
          <a:p>
            <a:pPr lvl="0" algn="just">
              <a:buNone/>
            </a:pPr>
            <a:r>
              <a:rPr lang="en-US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5.   Cleavage of </a:t>
            </a:r>
            <a:r>
              <a:rPr lang="en-US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Arginine</a:t>
            </a:r>
            <a:r>
              <a:rPr lang="en-US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Releases Urea &amp; Re-Forms </a:t>
            </a:r>
            <a:r>
              <a:rPr lang="en-US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Ornithine</a:t>
            </a:r>
            <a:r>
              <a:rPr lang="en-US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lvl="0" algn="just">
              <a:buNone/>
            </a:pPr>
            <a:r>
              <a:rPr lang="en-US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   Hydrolytic cleavage of the </a:t>
            </a:r>
            <a:r>
              <a:rPr lang="en-US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guanidino</a:t>
            </a:r>
            <a:r>
              <a:rPr lang="en-US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group of </a:t>
            </a:r>
            <a:r>
              <a:rPr lang="en-US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arginine</a:t>
            </a:r>
            <a:r>
              <a:rPr lang="en-US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catalyzed by liver </a:t>
            </a:r>
            <a:r>
              <a:rPr lang="en-US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arginase</a:t>
            </a:r>
            <a:r>
              <a:rPr lang="en-US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releases urea. The other product, </a:t>
            </a:r>
            <a:r>
              <a:rPr lang="en-US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ornithine</a:t>
            </a:r>
            <a:r>
              <a:rPr lang="en-US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reenters liver mitochondria and participates in additional rounds of urea synthesis. </a:t>
            </a:r>
          </a:p>
          <a:p>
            <a:endParaRPr lang="en-US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sz="3600" dirty="0" smtClean="0">
                <a:solidFill>
                  <a:schemeClr val="bg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2- The Second Phase: Catabolism of the Carbon Skeleton of Amino Acids 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3600" dirty="0" smtClean="0">
                <a:latin typeface="Times New Roman" pitchFamily="18" charset="0"/>
                <a:cs typeface="Times New Roman" pitchFamily="18" charset="0"/>
              </a:rPr>
            </a:b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57758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 fontScale="92500"/>
          </a:bodyPr>
          <a:lstStyle/>
          <a:p>
            <a:pPr algn="justLow">
              <a:buClrTx/>
              <a:buSzPct val="80000"/>
              <a:buFont typeface="Wingdings" pitchFamily="2" charset="2"/>
              <a:buChar char="v"/>
            </a:pP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The second phase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of amino acid catabolism, the carbon skeletons of the α-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ketoacids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are converted to common intermediates of energy producing, metabolic pathways.</a:t>
            </a:r>
          </a:p>
          <a:p>
            <a:pPr algn="justLow">
              <a:buClrTx/>
              <a:buSzPct val="80000"/>
              <a:buFont typeface="Wingdings" pitchFamily="2" charset="2"/>
              <a:buChar char="v"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These compounds can be metabolized to CO</a:t>
            </a:r>
            <a:r>
              <a:rPr lang="en-US" baseline="-25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and water, glucose, fatty acids, or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ketone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bodies by the central pathways of metabolism.</a:t>
            </a:r>
            <a:endParaRPr lang="en-US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Low">
              <a:buClrTx/>
              <a:buSzPct val="80000"/>
              <a:buFont typeface="Wingdings" pitchFamily="2" charset="2"/>
              <a:buChar char="v"/>
            </a:pPr>
            <a:r>
              <a:rPr lang="en-US" dirty="0" smtClean="0">
                <a:solidFill>
                  <a:schemeClr val="bg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The carbon skeleton of every amino acid is convertible either to:</a:t>
            </a:r>
          </a:p>
          <a:p>
            <a:pPr lvl="1" algn="justLow">
              <a:buClrTx/>
              <a:buFont typeface="Wingdings" pitchFamily="2" charset="2"/>
              <a:buChar char="v"/>
            </a:pP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carbohydrate (13 amino acids)</a:t>
            </a:r>
          </a:p>
          <a:p>
            <a:pPr lvl="1" algn="justLow">
              <a:buClrTx/>
              <a:buFont typeface="Wingdings" pitchFamily="2" charset="2"/>
              <a:buChar char="v"/>
            </a:pP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fat (one amino acid)</a:t>
            </a:r>
          </a:p>
          <a:p>
            <a:pPr lvl="1" algn="justLow">
              <a:buClrTx/>
              <a:buFont typeface="Wingdings" pitchFamily="2" charset="2"/>
              <a:buChar char="v"/>
            </a:pP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both fat and carbohydrate (five amino acids)</a:t>
            </a:r>
          </a:p>
          <a:p>
            <a:pPr algn="just"/>
            <a:endParaRPr lang="en-US" dirty="0"/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/>
            </a:r>
            <a:br>
              <a:rPr lang="en-US" dirty="0" smtClean="0">
                <a:solidFill>
                  <a:schemeClr val="bg1"/>
                </a:solidFill>
              </a:rPr>
            </a:br>
            <a:r>
              <a:rPr lang="en-US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Glucogenic</a:t>
            </a:r>
            <a:r>
              <a:rPr lang="en-US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vs</a:t>
            </a:r>
            <a:r>
              <a:rPr lang="en-US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ketogenic</a:t>
            </a:r>
            <a:r>
              <a:rPr lang="en-US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amino acids</a:t>
            </a:r>
            <a:r>
              <a:rPr lang="en-US" dirty="0" smtClean="0">
                <a:solidFill>
                  <a:schemeClr val="bg1"/>
                </a:solidFill>
              </a:rPr>
              <a:t/>
            </a:r>
            <a:br>
              <a:rPr lang="en-US" dirty="0" smtClean="0">
                <a:solidFill>
                  <a:schemeClr val="bg1"/>
                </a:solidFill>
              </a:rPr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algn="just">
              <a:buClrTx/>
              <a:buSzPct val="80000"/>
              <a:buFont typeface="Wingdings" pitchFamily="2" charset="2"/>
              <a:buChar char="v"/>
            </a:pPr>
            <a:r>
              <a:rPr lang="en-US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Glucogenic</a:t>
            </a:r>
            <a:r>
              <a:rPr lang="en-US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amino acids can supply </a:t>
            </a:r>
            <a:r>
              <a:rPr lang="en-US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gluconeogenesis</a:t>
            </a:r>
            <a:r>
              <a:rPr lang="en-US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pathway via </a:t>
            </a:r>
            <a:r>
              <a:rPr lang="en-US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pyruvate</a:t>
            </a:r>
            <a:r>
              <a:rPr lang="en-US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or citric acid cycle intermediates.</a:t>
            </a:r>
          </a:p>
          <a:p>
            <a:pPr algn="just">
              <a:buClrTx/>
              <a:buSzPct val="80000"/>
              <a:buNone/>
            </a:pPr>
            <a:endParaRPr lang="en-US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buClrTx/>
              <a:buSzPct val="80000"/>
              <a:buFont typeface="Wingdings" pitchFamily="2" charset="2"/>
              <a:buChar char="v"/>
            </a:pPr>
            <a:r>
              <a:rPr lang="en-US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Ketogenicamino</a:t>
            </a:r>
            <a:r>
              <a:rPr lang="en-US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acids can contribute to synthesis of fatty acids or </a:t>
            </a:r>
            <a:r>
              <a:rPr lang="en-US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ketone</a:t>
            </a:r>
            <a:r>
              <a:rPr lang="en-US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bodies.</a:t>
            </a:r>
          </a:p>
          <a:p>
            <a:pPr algn="just">
              <a:buClrTx/>
              <a:buSzPct val="80000"/>
              <a:buFont typeface="Wingdings" pitchFamily="2" charset="2"/>
              <a:buChar char="v"/>
            </a:pPr>
            <a:endParaRPr lang="en-US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buClrTx/>
              <a:buSzPct val="80000"/>
              <a:buFont typeface="Wingdings" pitchFamily="2" charset="2"/>
              <a:buChar char="v"/>
            </a:pPr>
            <a:r>
              <a:rPr lang="en-US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Some amino acids are both </a:t>
            </a:r>
            <a:r>
              <a:rPr lang="en-US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glucogenic</a:t>
            </a:r>
            <a:r>
              <a:rPr lang="en-US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and </a:t>
            </a:r>
            <a:r>
              <a:rPr lang="en-US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ketogenic</a:t>
            </a:r>
            <a:r>
              <a:rPr lang="en-US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4282" y="285728"/>
            <a:ext cx="8572560" cy="1131910"/>
          </a:xfr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>
            <a:no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l"/>
            <a:r>
              <a:rPr lang="en-US" sz="3600" dirty="0" smtClean="0">
                <a:ln w="50800"/>
                <a:solidFill>
                  <a:schemeClr val="bg1">
                    <a:shade val="50000"/>
                  </a:schemeClr>
                </a:solidFill>
                <a:effectLst/>
              </a:rPr>
              <a:t/>
            </a:r>
            <a:br>
              <a:rPr lang="en-US" sz="3600" dirty="0" smtClean="0">
                <a:ln w="50800"/>
                <a:solidFill>
                  <a:schemeClr val="bg1">
                    <a:shade val="50000"/>
                  </a:schemeClr>
                </a:solidFill>
                <a:effectLst/>
              </a:rPr>
            </a:br>
            <a:r>
              <a:rPr lang="en-US" sz="2800" dirty="0" smtClean="0">
                <a:ln w="50800"/>
                <a:solidFill>
                  <a:schemeClr val="bg1">
                    <a:shade val="5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Biosynthesis of the Nutritionally Non Essential Amino Acids:</a:t>
            </a:r>
            <a:r>
              <a:rPr lang="en-US" sz="3600" dirty="0" smtClean="0">
                <a:ln w="50800"/>
                <a:solidFill>
                  <a:schemeClr val="bg1">
                    <a:shade val="50000"/>
                  </a:schemeClr>
                </a:solidFill>
                <a:effectLst/>
              </a:rPr>
              <a:t/>
            </a:r>
            <a:br>
              <a:rPr lang="en-US" sz="3600" dirty="0" smtClean="0">
                <a:ln w="50800"/>
                <a:solidFill>
                  <a:schemeClr val="bg1">
                    <a:shade val="50000"/>
                  </a:schemeClr>
                </a:solidFill>
                <a:effectLst/>
              </a:rPr>
            </a:br>
            <a:endParaRPr lang="en-US" sz="3600" dirty="0">
              <a:ln w="50800"/>
              <a:solidFill>
                <a:schemeClr val="bg1">
                  <a:shade val="50000"/>
                </a:schemeClr>
              </a:solidFill>
              <a:effectLst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4282" y="1600200"/>
            <a:ext cx="8472518" cy="4709160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>
              <a:buClrTx/>
              <a:buFont typeface="Wingdings" pitchFamily="2" charset="2"/>
              <a:buChar char="v"/>
            </a:pPr>
            <a:endParaRPr lang="en-US" dirty="0" smtClean="0"/>
          </a:p>
          <a:p>
            <a:pPr marL="651510" lvl="0" indent="-514350" algn="justLow">
              <a:buClrTx/>
              <a:buFont typeface="+mj-lt"/>
              <a:buAutoNum type="arabicPeriod"/>
            </a:pP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Alpha -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ketoglutarate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100" dirty="0" smtClean="0">
                <a:latin typeface="Times New Roman" pitchFamily="18" charset="0"/>
                <a:cs typeface="Times New Roman" pitchFamily="18" charset="0"/>
              </a:rPr>
              <a:t>Glutamate, Glutamine &amp; </a:t>
            </a:r>
            <a:r>
              <a:rPr lang="en-US" sz="2100" dirty="0" err="1" smtClean="0">
                <a:latin typeface="Times New Roman" pitchFamily="18" charset="0"/>
                <a:cs typeface="Times New Roman" pitchFamily="18" charset="0"/>
              </a:rPr>
              <a:t>Proline</a:t>
            </a:r>
            <a:r>
              <a:rPr lang="en-US" sz="21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651510" lvl="0" indent="-514350" algn="justLow">
              <a:buClrTx/>
              <a:buFont typeface="+mj-lt"/>
              <a:buAutoNum type="arabicPeriod"/>
            </a:pP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Pyruvate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: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Alanine</a:t>
            </a: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651510" lvl="0" indent="-514350" algn="justLow">
              <a:buClrTx/>
              <a:buFont typeface="+mj-lt"/>
              <a:buAutoNum type="arabicPeriod"/>
            </a:pP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Oxaloacetate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: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Aspartate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Aspargine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651510" lvl="0" indent="-514350" algn="justLow">
              <a:buClrTx/>
              <a:buFont typeface="+mj-lt"/>
              <a:buAutoNum type="arabicPeriod"/>
            </a:pP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3-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phosphoglycerate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Serine,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Glycine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&amp;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Cysteine</a:t>
            </a:r>
          </a:p>
          <a:p>
            <a:pPr marL="651510" lvl="0" indent="-514350" algn="justLow">
              <a:buClrTx/>
              <a:buFont typeface="+mj-lt"/>
              <a:buAutoNum type="arabicPeriod"/>
            </a:pP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Nutritionally essential amino acids: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are required for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Tyrosine,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Hydroxyproline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and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hydroxylysine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biosynthesis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651510" lvl="0" indent="-514350">
              <a:buClrTx/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	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0034" y="285728"/>
            <a:ext cx="8229600" cy="1143000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 fontScale="90000"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r>
              <a:rPr lang="en-US" dirty="0" smtClean="0">
                <a:ln w="50800"/>
                <a:solidFill>
                  <a:schemeClr val="bg1">
                    <a:shade val="5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Fate of the Carbon Skeleton of L- Amino Acids</a:t>
            </a:r>
            <a:endParaRPr lang="en-US" dirty="0">
              <a:ln w="50800"/>
              <a:solidFill>
                <a:schemeClr val="bg1">
                  <a:shade val="50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500034" y="1500174"/>
            <a:ext cx="8215370" cy="507209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785786" y="1600200"/>
            <a:ext cx="7643866" cy="470852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85786" y="500042"/>
            <a:ext cx="7715304" cy="785818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imagesCAZL3VN0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14481" y="785794"/>
            <a:ext cx="5786478" cy="5000659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285728"/>
            <a:ext cx="8229600" cy="928694"/>
          </a:xfr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lvl="0" algn="l"/>
            <a:r>
              <a:rPr lang="en-US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Amino acids synthesized from  α- </a:t>
            </a:r>
            <a:r>
              <a:rPr lang="en-US" sz="28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ketoglutaric</a:t>
            </a:r>
            <a:r>
              <a:rPr lang="en-US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acids  precursors :</a:t>
            </a:r>
            <a:endParaRPr lang="en-US" sz="28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457200" y="1214422"/>
            <a:ext cx="8229600" cy="3000396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 fontScale="85000" lnSpcReduction="10000"/>
          </a:bodyPr>
          <a:lstStyle/>
          <a:p>
            <a:pPr marL="651510" lvl="0" indent="-514350" algn="justLow">
              <a:buNone/>
            </a:pPr>
            <a:r>
              <a:rPr lang="en-US" b="1" dirty="0" smtClean="0">
                <a:solidFill>
                  <a:schemeClr val="bg1"/>
                </a:solidFill>
              </a:rPr>
              <a:t>1- Glutamate:</a:t>
            </a:r>
          </a:p>
          <a:p>
            <a:pPr algn="justLow">
              <a:buNone/>
            </a:pPr>
            <a:r>
              <a:rPr lang="en-US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 The first reaction in biosynthesis of the "glutamate family" of amino acids is the </a:t>
            </a:r>
            <a:r>
              <a:rPr lang="en-US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reductive </a:t>
            </a:r>
            <a:r>
              <a:rPr lang="en-US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amidation</a:t>
            </a:r>
            <a:r>
              <a:rPr lang="en-US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of </a:t>
            </a:r>
            <a:r>
              <a:rPr lang="el-GR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α</a:t>
            </a:r>
            <a:r>
              <a:rPr lang="en-US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ketoglutarate</a:t>
            </a:r>
            <a:r>
              <a:rPr lang="en-US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catalyzed by </a:t>
            </a:r>
            <a:r>
              <a:rPr lang="en-US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glutamate </a:t>
            </a:r>
            <a:r>
              <a:rPr lang="en-US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dehydrogenase</a:t>
            </a:r>
            <a:r>
              <a:rPr lang="en-US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 The reaction is shown as unidirectional in the direction of glutamate synthesis because the reaction strongly favors glutamate. This is physiologically important because high concentrations of ammonium ion are </a:t>
            </a:r>
            <a:r>
              <a:rPr lang="en-US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cytotoxic</a:t>
            </a:r>
            <a:r>
              <a:rPr lang="en-US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651510" lvl="0" indent="-514350">
              <a:buFont typeface="+mj-lt"/>
              <a:buAutoNum type="arabicPeriod"/>
            </a:pP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10" name="Picture 9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34" y="4214818"/>
            <a:ext cx="8215370" cy="242889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lvl="0" algn="l"/>
            <a:r>
              <a:rPr lang="en-US" sz="2800" dirty="0" smtClean="0">
                <a:solidFill>
                  <a:schemeClr val="bg1"/>
                </a:solidFill>
              </a:rPr>
              <a:t>Amino acids synthesized from  α- </a:t>
            </a:r>
            <a:r>
              <a:rPr lang="en-US" sz="2800" dirty="0" err="1" smtClean="0">
                <a:solidFill>
                  <a:schemeClr val="bg1"/>
                </a:solidFill>
              </a:rPr>
              <a:t>ketoglutaric</a:t>
            </a:r>
            <a:r>
              <a:rPr lang="en-US" sz="2800" dirty="0" smtClean="0">
                <a:solidFill>
                  <a:schemeClr val="bg1"/>
                </a:solidFill>
              </a:rPr>
              <a:t> acids  precursors :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457200" y="1357298"/>
            <a:ext cx="8229600" cy="2786082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lvl="0">
              <a:buNone/>
            </a:pP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2- Glutamine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The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amidation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of glutamate to glutamine catalyzed by 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glutamine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synthetase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involves the intermediate formation of γ-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glutamyl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phosphate thus; the reaction is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catalysed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by ATP . </a:t>
            </a:r>
          </a:p>
          <a:p>
            <a:endParaRPr lang="en-US" dirty="0" smtClean="0">
              <a:solidFill>
                <a:schemeClr val="bg1"/>
              </a:solidFill>
            </a:endParaRPr>
          </a:p>
          <a:p>
            <a:pPr marL="651510" lvl="0" indent="-514350">
              <a:buFont typeface="+mj-lt"/>
              <a:buAutoNum type="arabicPeriod"/>
            </a:pP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5" name="Picture 4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34" y="4143380"/>
            <a:ext cx="8215370" cy="207170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85720" y="274638"/>
            <a:ext cx="8401080" cy="1143000"/>
          </a:xfr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lvl="0" algn="l"/>
            <a:r>
              <a:rPr lang="en-US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Amino acids synthesized from  α- </a:t>
            </a:r>
            <a:r>
              <a:rPr lang="en-US" sz="28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ketoglutaric</a:t>
            </a:r>
            <a:r>
              <a:rPr lang="en-US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acids  precursors :</a:t>
            </a:r>
            <a:endParaRPr lang="en-US" sz="28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Content Placeholder 7"/>
          <p:cNvSpPr>
            <a:spLocks noGrp="1"/>
          </p:cNvSpPr>
          <p:nvPr>
            <p:ph sz="half" idx="1"/>
          </p:nvPr>
        </p:nvSpPr>
        <p:spPr>
          <a:xfrm>
            <a:off x="214282" y="1600200"/>
            <a:ext cx="4643470" cy="4972072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 lnSpcReduction="10000"/>
          </a:bodyPr>
          <a:lstStyle/>
          <a:p>
            <a:pPr lvl="0">
              <a:buNone/>
            </a:pP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3-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Proline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ClrTx/>
              <a:buFont typeface="Wingdings" pitchFamily="2" charset="2"/>
              <a:buChar char="§"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The initial reaction of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proline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biosynthesis converts the γ-carboxyl group of glutamate to 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the mixed acid anhydride of glutamate γ-phosphate. </a:t>
            </a:r>
          </a:p>
          <a:p>
            <a:pPr algn="just">
              <a:buClrTx/>
              <a:buFont typeface="Wingdings" pitchFamily="2" charset="2"/>
              <a:buChar char="§"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Subsequent 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reduction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forms 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glutamate γ-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semialdehyde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, which follow spontaneously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cyclization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is 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reduced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to L-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proline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. 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Content Placeholder 5"/>
          <p:cNvPicPr>
            <a:picLocks noGrp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857752" y="1600200"/>
            <a:ext cx="4000528" cy="497207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lvl="0" algn="l"/>
            <a:r>
              <a:rPr lang="en-US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Amino acids synthesized from  </a:t>
            </a:r>
            <a:r>
              <a:rPr lang="en-US" sz="28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Pyruvate</a:t>
            </a:r>
            <a:r>
              <a:rPr lang="en-US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precursor :</a:t>
            </a:r>
            <a:endParaRPr lang="en-US" sz="28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457200" y="1428736"/>
            <a:ext cx="8229600" cy="2571768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 lnSpcReduction="10000"/>
          </a:bodyPr>
          <a:lstStyle/>
          <a:p>
            <a:pPr lvl="0" algn="justLow">
              <a:buNone/>
            </a:pP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Alanine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algn="justLow"/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Alanine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is formed by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transamination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of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pyruvate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by the enzyme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Alanine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Transaminase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(ALT) also known, Glutamate-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Pyruvate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Transaminase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(GPT),</a:t>
            </a:r>
          </a:p>
          <a:p>
            <a:pPr algn="justLow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In this reaction glutamate will act as the amine donor .</a:t>
            </a:r>
          </a:p>
          <a:p>
            <a:pPr marL="651510" lvl="0" indent="-514350">
              <a:buFont typeface="+mj-lt"/>
              <a:buAutoNum type="arabicPeriod"/>
            </a:pP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7" name="Picture 6" descr="alanine-aminotransferase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0034" y="4000504"/>
            <a:ext cx="8215370" cy="219075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cxnSp>
        <p:nvCxnSpPr>
          <p:cNvPr id="6" name="Straight Arrow Connector 5"/>
          <p:cNvCxnSpPr/>
          <p:nvPr/>
        </p:nvCxnSpPr>
        <p:spPr>
          <a:xfrm rot="10800000">
            <a:off x="4071934" y="5000636"/>
            <a:ext cx="857256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pex">
  <a:themeElements>
    <a:clrScheme name="Civic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Apex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Apex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7562</TotalTime>
  <Words>2793</Words>
  <Application>Microsoft Office PowerPoint</Application>
  <PresentationFormat>On-screen Show (4:3)</PresentationFormat>
  <Paragraphs>329</Paragraphs>
  <Slides>52</Slides>
  <Notes>52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52</vt:i4>
      </vt:variant>
    </vt:vector>
  </HeadingPairs>
  <TitlesOfParts>
    <vt:vector size="61" baseType="lpstr">
      <vt:lpstr>Arial</vt:lpstr>
      <vt:lpstr>Book Antiqua</vt:lpstr>
      <vt:lpstr>Calibri</vt:lpstr>
      <vt:lpstr>Lucida Sans</vt:lpstr>
      <vt:lpstr>Times New Roman</vt:lpstr>
      <vt:lpstr>Wingdings</vt:lpstr>
      <vt:lpstr>Wingdings 2</vt:lpstr>
      <vt:lpstr>Wingdings 3</vt:lpstr>
      <vt:lpstr>Apex</vt:lpstr>
      <vt:lpstr>Nutritionally Essential &amp; Nutritionally Non Essential Amino Acids </vt:lpstr>
      <vt:lpstr>Nutritionally Essential &amp; Nutritionally Non Essential Amino Acids </vt:lpstr>
      <vt:lpstr>PowerPoint Presentation</vt:lpstr>
      <vt:lpstr> Biosynthesis of the Nutritionally Non Essential Amino Acids: </vt:lpstr>
      <vt:lpstr> Biosynthesis of the Nutritionally Non Essential Amino Acids: </vt:lpstr>
      <vt:lpstr>Amino acids synthesized from  α- ketoglutaric acids  precursors :</vt:lpstr>
      <vt:lpstr>Amino acids synthesized from  α- ketoglutaric acids  precursors :</vt:lpstr>
      <vt:lpstr>Amino acids synthesized from  α- ketoglutaric acids  precursors :</vt:lpstr>
      <vt:lpstr>Amino acids synthesized from  Pyruvate  precursor :</vt:lpstr>
      <vt:lpstr>Amino acids synthesized from  Oxaloacetate  precursor :</vt:lpstr>
      <vt:lpstr>Amino acids synthesized from  Oxaloacetate  precursor :</vt:lpstr>
      <vt:lpstr>Amino acids synthesized from  3- phosphoglycerate  precursor :</vt:lpstr>
      <vt:lpstr>Amino acids synthesized from  3- phosphoglycerate  precursor :</vt:lpstr>
      <vt:lpstr>PowerPoint Presentation</vt:lpstr>
      <vt:lpstr>Amino acids synthesized from  3- phosphoglycerate  precursor :</vt:lpstr>
      <vt:lpstr>      Tyrosine Biosynthesis:</vt:lpstr>
      <vt:lpstr>Hydroxyproline &amp; Hydroxylysine Biosynthesis:</vt:lpstr>
      <vt:lpstr>Valine, Leucine &amp; Isoleucine Biosynthesis:</vt:lpstr>
      <vt:lpstr>Catabolism of Proteins &amp; of Amino Acid Nitrogen</vt:lpstr>
      <vt:lpstr>Introduction:     </vt:lpstr>
      <vt:lpstr>Concept of amino acid degradation </vt:lpstr>
      <vt:lpstr>  DIGESTION OF DIETARY PROTEINS   </vt:lpstr>
      <vt:lpstr>  DIGESTION OF DIETARY PROTEINS   </vt:lpstr>
      <vt:lpstr>PROTEIN TURNOVER </vt:lpstr>
      <vt:lpstr>Protein Degradation </vt:lpstr>
      <vt:lpstr>1- Mechanism of Ubiquitin-proteasome proteolytic pathway</vt:lpstr>
      <vt:lpstr>PowerPoint Presentation</vt:lpstr>
      <vt:lpstr>2- ATP-Independent Degradation :</vt:lpstr>
      <vt:lpstr>Catabolism of amino acids</vt:lpstr>
      <vt:lpstr>Catabolism of amino acids</vt:lpstr>
      <vt:lpstr>Concept of amino acid degradation </vt:lpstr>
      <vt:lpstr>The first phase  REMOVAL AND EXCRETION OF AMINO GROUPS</vt:lpstr>
      <vt:lpstr>The first phase  REMOVAL AND EXCRETION OF AMINO GROUPS</vt:lpstr>
      <vt:lpstr>INTERORGAN EXCHANGE MAINTAINS CIRCULATING LEVELS OF AMINO ACIDS</vt:lpstr>
      <vt:lpstr>                1- Transamination</vt:lpstr>
      <vt:lpstr>PowerPoint Presentation</vt:lpstr>
      <vt:lpstr>      2- Oxidative deamination: </vt:lpstr>
      <vt:lpstr>         Ammonia Transport :</vt:lpstr>
      <vt:lpstr>   Ammonia Transport :</vt:lpstr>
      <vt:lpstr>The glucose-alanine cycle</vt:lpstr>
      <vt:lpstr>The first phase  REMOVAL AND EXCRETION OF AMINO GROUPS</vt:lpstr>
      <vt:lpstr>   Urea cycle:</vt:lpstr>
      <vt:lpstr>    Important considerations of urea cycle  </vt:lpstr>
      <vt:lpstr>PowerPoint Presentation</vt:lpstr>
      <vt:lpstr>PowerPoint Presentation</vt:lpstr>
      <vt:lpstr>     Steps of urea cycle :   </vt:lpstr>
      <vt:lpstr>     Steps of urea cycle :   </vt:lpstr>
      <vt:lpstr> 2- The Second Phase: Catabolism of the Carbon Skeleton of Amino Acids  </vt:lpstr>
      <vt:lpstr> Glucogenic vs ketogenic amino acids </vt:lpstr>
      <vt:lpstr>Fate of the Carbon Skeleton of L- Amino Acids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COMMUNICABLE DISEASES: INFECTIONS THROUGH THE GASTRO-INTESTINAL TRACT</dc:title>
  <dc:creator>shosho</dc:creator>
  <cp:lastModifiedBy>HP</cp:lastModifiedBy>
  <cp:revision>382</cp:revision>
  <dcterms:created xsi:type="dcterms:W3CDTF">2014-10-19T18:29:57Z</dcterms:created>
  <dcterms:modified xsi:type="dcterms:W3CDTF">2019-05-06T20:39:09Z</dcterms:modified>
</cp:coreProperties>
</file>