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20" r:id="rId1"/>
  </p:sldMasterIdLst>
  <p:notesMasterIdLst>
    <p:notesMasterId r:id="rId43"/>
  </p:notesMasterIdLst>
  <p:handoutMasterIdLst>
    <p:handoutMasterId r:id="rId44"/>
  </p:handoutMasterIdLst>
  <p:sldIdLst>
    <p:sldId id="256" r:id="rId2"/>
    <p:sldId id="537" r:id="rId3"/>
    <p:sldId id="556" r:id="rId4"/>
    <p:sldId id="557" r:id="rId5"/>
    <p:sldId id="567" r:id="rId6"/>
    <p:sldId id="568" r:id="rId7"/>
    <p:sldId id="581" r:id="rId8"/>
    <p:sldId id="569" r:id="rId9"/>
    <p:sldId id="570" r:id="rId10"/>
    <p:sldId id="571" r:id="rId11"/>
    <p:sldId id="572" r:id="rId12"/>
    <p:sldId id="573" r:id="rId13"/>
    <p:sldId id="574" r:id="rId14"/>
    <p:sldId id="575" r:id="rId15"/>
    <p:sldId id="576" r:id="rId16"/>
    <p:sldId id="582" r:id="rId17"/>
    <p:sldId id="584" r:id="rId18"/>
    <p:sldId id="583" r:id="rId19"/>
    <p:sldId id="577" r:id="rId20"/>
    <p:sldId id="561" r:id="rId21"/>
    <p:sldId id="562" r:id="rId22"/>
    <p:sldId id="563" r:id="rId23"/>
    <p:sldId id="538" r:id="rId24"/>
    <p:sldId id="539" r:id="rId25"/>
    <p:sldId id="540" r:id="rId26"/>
    <p:sldId id="541" r:id="rId27"/>
    <p:sldId id="544" r:id="rId28"/>
    <p:sldId id="545" r:id="rId29"/>
    <p:sldId id="546" r:id="rId30"/>
    <p:sldId id="564" r:id="rId31"/>
    <p:sldId id="547" r:id="rId32"/>
    <p:sldId id="548" r:id="rId33"/>
    <p:sldId id="549" r:id="rId34"/>
    <p:sldId id="551" r:id="rId35"/>
    <p:sldId id="552" r:id="rId36"/>
    <p:sldId id="553" r:id="rId37"/>
    <p:sldId id="580" r:id="rId38"/>
    <p:sldId id="585" r:id="rId39"/>
    <p:sldId id="554" r:id="rId40"/>
    <p:sldId id="491" r:id="rId41"/>
    <p:sldId id="495" r:id="rId42"/>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412" autoAdjust="0"/>
    <p:restoredTop sz="91182" autoAdjust="0"/>
  </p:normalViewPr>
  <p:slideViewPr>
    <p:cSldViewPr>
      <p:cViewPr varScale="1">
        <p:scale>
          <a:sx n="67" d="100"/>
          <a:sy n="67" d="100"/>
        </p:scale>
        <p:origin x="-1476" y="-96"/>
      </p:cViewPr>
      <p:guideLst>
        <p:guide orient="horz" pos="2160"/>
        <p:guide pos="2880"/>
      </p:guideLst>
    </p:cSldViewPr>
  </p:slideViewPr>
  <p:outlineViewPr>
    <p:cViewPr>
      <p:scale>
        <a:sx n="33" d="100"/>
        <a:sy n="33" d="100"/>
      </p:scale>
      <p:origin x="12" y="3348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Date Placeholder 2"/>
          <p:cNvSpPr>
            <a:spLocks noGrp="1"/>
          </p:cNvSpPr>
          <p:nvPr>
            <p:ph type="dt" sz="quarter" idx="1"/>
          </p:nvPr>
        </p:nvSpPr>
        <p:spPr>
          <a:xfrm>
            <a:off x="1588" y="0"/>
            <a:ext cx="2971800" cy="457200"/>
          </a:xfrm>
          <a:prstGeom prst="rect">
            <a:avLst/>
          </a:prstGeom>
        </p:spPr>
        <p:txBody>
          <a:bodyPr vert="horz" lIns="91440" tIns="45720" rIns="91440" bIns="45720" rtlCol="1"/>
          <a:lstStyle>
            <a:lvl1pPr algn="l">
              <a:defRPr sz="1200"/>
            </a:lvl1pPr>
          </a:lstStyle>
          <a:p>
            <a:fld id="{5954669D-C677-421E-B9C0-2502F9E14C76}" type="datetime1">
              <a:rPr lang="en-US" smtClean="0"/>
              <a:pPr/>
              <a:t>10/5/2019</a:t>
            </a:fld>
            <a:endParaRPr lang="ar-IQ"/>
          </a:p>
        </p:txBody>
      </p:sp>
      <p:sp>
        <p:nvSpPr>
          <p:cNvPr id="4" name="Footer Placeholder 3"/>
          <p:cNvSpPr>
            <a:spLocks noGrp="1"/>
          </p:cNvSpPr>
          <p:nvPr>
            <p:ph type="ftr" sz="quarter" idx="2"/>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5" name="Slide Number Placeholder 4"/>
          <p:cNvSpPr>
            <a:spLocks noGrp="1"/>
          </p:cNvSpPr>
          <p:nvPr>
            <p:ph type="sldNum" sz="quarter" idx="3"/>
          </p:nvPr>
        </p:nvSpPr>
        <p:spPr>
          <a:xfrm>
            <a:off x="1588" y="8685213"/>
            <a:ext cx="2971800" cy="457200"/>
          </a:xfrm>
          <a:prstGeom prst="rect">
            <a:avLst/>
          </a:prstGeom>
        </p:spPr>
        <p:txBody>
          <a:bodyPr vert="horz" lIns="91440" tIns="45720" rIns="91440" bIns="45720" rtlCol="1" anchor="b"/>
          <a:lstStyle>
            <a:lvl1pPr algn="l">
              <a:defRPr sz="1200"/>
            </a:lvl1pPr>
          </a:lstStyle>
          <a:p>
            <a:fld id="{F24F3DDE-734B-419B-9BE3-1712E551F237}" type="slidenum">
              <a:rPr lang="ar-IQ" smtClean="0"/>
              <a:pPr/>
              <a:t>‹#›</a:t>
            </a:fld>
            <a:endParaRPr lang="ar-IQ"/>
          </a:p>
        </p:txBody>
      </p:sp>
    </p:spTree>
    <p:extLst>
      <p:ext uri="{BB962C8B-B14F-4D97-AF65-F5344CB8AC3E}">
        <p14:creationId xmlns:p14="http://schemas.microsoft.com/office/powerpoint/2010/main" val="1494702964"/>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00E2E7AF-CD5A-4E29-B917-17508ADE1998}" type="datetime1">
              <a:rPr lang="en-US" smtClean="0"/>
              <a:pPr/>
              <a:t>10/5/2019</a:t>
            </a:fld>
            <a:endParaRPr lang="ar-IQ"/>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43414538-2C83-44B7-9E89-3E38B8738449}" type="slidenum">
              <a:rPr lang="ar-IQ" smtClean="0"/>
              <a:pPr/>
              <a:t>‹#›</a:t>
            </a:fld>
            <a:endParaRPr lang="ar-IQ"/>
          </a:p>
        </p:txBody>
      </p:sp>
    </p:spTree>
    <p:extLst>
      <p:ext uri="{BB962C8B-B14F-4D97-AF65-F5344CB8AC3E}">
        <p14:creationId xmlns:p14="http://schemas.microsoft.com/office/powerpoint/2010/main" val="895645952"/>
      </p:ext>
    </p:extLst>
  </p:cSld>
  <p:clrMap bg1="lt1" tx1="dk1" bg2="lt2" tx2="dk2" accent1="accent1" accent2="accent2" accent3="accent3" accent4="accent4" accent5="accent5" accent6="accent6" hlink="hlink" folHlink="folHlink"/>
  <p:hf hdr="0" ftr="0"/>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43414538-2C83-44B7-9E89-3E38B8738449}" type="slidenum">
              <a:rPr lang="ar-IQ" smtClean="0"/>
              <a:pPr/>
              <a:t>1</a:t>
            </a:fld>
            <a:endParaRPr lang="ar-IQ"/>
          </a:p>
        </p:txBody>
      </p:sp>
      <p:sp>
        <p:nvSpPr>
          <p:cNvPr id="5" name="Date Placeholder 4"/>
          <p:cNvSpPr>
            <a:spLocks noGrp="1"/>
          </p:cNvSpPr>
          <p:nvPr>
            <p:ph type="dt" idx="11"/>
          </p:nvPr>
        </p:nvSpPr>
        <p:spPr/>
        <p:txBody>
          <a:bodyPr/>
          <a:lstStyle/>
          <a:p>
            <a:fld id="{58A630D3-3D5C-49DF-BBF0-1A041891F50E}" type="datetime1">
              <a:rPr lang="en-US" smtClean="0"/>
              <a:pPr/>
              <a:t>10/5/2019</a:t>
            </a:fld>
            <a:endParaRPr lang="ar-IQ"/>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869CC5-7455-4816-9F9D-4011BAA7CD1E}" type="slidenum">
              <a:rPr lang="ar-IQ"/>
              <a:pPr/>
              <a:t>13</a:t>
            </a:fld>
            <a:endParaRPr lang="en-GB"/>
          </a:p>
        </p:txBody>
      </p:sp>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0E94EA-CBD1-4540-93E6-F66BBBE50338}" type="slidenum">
              <a:rPr lang="ar-IQ"/>
              <a:pPr/>
              <a:t>14</a:t>
            </a:fld>
            <a:endParaRPr lang="en-GB"/>
          </a:p>
        </p:txBody>
      </p:sp>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EE1B0F-A327-498D-BEC8-A0EEF40926C7}" type="slidenum">
              <a:rPr lang="ar-IQ"/>
              <a:pPr/>
              <a:t>15</a:t>
            </a:fld>
            <a:endParaRPr lang="en-GB"/>
          </a:p>
        </p:txBody>
      </p:sp>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43414538-2C83-44B7-9E89-3E38B8738449}" type="slidenum">
              <a:rPr lang="ar-IQ" smtClean="0"/>
              <a:pPr/>
              <a:t>16</a:t>
            </a:fld>
            <a:endParaRPr lang="ar-IQ"/>
          </a:p>
        </p:txBody>
      </p:sp>
      <p:sp>
        <p:nvSpPr>
          <p:cNvPr id="5" name="Date Placeholder 4"/>
          <p:cNvSpPr>
            <a:spLocks noGrp="1"/>
          </p:cNvSpPr>
          <p:nvPr>
            <p:ph type="dt" idx="11"/>
          </p:nvPr>
        </p:nvSpPr>
        <p:spPr/>
        <p:txBody>
          <a:bodyPr/>
          <a:lstStyle/>
          <a:p>
            <a:fld id="{DD0E6A00-BE7B-41B9-B8A4-3ED36C1C7FCF}" type="datetime1">
              <a:rPr lang="en-US" smtClean="0"/>
              <a:pPr/>
              <a:t>10/5/2019</a:t>
            </a:fld>
            <a:endParaRPr lang="ar-IQ"/>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Date Placeholder 3"/>
          <p:cNvSpPr>
            <a:spLocks noGrp="1"/>
          </p:cNvSpPr>
          <p:nvPr>
            <p:ph type="dt" idx="10"/>
          </p:nvPr>
        </p:nvSpPr>
        <p:spPr/>
        <p:txBody>
          <a:bodyPr/>
          <a:lstStyle/>
          <a:p>
            <a:fld id="{00E2E7AF-CD5A-4E29-B917-17508ADE1998}" type="datetime1">
              <a:rPr lang="en-US" smtClean="0"/>
              <a:pPr/>
              <a:t>10/5/2019</a:t>
            </a:fld>
            <a:endParaRPr lang="ar-IQ"/>
          </a:p>
        </p:txBody>
      </p:sp>
      <p:sp>
        <p:nvSpPr>
          <p:cNvPr id="5" name="Slide Number Placeholder 4"/>
          <p:cNvSpPr>
            <a:spLocks noGrp="1"/>
          </p:cNvSpPr>
          <p:nvPr>
            <p:ph type="sldNum" sz="quarter" idx="11"/>
          </p:nvPr>
        </p:nvSpPr>
        <p:spPr/>
        <p:txBody>
          <a:bodyPr/>
          <a:lstStyle/>
          <a:p>
            <a:fld id="{43414538-2C83-44B7-9E89-3E38B8738449}" type="slidenum">
              <a:rPr lang="ar-IQ" smtClean="0"/>
              <a:pPr/>
              <a:t>17</a:t>
            </a:fld>
            <a:endParaRPr lang="ar-IQ"/>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17E579-4945-422A-B8A4-456ED59E0231}" type="slidenum">
              <a:rPr lang="ar-IQ"/>
              <a:pPr/>
              <a:t>18</a:t>
            </a:fld>
            <a:endParaRPr lang="en-GB"/>
          </a:p>
        </p:txBody>
      </p:sp>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a:lstStyle/>
          <a:p>
            <a:pPr>
              <a:spcBef>
                <a:spcPct val="0"/>
              </a:spcBef>
            </a:pPr>
            <a:endParaRPr lang="ar-IQ" smtClean="0"/>
          </a:p>
        </p:txBody>
      </p:sp>
      <p:sp>
        <p:nvSpPr>
          <p:cNvPr id="460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44C56D1-4174-4D24-A267-74D332EFEC77}" type="slidenum">
              <a:rPr lang="ar-IQ"/>
              <a:pPr/>
              <a:t>20</a:t>
            </a:fld>
            <a:endParaRPr lang="ar-IQ"/>
          </a:p>
        </p:txBody>
      </p:sp>
      <p:sp>
        <p:nvSpPr>
          <p:cNvPr id="5" name="Date Placeholder 4"/>
          <p:cNvSpPr>
            <a:spLocks noGrp="1"/>
          </p:cNvSpPr>
          <p:nvPr>
            <p:ph type="dt" idx="10"/>
          </p:nvPr>
        </p:nvSpPr>
        <p:spPr/>
        <p:txBody>
          <a:bodyPr/>
          <a:lstStyle/>
          <a:p>
            <a:fld id="{19C93A77-CE3D-49AB-B703-1927B8E1DB79}" type="datetime1">
              <a:rPr lang="en-US" smtClean="0"/>
              <a:pPr/>
              <a:t>10/5/2019</a:t>
            </a:fld>
            <a:endParaRPr lang="ar-IQ"/>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AC469B-9EDB-4D1C-A67C-9C3443F4B655}" type="slidenum">
              <a:rPr lang="ar-IQ"/>
              <a:pPr/>
              <a:t>21</a:t>
            </a:fld>
            <a:endParaRPr lang="en-GB"/>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F9F1F6-4236-47A0-8394-6786C2B9A6F5}" type="slidenum">
              <a:rPr lang="ar-IQ"/>
              <a:pPr/>
              <a:t>23</a:t>
            </a:fld>
            <a:endParaRPr lang="en-GB"/>
          </a:p>
        </p:txBody>
      </p:sp>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A733D4-E1C7-4EC8-A9FD-F40F4CF85785}" type="slidenum">
              <a:rPr lang="ar-IQ"/>
              <a:pPr/>
              <a:t>32</a:t>
            </a:fld>
            <a:endParaRPr lang="en-GB"/>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9A0C1C-3024-43AF-BDE8-739C05FD221F}" type="slidenum">
              <a:rPr lang="ar-IQ"/>
              <a:pPr/>
              <a:t>2</a:t>
            </a:fld>
            <a:endParaRPr lang="en-GB"/>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95954E-E26C-40DE-85AC-7EC6C312904D}" type="slidenum">
              <a:rPr lang="ar-IQ"/>
              <a:pPr/>
              <a:t>34</a:t>
            </a:fld>
            <a:endParaRPr lang="en-GB"/>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AD5594-28BD-41B7-9367-FA7C3E976678}" type="slidenum">
              <a:rPr lang="ar-IQ"/>
              <a:pPr/>
              <a:t>35</a:t>
            </a:fld>
            <a:endParaRPr lang="en-GB"/>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4C7A2D-C5EB-4109-B34C-9B89F1893AAE}" type="slidenum">
              <a:rPr lang="ar-IQ"/>
              <a:pPr/>
              <a:t>37</a:t>
            </a:fld>
            <a:endParaRPr lang="en-GB"/>
          </a:p>
        </p:txBody>
      </p:sp>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p:txBody>
          <a:bodyPr/>
          <a:lstStyle/>
          <a:p>
            <a:endParaRPr lang="en-GB"/>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AB6834-8CBF-4A59-B979-48F872E9C972}" type="slidenum">
              <a:rPr lang="ar-IQ"/>
              <a:pPr/>
              <a:t>38</a:t>
            </a:fld>
            <a:endParaRPr lang="en-GB"/>
          </a:p>
        </p:txBody>
      </p:sp>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p:txBody>
          <a:bodyPr/>
          <a:lstStyle/>
          <a:p>
            <a:endParaRPr lang="en-GB"/>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43414538-2C83-44B7-9E89-3E38B8738449}" type="slidenum">
              <a:rPr lang="ar-IQ" smtClean="0"/>
              <a:pPr/>
              <a:t>40</a:t>
            </a:fld>
            <a:endParaRPr lang="ar-IQ"/>
          </a:p>
        </p:txBody>
      </p:sp>
      <p:sp>
        <p:nvSpPr>
          <p:cNvPr id="5" name="Date Placeholder 4"/>
          <p:cNvSpPr>
            <a:spLocks noGrp="1"/>
          </p:cNvSpPr>
          <p:nvPr>
            <p:ph type="dt" idx="11"/>
          </p:nvPr>
        </p:nvSpPr>
        <p:spPr/>
        <p:txBody>
          <a:bodyPr/>
          <a:lstStyle/>
          <a:p>
            <a:fld id="{7FC212A6-0700-4355-9BDE-A10DEF1B528F}" type="datetime1">
              <a:rPr lang="en-US" smtClean="0"/>
              <a:pPr/>
              <a:t>10/5/2019</a:t>
            </a:fld>
            <a:endParaRPr lang="ar-IQ"/>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rtl="0">
              <a:lnSpc>
                <a:spcPct val="90000"/>
              </a:lnSpc>
            </a:pPr>
            <a:r>
              <a:rPr lang="en-US" sz="1800" dirty="0" smtClean="0">
                <a:latin typeface="Times New Roman" pitchFamily="18" charset="0"/>
                <a:cs typeface="Times New Roman" pitchFamily="18" charset="0"/>
              </a:rPr>
              <a:t>Part of the PNS (Somatic)</a:t>
            </a:r>
          </a:p>
          <a:p>
            <a:pPr algn="l" rtl="0">
              <a:lnSpc>
                <a:spcPct val="90000"/>
              </a:lnSpc>
            </a:pPr>
            <a:r>
              <a:rPr lang="en-US" sz="1800" dirty="0" smtClean="0">
                <a:latin typeface="Times New Roman" pitchFamily="18" charset="0"/>
                <a:cs typeface="Times New Roman" pitchFamily="18" charset="0"/>
              </a:rPr>
              <a:t>Lie in </a:t>
            </a:r>
            <a:r>
              <a:rPr lang="en-US" sz="1800" dirty="0" err="1" smtClean="0">
                <a:latin typeface="Times New Roman" pitchFamily="18" charset="0"/>
                <a:cs typeface="Times New Roman" pitchFamily="18" charset="0"/>
              </a:rPr>
              <a:t>intervertebral</a:t>
            </a:r>
            <a:r>
              <a:rPr lang="en-US" sz="1800" dirty="0" smtClean="0">
                <a:latin typeface="Times New Roman" pitchFamily="18" charset="0"/>
                <a:cs typeface="Times New Roman" pitchFamily="18" charset="0"/>
              </a:rPr>
              <a:t> foramina</a:t>
            </a:r>
          </a:p>
          <a:p>
            <a:pPr lvl="1" algn="l" rtl="0">
              <a:lnSpc>
                <a:spcPct val="90000"/>
              </a:lnSpc>
            </a:pPr>
            <a:r>
              <a:rPr lang="en-US" sz="1800" dirty="0" smtClean="0">
                <a:latin typeface="Times New Roman" pitchFamily="18" charset="0"/>
                <a:cs typeface="Times New Roman" pitchFamily="18" charset="0"/>
              </a:rPr>
              <a:t>Send lateral branches to body</a:t>
            </a:r>
          </a:p>
          <a:p>
            <a:pPr algn="l" rtl="0">
              <a:lnSpc>
                <a:spcPct val="90000"/>
              </a:lnSpc>
            </a:pPr>
            <a:r>
              <a:rPr lang="en-US" sz="1800" dirty="0" smtClean="0">
                <a:latin typeface="Times New Roman" pitchFamily="18" charset="0"/>
                <a:cs typeface="Times New Roman" pitchFamily="18" charset="0"/>
              </a:rPr>
              <a:t>Named according to their point of issue from the vertebral column</a:t>
            </a:r>
          </a:p>
          <a:p>
            <a:pPr lvl="1" algn="l" rtl="0">
              <a:lnSpc>
                <a:spcPct val="90000"/>
              </a:lnSpc>
            </a:pPr>
            <a:r>
              <a:rPr lang="en-US" sz="1800" dirty="0" smtClean="0">
                <a:latin typeface="Times New Roman" pitchFamily="18" charset="0"/>
                <a:cs typeface="Times New Roman" pitchFamily="18" charset="0"/>
              </a:rPr>
              <a:t>8 pairs of cervical spinal nerves; C</a:t>
            </a:r>
            <a:r>
              <a:rPr lang="en-US" sz="1800" baseline="-25000" dirty="0" smtClean="0">
                <a:latin typeface="Times New Roman" pitchFamily="18" charset="0"/>
                <a:cs typeface="Times New Roman" pitchFamily="18" charset="0"/>
              </a:rPr>
              <a:t>1</a:t>
            </a:r>
            <a:r>
              <a:rPr lang="en-US" sz="1800" dirty="0" smtClean="0">
                <a:latin typeface="Times New Roman" pitchFamily="18" charset="0"/>
                <a:cs typeface="Times New Roman" pitchFamily="18" charset="0"/>
              </a:rPr>
              <a:t>-C</a:t>
            </a:r>
            <a:r>
              <a:rPr lang="en-US" sz="1800" b="1" baseline="-25000" dirty="0" smtClean="0">
                <a:solidFill>
                  <a:schemeClr val="accent2"/>
                </a:solidFill>
                <a:latin typeface="Times New Roman" pitchFamily="18" charset="0"/>
                <a:cs typeface="Times New Roman" pitchFamily="18" charset="0"/>
              </a:rPr>
              <a:t>8</a:t>
            </a:r>
            <a:endParaRPr lang="en-US" sz="1800" b="1" dirty="0" smtClean="0">
              <a:solidFill>
                <a:schemeClr val="accent2"/>
              </a:solidFill>
              <a:latin typeface="Times New Roman" pitchFamily="18" charset="0"/>
              <a:cs typeface="Times New Roman" pitchFamily="18" charset="0"/>
            </a:endParaRPr>
          </a:p>
          <a:p>
            <a:pPr lvl="1" algn="l" rtl="0">
              <a:lnSpc>
                <a:spcPct val="90000"/>
              </a:lnSpc>
            </a:pPr>
            <a:r>
              <a:rPr lang="en-US" sz="1800" dirty="0" smtClean="0">
                <a:latin typeface="Times New Roman" pitchFamily="18" charset="0"/>
                <a:cs typeface="Times New Roman" pitchFamily="18" charset="0"/>
              </a:rPr>
              <a:t>12 pairs of thoracic spinal nerves; T</a:t>
            </a:r>
            <a:r>
              <a:rPr lang="en-US" sz="1800" baseline="-25000" dirty="0" smtClean="0">
                <a:latin typeface="Times New Roman" pitchFamily="18" charset="0"/>
                <a:cs typeface="Times New Roman" pitchFamily="18" charset="0"/>
              </a:rPr>
              <a:t>1</a:t>
            </a:r>
            <a:r>
              <a:rPr lang="en-US" sz="1800" dirty="0" smtClean="0">
                <a:latin typeface="Times New Roman" pitchFamily="18" charset="0"/>
                <a:cs typeface="Times New Roman" pitchFamily="18" charset="0"/>
              </a:rPr>
              <a:t>-T</a:t>
            </a:r>
            <a:r>
              <a:rPr lang="en-US" sz="1800" baseline="-25000" dirty="0" smtClean="0">
                <a:latin typeface="Times New Roman" pitchFamily="18" charset="0"/>
                <a:cs typeface="Times New Roman" pitchFamily="18" charset="0"/>
              </a:rPr>
              <a:t>12</a:t>
            </a:r>
            <a:endParaRPr lang="en-US" sz="1800" dirty="0" smtClean="0">
              <a:latin typeface="Times New Roman" pitchFamily="18" charset="0"/>
              <a:cs typeface="Times New Roman" pitchFamily="18" charset="0"/>
            </a:endParaRPr>
          </a:p>
          <a:p>
            <a:pPr lvl="1" algn="l" rtl="0">
              <a:lnSpc>
                <a:spcPct val="90000"/>
              </a:lnSpc>
            </a:pPr>
            <a:r>
              <a:rPr lang="en-US" sz="1800" dirty="0" smtClean="0">
                <a:latin typeface="Times New Roman" pitchFamily="18" charset="0"/>
                <a:cs typeface="Times New Roman" pitchFamily="18" charset="0"/>
              </a:rPr>
              <a:t>5 pairs of lumbar spinal nerves; L</a:t>
            </a:r>
            <a:r>
              <a:rPr lang="en-US" sz="1800" baseline="-25000" dirty="0" smtClean="0">
                <a:latin typeface="Times New Roman" pitchFamily="18" charset="0"/>
                <a:cs typeface="Times New Roman" pitchFamily="18" charset="0"/>
              </a:rPr>
              <a:t>1</a:t>
            </a:r>
            <a:r>
              <a:rPr lang="en-US" sz="1800" dirty="0" smtClean="0">
                <a:latin typeface="Times New Roman" pitchFamily="18" charset="0"/>
                <a:cs typeface="Times New Roman" pitchFamily="18" charset="0"/>
              </a:rPr>
              <a:t>-L</a:t>
            </a:r>
            <a:r>
              <a:rPr lang="en-US" sz="1800" baseline="-25000" dirty="0" smtClean="0">
                <a:latin typeface="Times New Roman" pitchFamily="18" charset="0"/>
                <a:cs typeface="Times New Roman" pitchFamily="18" charset="0"/>
              </a:rPr>
              <a:t>5</a:t>
            </a:r>
            <a:endParaRPr lang="en-US" sz="1800" dirty="0" smtClean="0">
              <a:latin typeface="Times New Roman" pitchFamily="18" charset="0"/>
              <a:cs typeface="Times New Roman" pitchFamily="18" charset="0"/>
            </a:endParaRPr>
          </a:p>
          <a:p>
            <a:pPr lvl="1" algn="l" rtl="0">
              <a:lnSpc>
                <a:spcPct val="90000"/>
              </a:lnSpc>
            </a:pPr>
            <a:r>
              <a:rPr lang="en-US" sz="1800" dirty="0" smtClean="0">
                <a:latin typeface="Times New Roman" pitchFamily="18" charset="0"/>
                <a:cs typeface="Times New Roman" pitchFamily="18" charset="0"/>
              </a:rPr>
              <a:t>5 pairs of sacral spinal nerves; S</a:t>
            </a:r>
            <a:r>
              <a:rPr lang="en-US" sz="1800" baseline="-25000" dirty="0" smtClean="0">
                <a:latin typeface="Times New Roman" pitchFamily="18" charset="0"/>
                <a:cs typeface="Times New Roman" pitchFamily="18" charset="0"/>
              </a:rPr>
              <a:t>1</a:t>
            </a:r>
            <a:r>
              <a:rPr lang="en-US" sz="1800" dirty="0" smtClean="0">
                <a:latin typeface="Times New Roman" pitchFamily="18" charset="0"/>
                <a:cs typeface="Times New Roman" pitchFamily="18" charset="0"/>
              </a:rPr>
              <a:t>-S</a:t>
            </a:r>
            <a:r>
              <a:rPr lang="en-US" sz="1800" baseline="-25000" dirty="0" smtClean="0">
                <a:latin typeface="Times New Roman" pitchFamily="18" charset="0"/>
                <a:cs typeface="Times New Roman" pitchFamily="18" charset="0"/>
              </a:rPr>
              <a:t>5</a:t>
            </a:r>
            <a:endParaRPr lang="en-US" sz="1800" dirty="0" smtClean="0">
              <a:latin typeface="Times New Roman" pitchFamily="18" charset="0"/>
              <a:cs typeface="Times New Roman" pitchFamily="18" charset="0"/>
            </a:endParaRPr>
          </a:p>
          <a:p>
            <a:pPr lvl="1" algn="l" rtl="0">
              <a:lnSpc>
                <a:spcPct val="90000"/>
              </a:lnSpc>
            </a:pPr>
            <a:r>
              <a:rPr lang="en-US" sz="1800" dirty="0" smtClean="0">
                <a:latin typeface="Times New Roman" pitchFamily="18" charset="0"/>
                <a:cs typeface="Times New Roman" pitchFamily="18" charset="0"/>
              </a:rPr>
              <a:t>1 pair of </a:t>
            </a:r>
            <a:r>
              <a:rPr lang="en-US" sz="1800" dirty="0" err="1" smtClean="0">
                <a:latin typeface="Times New Roman" pitchFamily="18" charset="0"/>
                <a:cs typeface="Times New Roman" pitchFamily="18" charset="0"/>
              </a:rPr>
              <a:t>coccygeal</a:t>
            </a:r>
            <a:r>
              <a:rPr lang="en-US" sz="1800" dirty="0" smtClean="0">
                <a:latin typeface="Times New Roman" pitchFamily="18" charset="0"/>
                <a:cs typeface="Times New Roman" pitchFamily="18" charset="0"/>
              </a:rPr>
              <a:t> spinal nerves; C</a:t>
            </a:r>
            <a:r>
              <a:rPr lang="en-US" sz="1800" baseline="-25000" dirty="0" smtClean="0">
                <a:latin typeface="Times New Roman" pitchFamily="18" charset="0"/>
                <a:cs typeface="Times New Roman" pitchFamily="18" charset="0"/>
              </a:rPr>
              <a:t>01</a:t>
            </a:r>
          </a:p>
        </p:txBody>
      </p:sp>
      <p:sp>
        <p:nvSpPr>
          <p:cNvPr id="4" name="Slide Number Placeholder 3"/>
          <p:cNvSpPr>
            <a:spLocks noGrp="1"/>
          </p:cNvSpPr>
          <p:nvPr>
            <p:ph type="sldNum" sz="quarter" idx="10"/>
          </p:nvPr>
        </p:nvSpPr>
        <p:spPr/>
        <p:txBody>
          <a:bodyPr/>
          <a:lstStyle/>
          <a:p>
            <a:fld id="{43414538-2C83-44B7-9E89-3E38B8738449}" type="slidenum">
              <a:rPr lang="ar-IQ" smtClean="0"/>
              <a:pPr/>
              <a:t>41</a:t>
            </a:fld>
            <a:endParaRPr lang="ar-IQ"/>
          </a:p>
        </p:txBody>
      </p:sp>
      <p:sp>
        <p:nvSpPr>
          <p:cNvPr id="5" name="Date Placeholder 4"/>
          <p:cNvSpPr>
            <a:spLocks noGrp="1"/>
          </p:cNvSpPr>
          <p:nvPr>
            <p:ph type="dt" idx="11"/>
          </p:nvPr>
        </p:nvSpPr>
        <p:spPr/>
        <p:txBody>
          <a:bodyPr/>
          <a:lstStyle/>
          <a:p>
            <a:fld id="{7F534034-A68D-4380-940E-6870661185A8}" type="datetime1">
              <a:rPr lang="en-US" smtClean="0"/>
              <a:pPr/>
              <a:t>10/5/2019</a:t>
            </a:fld>
            <a:endParaRPr lang="ar-IQ"/>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43414538-2C83-44B7-9E89-3E38B8738449}" type="slidenum">
              <a:rPr lang="ar-IQ" smtClean="0"/>
              <a:pPr/>
              <a:t>3</a:t>
            </a:fld>
            <a:endParaRPr lang="ar-IQ"/>
          </a:p>
        </p:txBody>
      </p:sp>
      <p:sp>
        <p:nvSpPr>
          <p:cNvPr id="5" name="Date Placeholder 4"/>
          <p:cNvSpPr>
            <a:spLocks noGrp="1"/>
          </p:cNvSpPr>
          <p:nvPr>
            <p:ph type="dt" idx="11"/>
          </p:nvPr>
        </p:nvSpPr>
        <p:spPr/>
        <p:txBody>
          <a:bodyPr/>
          <a:lstStyle/>
          <a:p>
            <a:fld id="{AC545C90-76BC-4EFC-BFE8-52ABB0A6C271}" type="datetime1">
              <a:rPr lang="en-US" smtClean="0"/>
              <a:pPr/>
              <a:t>10/5/2019</a:t>
            </a:fld>
            <a:endParaRPr lang="ar-IQ"/>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43414538-2C83-44B7-9E89-3E38B8738449}" type="slidenum">
              <a:rPr lang="ar-IQ" smtClean="0"/>
              <a:pPr/>
              <a:t>4</a:t>
            </a:fld>
            <a:endParaRPr lang="ar-IQ"/>
          </a:p>
        </p:txBody>
      </p:sp>
      <p:sp>
        <p:nvSpPr>
          <p:cNvPr id="5" name="Date Placeholder 4"/>
          <p:cNvSpPr>
            <a:spLocks noGrp="1"/>
          </p:cNvSpPr>
          <p:nvPr>
            <p:ph type="dt" idx="11"/>
          </p:nvPr>
        </p:nvSpPr>
        <p:spPr/>
        <p:txBody>
          <a:bodyPr/>
          <a:lstStyle/>
          <a:p>
            <a:fld id="{CB08D4B8-6326-4B9D-9177-D4DA63435F67}" type="datetime1">
              <a:rPr lang="en-US" smtClean="0"/>
              <a:pPr/>
              <a:t>10/5/2019</a:t>
            </a:fld>
            <a:endParaRPr lang="ar-IQ"/>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A81DDF-6E0C-495F-9EF2-53DDFA62C949}" type="slidenum">
              <a:rPr lang="ar-IQ"/>
              <a:pPr/>
              <a:t>5</a:t>
            </a:fld>
            <a:endParaRPr lang="en-GB"/>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p:txBody>
          <a:bodyPr/>
          <a:lstStyle/>
          <a:p>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43414538-2C83-44B7-9E89-3E38B8738449}" type="slidenum">
              <a:rPr lang="ar-IQ" smtClean="0"/>
              <a:pPr/>
              <a:t>7</a:t>
            </a:fld>
            <a:endParaRPr lang="ar-IQ"/>
          </a:p>
        </p:txBody>
      </p:sp>
      <p:sp>
        <p:nvSpPr>
          <p:cNvPr id="5" name="Date Placeholder 4"/>
          <p:cNvSpPr>
            <a:spLocks noGrp="1"/>
          </p:cNvSpPr>
          <p:nvPr>
            <p:ph type="dt" idx="11"/>
          </p:nvPr>
        </p:nvSpPr>
        <p:spPr/>
        <p:txBody>
          <a:bodyPr/>
          <a:lstStyle/>
          <a:p>
            <a:fld id="{A33B86AA-0746-4109-80AA-82E9165A9A13}" type="datetime1">
              <a:rPr lang="en-US" smtClean="0"/>
              <a:pPr/>
              <a:t>10/5/2019</a:t>
            </a:fld>
            <a:endParaRPr lang="ar-IQ"/>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15973D-C382-48D9-AE22-41191BB3E141}" type="slidenum">
              <a:rPr lang="ar-IQ"/>
              <a:pPr/>
              <a:t>8</a:t>
            </a:fld>
            <a:endParaRPr lang="en-GB"/>
          </a:p>
        </p:txBody>
      </p:sp>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p:txBody>
          <a:bodyPr/>
          <a:lstStyle/>
          <a:p>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9B4664-C686-4EF2-95C4-D7CEA293E45E}" type="slidenum">
              <a:rPr lang="ar-IQ"/>
              <a:pPr/>
              <a:t>9</a:t>
            </a:fld>
            <a:endParaRPr lang="en-GB"/>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9F7C19-A456-4A1C-A96F-C1A148EC23E9}" type="slidenum">
              <a:rPr lang="ar-IQ"/>
              <a:pPr/>
              <a:t>11</a:t>
            </a:fld>
            <a:endParaRPr lang="en-GB"/>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B9F73AAD-76ED-4564-BBC8-818E36A67F2B}" type="datetimeFigureOut">
              <a:rPr lang="ar-IQ" smtClean="0"/>
              <a:pPr/>
              <a:t>06/02/1441</a:t>
            </a:fld>
            <a:endParaRPr lang="ar-IQ"/>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ar-IQ"/>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AAE7BA7A-65D3-4D65-8C59-51B0FB8D8CE8}" type="slidenum">
              <a:rPr lang="ar-IQ" smtClean="0"/>
              <a:pPr/>
              <a:t>‹#›</a:t>
            </a:fld>
            <a:endParaRPr lang="ar-IQ"/>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9F73AAD-76ED-4564-BBC8-818E36A67F2B}" type="datetimeFigureOut">
              <a:rPr lang="ar-IQ" smtClean="0"/>
              <a:pPr/>
              <a:t>06/02/1441</a:t>
            </a:fld>
            <a:endParaRPr lang="ar-IQ"/>
          </a:p>
        </p:txBody>
      </p:sp>
      <p:sp>
        <p:nvSpPr>
          <p:cNvPr id="5" name="Footer Placeholder 4"/>
          <p:cNvSpPr>
            <a:spLocks noGrp="1"/>
          </p:cNvSpPr>
          <p:nvPr>
            <p:ph type="ftr" sz="quarter" idx="11"/>
          </p:nvPr>
        </p:nvSpPr>
        <p:spPr/>
        <p:txBody>
          <a:bodyPr/>
          <a:lstStyle>
            <a:extLst/>
          </a:lstStyle>
          <a:p>
            <a:endParaRPr lang="ar-IQ"/>
          </a:p>
        </p:txBody>
      </p:sp>
      <p:sp>
        <p:nvSpPr>
          <p:cNvPr id="6" name="Slide Number Placeholder 5"/>
          <p:cNvSpPr>
            <a:spLocks noGrp="1"/>
          </p:cNvSpPr>
          <p:nvPr>
            <p:ph type="sldNum" sz="quarter" idx="12"/>
          </p:nvPr>
        </p:nvSpPr>
        <p:spPr/>
        <p:txBody>
          <a:bodyPr/>
          <a:lstStyle>
            <a:extLst/>
          </a:lstStyle>
          <a:p>
            <a:fld id="{AAE7BA7A-65D3-4D65-8C59-51B0FB8D8CE8}" type="slidenum">
              <a:rPr lang="ar-IQ" smtClean="0"/>
              <a:pPr/>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9F73AAD-76ED-4564-BBC8-818E36A67F2B}" type="datetimeFigureOut">
              <a:rPr lang="ar-IQ" smtClean="0"/>
              <a:pPr/>
              <a:t>06/02/1441</a:t>
            </a:fld>
            <a:endParaRPr lang="ar-IQ"/>
          </a:p>
        </p:txBody>
      </p:sp>
      <p:sp>
        <p:nvSpPr>
          <p:cNvPr id="5" name="Footer Placeholder 4"/>
          <p:cNvSpPr>
            <a:spLocks noGrp="1"/>
          </p:cNvSpPr>
          <p:nvPr>
            <p:ph type="ftr" sz="quarter" idx="11"/>
          </p:nvPr>
        </p:nvSpPr>
        <p:spPr/>
        <p:txBody>
          <a:bodyPr/>
          <a:lstStyle>
            <a:extLst/>
          </a:lstStyle>
          <a:p>
            <a:endParaRPr lang="ar-IQ"/>
          </a:p>
        </p:txBody>
      </p:sp>
      <p:sp>
        <p:nvSpPr>
          <p:cNvPr id="6" name="Slide Number Placeholder 5"/>
          <p:cNvSpPr>
            <a:spLocks noGrp="1"/>
          </p:cNvSpPr>
          <p:nvPr>
            <p:ph type="sldNum" sz="quarter" idx="12"/>
          </p:nvPr>
        </p:nvSpPr>
        <p:spPr/>
        <p:txBody>
          <a:bodyPr/>
          <a:lstStyle>
            <a:extLst/>
          </a:lstStyle>
          <a:p>
            <a:fld id="{AAE7BA7A-65D3-4D65-8C59-51B0FB8D8CE8}" type="slidenum">
              <a:rPr lang="ar-IQ" smtClean="0"/>
              <a:pPr/>
              <a:t>‹#›</a:t>
            </a:fld>
            <a:endParaRPr lang="ar-IQ"/>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smtClean="0"/>
              <a:t>Click to edit Master title style</a:t>
            </a:r>
            <a:endParaRPr lang="ar-IQ"/>
          </a:p>
        </p:txBody>
      </p:sp>
      <p:sp>
        <p:nvSpPr>
          <p:cNvPr id="3" name="Text Placeholder 2"/>
          <p:cNvSpPr>
            <a:spLocks noGrp="1"/>
          </p:cNvSpPr>
          <p:nvPr>
            <p:ph type="body" sz="half" idx="1"/>
          </p:nvPr>
        </p:nvSpPr>
        <p:spPr>
          <a:xfrm>
            <a:off x="914400" y="1600200"/>
            <a:ext cx="38100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4876800" y="1600200"/>
            <a:ext cx="38100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8C4E3A46-C033-404F-B9BD-894A35B00EC4}"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5C7B229F-E30C-411B-B7D7-D59B0076CAA3}" type="slidenum">
              <a:rPr lang="ar-IQ"/>
              <a:pPr/>
              <a:t>‹#›</a:t>
            </a:fld>
            <a:endParaRPr lang="en-US"/>
          </a:p>
        </p:txBody>
      </p:sp>
    </p:spTree>
    <p:extLst>
      <p:ext uri="{BB962C8B-B14F-4D97-AF65-F5344CB8AC3E}">
        <p14:creationId xmlns:p14="http://schemas.microsoft.com/office/powerpoint/2010/main" val="9187643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F6E76EF8-F4A4-4A9A-AC47-015C41A4E365}" type="slidenum">
              <a:rPr lang="ar-IQ"/>
              <a:pPr/>
              <a:t>‹#›</a:t>
            </a:fld>
            <a:endParaRPr lang="en-US"/>
          </a:p>
        </p:txBody>
      </p:sp>
    </p:spTree>
    <p:extLst>
      <p:ext uri="{BB962C8B-B14F-4D97-AF65-F5344CB8AC3E}">
        <p14:creationId xmlns:p14="http://schemas.microsoft.com/office/powerpoint/2010/main" val="14179610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F475AB9A-2CBD-49EC-AD80-22E1B7252835}" type="slidenum">
              <a:rPr lang="ar-IQ"/>
              <a:pPr/>
              <a:t>‹#›</a:t>
            </a:fld>
            <a:endParaRPr lang="en-US"/>
          </a:p>
        </p:txBody>
      </p:sp>
    </p:spTree>
    <p:extLst>
      <p:ext uri="{BB962C8B-B14F-4D97-AF65-F5344CB8AC3E}">
        <p14:creationId xmlns:p14="http://schemas.microsoft.com/office/powerpoint/2010/main" val="30451115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9F73AAD-76ED-4564-BBC8-818E36A67F2B}" type="datetimeFigureOut">
              <a:rPr lang="ar-IQ" smtClean="0"/>
              <a:pPr/>
              <a:t>06/02/1441</a:t>
            </a:fld>
            <a:endParaRPr lang="ar-IQ"/>
          </a:p>
        </p:txBody>
      </p:sp>
      <p:sp>
        <p:nvSpPr>
          <p:cNvPr id="5" name="Footer Placeholder 4"/>
          <p:cNvSpPr>
            <a:spLocks noGrp="1"/>
          </p:cNvSpPr>
          <p:nvPr>
            <p:ph type="ftr" sz="quarter" idx="11"/>
          </p:nvPr>
        </p:nvSpPr>
        <p:spPr/>
        <p:txBody>
          <a:bodyPr/>
          <a:lstStyle>
            <a:extLst/>
          </a:lstStyle>
          <a:p>
            <a:endParaRPr lang="ar-IQ"/>
          </a:p>
        </p:txBody>
      </p:sp>
      <p:sp>
        <p:nvSpPr>
          <p:cNvPr id="6" name="Slide Number Placeholder 5"/>
          <p:cNvSpPr>
            <a:spLocks noGrp="1"/>
          </p:cNvSpPr>
          <p:nvPr>
            <p:ph type="sldNum" sz="quarter" idx="12"/>
          </p:nvPr>
        </p:nvSpPr>
        <p:spPr/>
        <p:txBody>
          <a:bodyPr/>
          <a:lstStyle>
            <a:extLst/>
          </a:lstStyle>
          <a:p>
            <a:fld id="{AAE7BA7A-65D3-4D65-8C59-51B0FB8D8CE8}" type="slidenum">
              <a:rPr lang="ar-IQ" smtClean="0"/>
              <a:pPr/>
              <a:t>‹#›</a:t>
            </a:fld>
            <a:endParaRPr lang="ar-IQ"/>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B9F73AAD-76ED-4564-BBC8-818E36A67F2B}" type="datetimeFigureOut">
              <a:rPr lang="ar-IQ" smtClean="0"/>
              <a:pPr/>
              <a:t>06/02/1441</a:t>
            </a:fld>
            <a:endParaRPr lang="ar-IQ"/>
          </a:p>
        </p:txBody>
      </p:sp>
      <p:sp>
        <p:nvSpPr>
          <p:cNvPr id="5" name="Footer Placeholder 4"/>
          <p:cNvSpPr>
            <a:spLocks noGrp="1"/>
          </p:cNvSpPr>
          <p:nvPr>
            <p:ph type="ftr" sz="quarter" idx="11"/>
          </p:nvPr>
        </p:nvSpPr>
        <p:spPr/>
        <p:txBody>
          <a:bodyPr/>
          <a:lstStyle>
            <a:extLst/>
          </a:lstStyle>
          <a:p>
            <a:endParaRPr lang="ar-IQ"/>
          </a:p>
        </p:txBody>
      </p:sp>
      <p:sp>
        <p:nvSpPr>
          <p:cNvPr id="6" name="Slide Number Placeholder 5"/>
          <p:cNvSpPr>
            <a:spLocks noGrp="1"/>
          </p:cNvSpPr>
          <p:nvPr>
            <p:ph type="sldNum" sz="quarter" idx="12"/>
          </p:nvPr>
        </p:nvSpPr>
        <p:spPr/>
        <p:txBody>
          <a:bodyPr/>
          <a:lstStyle>
            <a:extLst/>
          </a:lstStyle>
          <a:p>
            <a:fld id="{AAE7BA7A-65D3-4D65-8C59-51B0FB8D8CE8}" type="slidenum">
              <a:rPr lang="ar-IQ" smtClean="0"/>
              <a:pPr/>
              <a:t>‹#›</a:t>
            </a:fld>
            <a:endParaRPr lang="ar-IQ"/>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B9F73AAD-76ED-4564-BBC8-818E36A67F2B}" type="datetimeFigureOut">
              <a:rPr lang="ar-IQ" smtClean="0"/>
              <a:pPr/>
              <a:t>06/02/1441</a:t>
            </a:fld>
            <a:endParaRPr lang="ar-IQ"/>
          </a:p>
        </p:txBody>
      </p:sp>
      <p:sp>
        <p:nvSpPr>
          <p:cNvPr id="6" name="Footer Placeholder 5"/>
          <p:cNvSpPr>
            <a:spLocks noGrp="1"/>
          </p:cNvSpPr>
          <p:nvPr>
            <p:ph type="ftr" sz="quarter" idx="11"/>
          </p:nvPr>
        </p:nvSpPr>
        <p:spPr/>
        <p:txBody>
          <a:bodyPr/>
          <a:lstStyle>
            <a:extLst/>
          </a:lstStyle>
          <a:p>
            <a:endParaRPr lang="ar-IQ"/>
          </a:p>
        </p:txBody>
      </p:sp>
      <p:sp>
        <p:nvSpPr>
          <p:cNvPr id="7" name="Slide Number Placeholder 6"/>
          <p:cNvSpPr>
            <a:spLocks noGrp="1"/>
          </p:cNvSpPr>
          <p:nvPr>
            <p:ph type="sldNum" sz="quarter" idx="12"/>
          </p:nvPr>
        </p:nvSpPr>
        <p:spPr/>
        <p:txBody>
          <a:bodyPr/>
          <a:lstStyle>
            <a:extLst/>
          </a:lstStyle>
          <a:p>
            <a:fld id="{AAE7BA7A-65D3-4D65-8C59-51B0FB8D8CE8}" type="slidenum">
              <a:rPr lang="ar-IQ" smtClean="0"/>
              <a:pPr/>
              <a:t>‹#›</a:t>
            </a:fld>
            <a:endParaRPr lang="ar-IQ"/>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B9F73AAD-76ED-4564-BBC8-818E36A67F2B}" type="datetimeFigureOut">
              <a:rPr lang="ar-IQ" smtClean="0"/>
              <a:pPr/>
              <a:t>06/02/1441</a:t>
            </a:fld>
            <a:endParaRPr lang="ar-IQ"/>
          </a:p>
        </p:txBody>
      </p:sp>
      <p:sp>
        <p:nvSpPr>
          <p:cNvPr id="8" name="Footer Placeholder 7"/>
          <p:cNvSpPr>
            <a:spLocks noGrp="1"/>
          </p:cNvSpPr>
          <p:nvPr>
            <p:ph type="ftr" sz="quarter" idx="11"/>
          </p:nvPr>
        </p:nvSpPr>
        <p:spPr/>
        <p:txBody>
          <a:bodyPr/>
          <a:lstStyle>
            <a:extLst/>
          </a:lstStyle>
          <a:p>
            <a:endParaRPr lang="ar-IQ"/>
          </a:p>
        </p:txBody>
      </p:sp>
      <p:sp>
        <p:nvSpPr>
          <p:cNvPr id="9" name="Slide Number Placeholder 8"/>
          <p:cNvSpPr>
            <a:spLocks noGrp="1"/>
          </p:cNvSpPr>
          <p:nvPr>
            <p:ph type="sldNum" sz="quarter" idx="12"/>
          </p:nvPr>
        </p:nvSpPr>
        <p:spPr/>
        <p:txBody>
          <a:bodyPr/>
          <a:lstStyle>
            <a:extLst/>
          </a:lstStyle>
          <a:p>
            <a:fld id="{AAE7BA7A-65D3-4D65-8C59-51B0FB8D8CE8}" type="slidenum">
              <a:rPr lang="ar-IQ" smtClean="0"/>
              <a:pPr/>
              <a:t>‹#›</a:t>
            </a:fld>
            <a:endParaRPr lang="ar-IQ"/>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B9F73AAD-76ED-4564-BBC8-818E36A67F2B}" type="datetimeFigureOut">
              <a:rPr lang="ar-IQ" smtClean="0"/>
              <a:pPr/>
              <a:t>06/02/1441</a:t>
            </a:fld>
            <a:endParaRPr lang="ar-IQ"/>
          </a:p>
        </p:txBody>
      </p:sp>
      <p:sp>
        <p:nvSpPr>
          <p:cNvPr id="4" name="Footer Placeholder 3"/>
          <p:cNvSpPr>
            <a:spLocks noGrp="1"/>
          </p:cNvSpPr>
          <p:nvPr>
            <p:ph type="ftr" sz="quarter" idx="11"/>
          </p:nvPr>
        </p:nvSpPr>
        <p:spPr/>
        <p:txBody>
          <a:bodyPr/>
          <a:lstStyle>
            <a:extLst/>
          </a:lstStyle>
          <a:p>
            <a:endParaRPr lang="ar-IQ"/>
          </a:p>
        </p:txBody>
      </p:sp>
      <p:sp>
        <p:nvSpPr>
          <p:cNvPr id="5" name="Slide Number Placeholder 4"/>
          <p:cNvSpPr>
            <a:spLocks noGrp="1"/>
          </p:cNvSpPr>
          <p:nvPr>
            <p:ph type="sldNum" sz="quarter" idx="12"/>
          </p:nvPr>
        </p:nvSpPr>
        <p:spPr/>
        <p:txBody>
          <a:bodyPr/>
          <a:lstStyle>
            <a:extLst/>
          </a:lstStyle>
          <a:p>
            <a:fld id="{AAE7BA7A-65D3-4D65-8C59-51B0FB8D8CE8}" type="slidenum">
              <a:rPr lang="ar-IQ" smtClean="0"/>
              <a:pPr/>
              <a:t>‹#›</a:t>
            </a:fld>
            <a:endParaRPr lang="ar-IQ"/>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B9F73AAD-76ED-4564-BBC8-818E36A67F2B}" type="datetimeFigureOut">
              <a:rPr lang="ar-IQ" smtClean="0"/>
              <a:pPr/>
              <a:t>06/02/1441</a:t>
            </a:fld>
            <a:endParaRPr lang="ar-IQ"/>
          </a:p>
        </p:txBody>
      </p:sp>
      <p:sp>
        <p:nvSpPr>
          <p:cNvPr id="3" name="Footer Placeholder 2"/>
          <p:cNvSpPr>
            <a:spLocks noGrp="1"/>
          </p:cNvSpPr>
          <p:nvPr>
            <p:ph type="ftr" sz="quarter" idx="11"/>
          </p:nvPr>
        </p:nvSpPr>
        <p:spPr/>
        <p:txBody>
          <a:bodyPr/>
          <a:lstStyle>
            <a:extLst/>
          </a:lstStyle>
          <a:p>
            <a:endParaRPr lang="ar-IQ"/>
          </a:p>
        </p:txBody>
      </p:sp>
      <p:sp>
        <p:nvSpPr>
          <p:cNvPr id="4" name="Slide Number Placeholder 3"/>
          <p:cNvSpPr>
            <a:spLocks noGrp="1"/>
          </p:cNvSpPr>
          <p:nvPr>
            <p:ph type="sldNum" sz="quarter" idx="12"/>
          </p:nvPr>
        </p:nvSpPr>
        <p:spPr/>
        <p:txBody>
          <a:bodyPr/>
          <a:lstStyle>
            <a:extLst/>
          </a:lstStyle>
          <a:p>
            <a:fld id="{AAE7BA7A-65D3-4D65-8C59-51B0FB8D8CE8}" type="slidenum">
              <a:rPr lang="ar-IQ" smtClean="0"/>
              <a:pPr/>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B9F73AAD-76ED-4564-BBC8-818E36A67F2B}" type="datetimeFigureOut">
              <a:rPr lang="ar-IQ" smtClean="0"/>
              <a:pPr/>
              <a:t>06/02/1441</a:t>
            </a:fld>
            <a:endParaRPr lang="ar-IQ"/>
          </a:p>
        </p:txBody>
      </p:sp>
      <p:sp>
        <p:nvSpPr>
          <p:cNvPr id="6" name="Footer Placeholder 5"/>
          <p:cNvSpPr>
            <a:spLocks noGrp="1"/>
          </p:cNvSpPr>
          <p:nvPr>
            <p:ph type="ftr" sz="quarter" idx="11"/>
          </p:nvPr>
        </p:nvSpPr>
        <p:spPr/>
        <p:txBody>
          <a:bodyPr/>
          <a:lstStyle>
            <a:extLst/>
          </a:lstStyle>
          <a:p>
            <a:endParaRPr lang="ar-IQ"/>
          </a:p>
        </p:txBody>
      </p:sp>
      <p:sp>
        <p:nvSpPr>
          <p:cNvPr id="7" name="Slide Number Placeholder 6"/>
          <p:cNvSpPr>
            <a:spLocks noGrp="1"/>
          </p:cNvSpPr>
          <p:nvPr>
            <p:ph type="sldNum" sz="quarter" idx="12"/>
          </p:nvPr>
        </p:nvSpPr>
        <p:spPr/>
        <p:txBody>
          <a:bodyPr/>
          <a:lstStyle>
            <a:extLst/>
          </a:lstStyle>
          <a:p>
            <a:fld id="{AAE7BA7A-65D3-4D65-8C59-51B0FB8D8CE8}" type="slidenum">
              <a:rPr lang="ar-IQ" smtClean="0"/>
              <a:pPr/>
              <a:t>‹#›</a:t>
            </a:fld>
            <a:endParaRPr lang="ar-IQ"/>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B9F73AAD-76ED-4564-BBC8-818E36A67F2B}" type="datetimeFigureOut">
              <a:rPr lang="ar-IQ" smtClean="0"/>
              <a:pPr/>
              <a:t>06/02/1441</a:t>
            </a:fld>
            <a:endParaRPr lang="ar-IQ"/>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ar-IQ"/>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AAE7BA7A-65D3-4D65-8C59-51B0FB8D8CE8}" type="slidenum">
              <a:rPr lang="ar-IQ" smtClean="0"/>
              <a:pPr/>
              <a:t>‹#›</a:t>
            </a:fld>
            <a:endParaRPr lang="ar-IQ"/>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7">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B9F73AAD-76ED-4564-BBC8-818E36A67F2B}" type="datetimeFigureOut">
              <a:rPr lang="ar-IQ" smtClean="0"/>
              <a:pPr/>
              <a:t>06/02/1441</a:t>
            </a:fld>
            <a:endParaRPr lang="ar-IQ"/>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ar-IQ"/>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AAE7BA7A-65D3-4D65-8C59-51B0FB8D8CE8}" type="slidenum">
              <a:rPr lang="ar-IQ" smtClean="0"/>
              <a:pPr/>
              <a:t>‹#›</a:t>
            </a:fld>
            <a:endParaRPr lang="ar-IQ"/>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3" r:id="rId12"/>
    <p:sldLayoutId id="2147483734" r:id="rId13"/>
    <p:sldLayoutId id="2147483735" r:id="rId14"/>
    <p:sldLayoutId id="2147483736" r:id="rId15"/>
  </p:sldLayoutIdLst>
  <p:txStyles>
    <p:titleStyle>
      <a:lvl1pPr algn="l" rtl="1"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r" rtl="1"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r" rtl="1"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r" rtl="1"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r" rtl="1"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r" rtl="1"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r" rtl="1"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r" rtl="1"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 Id="rId4" Type="http://schemas.openxmlformats.org/officeDocument/2006/relationships/image" Target="../media/image19.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5720" y="428604"/>
            <a:ext cx="7986714" cy="928693"/>
          </a:xfrm>
        </p:spPr>
        <p:style>
          <a:lnRef idx="1">
            <a:schemeClr val="accent4"/>
          </a:lnRef>
          <a:fillRef idx="3">
            <a:schemeClr val="accent4"/>
          </a:fillRef>
          <a:effectRef idx="2">
            <a:schemeClr val="accent4"/>
          </a:effectRef>
          <a:fontRef idx="minor">
            <a:schemeClr val="lt1"/>
          </a:fontRef>
        </p:style>
        <p:txBody>
          <a:bodyPr>
            <a:normAutofit fontScale="90000"/>
          </a:bodyPr>
          <a:lstStyle/>
          <a:p>
            <a:pPr algn="l" rtl="0"/>
            <a:r>
              <a:rPr lang="en-US" b="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r>
            <a:br>
              <a:rPr lang="en-US" b="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br>
            <a:r>
              <a:rPr lang="en-US" b="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Cardiovascular System </a:t>
            </a:r>
            <a:endParaRPr lang="ar-IQ" b="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p:txBody>
      </p:sp>
      <p:sp>
        <p:nvSpPr>
          <p:cNvPr id="3" name="Subtitle 2"/>
          <p:cNvSpPr>
            <a:spLocks noGrp="1"/>
          </p:cNvSpPr>
          <p:nvPr>
            <p:ph type="subTitle" idx="1"/>
          </p:nvPr>
        </p:nvSpPr>
        <p:spPr>
          <a:xfrm>
            <a:off x="3214678" y="5072074"/>
            <a:ext cx="5929322" cy="960401"/>
          </a:xfrm>
        </p:spPr>
        <p:style>
          <a:lnRef idx="1">
            <a:schemeClr val="accent4"/>
          </a:lnRef>
          <a:fillRef idx="3">
            <a:schemeClr val="accent4"/>
          </a:fillRef>
          <a:effectRef idx="2">
            <a:schemeClr val="accent4"/>
          </a:effectRef>
          <a:fontRef idx="minor">
            <a:schemeClr val="lt1"/>
          </a:fontRef>
        </p:style>
        <p:txBody>
          <a:bodyPr>
            <a:normAutofit lnSpcReduction="10000"/>
          </a:bodyPr>
          <a:lstStyle/>
          <a:p>
            <a:pPr algn="l" rtl="0"/>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Lecture 2</a:t>
            </a:r>
          </a:p>
          <a:p>
            <a:pPr algn="l" rtl="0"/>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Dr.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Shaimaa</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Munther</a:t>
            </a:r>
            <a:endParaRPr lang="ar-IQ"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3"/>
          <a:srcRect/>
          <a:stretch>
            <a:fillRect/>
          </a:stretch>
        </p:blipFill>
        <p:spPr bwMode="auto">
          <a:xfrm>
            <a:off x="1357290" y="2000240"/>
            <a:ext cx="2609850" cy="195262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5" name="Rectangle 7"/>
          <p:cNvSpPr>
            <a:spLocks noGrp="1" noChangeArrowheads="1"/>
          </p:cNvSpPr>
          <p:nvPr>
            <p:ph type="title"/>
          </p:nvPr>
        </p:nvSpPr>
        <p:spPr>
          <a:xfrm>
            <a:off x="457200" y="0"/>
            <a:ext cx="8229600" cy="692150"/>
          </a:xfrm>
        </p:spPr>
        <p:style>
          <a:lnRef idx="2">
            <a:schemeClr val="dk1"/>
          </a:lnRef>
          <a:fillRef idx="1">
            <a:schemeClr val="lt1"/>
          </a:fillRef>
          <a:effectRef idx="0">
            <a:schemeClr val="dk1"/>
          </a:effectRef>
          <a:fontRef idx="minor">
            <a:schemeClr val="dk1"/>
          </a:fontRef>
        </p:style>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pPr algn="ctr" rtl="0"/>
            <a:r>
              <a:rPr lang="en-US" sz="40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Neural regulation of the heart rate</a:t>
            </a:r>
          </a:p>
        </p:txBody>
      </p:sp>
      <p:sp>
        <p:nvSpPr>
          <p:cNvPr id="145416" name="Rectangle 8"/>
          <p:cNvSpPr>
            <a:spLocks noGrp="1" noChangeArrowheads="1"/>
          </p:cNvSpPr>
          <p:nvPr>
            <p:ph type="body" sz="half" idx="1"/>
          </p:nvPr>
        </p:nvSpPr>
        <p:spPr>
          <a:xfrm>
            <a:off x="107503" y="908720"/>
            <a:ext cx="8856985" cy="2185988"/>
          </a:xfrm>
        </p:spPr>
        <p:style>
          <a:lnRef idx="2">
            <a:schemeClr val="dk1"/>
          </a:lnRef>
          <a:fillRef idx="1">
            <a:schemeClr val="lt1"/>
          </a:fillRef>
          <a:effectRef idx="0">
            <a:schemeClr val="dk1"/>
          </a:effectRef>
          <a:fontRef idx="minor">
            <a:schemeClr val="dk1"/>
          </a:fontRef>
        </p:style>
        <p:txBody>
          <a:bodyPr>
            <a:normAutofit fontScale="92500" lnSpcReduction="10000"/>
          </a:bodyPr>
          <a:lstStyle/>
          <a:p>
            <a:pPr algn="justLow" rtl="0">
              <a:buFont typeface="Wingdings" pitchFamily="2" charset="2"/>
              <a:buChar char="§"/>
            </a:pPr>
            <a:r>
              <a:rPr lang="en-US" sz="2600" dirty="0">
                <a:solidFill>
                  <a:srgbClr val="0000FF"/>
                </a:solidFill>
                <a:latin typeface="Times New Roman" pitchFamily="18" charset="0"/>
                <a:cs typeface="Times New Roman" pitchFamily="18" charset="0"/>
              </a:rPr>
              <a:t>Sympathetic nerves: </a:t>
            </a:r>
            <a:r>
              <a:rPr lang="en-US" sz="2600" dirty="0">
                <a:latin typeface="Times New Roman" pitchFamily="18" charset="0"/>
                <a:cs typeface="Times New Roman" pitchFamily="18" charset="0"/>
              </a:rPr>
              <a:t>supply all parts of the heart (atria</a:t>
            </a:r>
            <a:r>
              <a:rPr lang="en-US" sz="2600" dirty="0" smtClean="0">
                <a:latin typeface="Times New Roman" pitchFamily="18" charset="0"/>
                <a:cs typeface="Times New Roman" pitchFamily="18" charset="0"/>
              </a:rPr>
              <a:t>, </a:t>
            </a:r>
            <a:r>
              <a:rPr lang="en-US" sz="2600" dirty="0">
                <a:latin typeface="Times New Roman" pitchFamily="18" charset="0"/>
                <a:cs typeface="Times New Roman" pitchFamily="18" charset="0"/>
              </a:rPr>
              <a:t>ventricles, and conduction system). When activated </a:t>
            </a:r>
            <a:r>
              <a:rPr lang="en-US" sz="2600" dirty="0" smtClean="0">
                <a:latin typeface="Times New Roman" pitchFamily="18" charset="0"/>
                <a:cs typeface="Times New Roman" pitchFamily="18" charset="0"/>
              </a:rPr>
              <a:t>they </a:t>
            </a:r>
            <a:r>
              <a:rPr lang="en-US" sz="2600" dirty="0">
                <a:latin typeface="Times New Roman" pitchFamily="18" charset="0"/>
                <a:cs typeface="Times New Roman" pitchFamily="18" charset="0"/>
              </a:rPr>
              <a:t>increase Heart rate (+</a:t>
            </a:r>
            <a:r>
              <a:rPr lang="en-US" sz="2600" dirty="0" err="1">
                <a:latin typeface="Times New Roman" pitchFamily="18" charset="0"/>
                <a:cs typeface="Times New Roman" pitchFamily="18" charset="0"/>
              </a:rPr>
              <a:t>ve</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chronotropic</a:t>
            </a:r>
            <a:r>
              <a:rPr lang="en-US" sz="2600" dirty="0">
                <a:latin typeface="Times New Roman" pitchFamily="18" charset="0"/>
                <a:cs typeface="Times New Roman" pitchFamily="18" charset="0"/>
              </a:rPr>
              <a:t> effect). </a:t>
            </a:r>
          </a:p>
          <a:p>
            <a:pPr algn="justLow" rtl="0">
              <a:buFont typeface="Wingdings" pitchFamily="2" charset="2"/>
              <a:buChar char="§"/>
            </a:pPr>
            <a:r>
              <a:rPr lang="en-US" sz="2600" dirty="0">
                <a:solidFill>
                  <a:srgbClr val="0000FF"/>
                </a:solidFill>
                <a:latin typeface="Times New Roman" pitchFamily="18" charset="0"/>
                <a:cs typeface="Times New Roman" pitchFamily="18" charset="0"/>
              </a:rPr>
              <a:t>Parasympathetic nerves: </a:t>
            </a:r>
            <a:r>
              <a:rPr lang="en-US" sz="2600" dirty="0">
                <a:latin typeface="Times New Roman" pitchFamily="18" charset="0"/>
                <a:cs typeface="Times New Roman" pitchFamily="18" charset="0"/>
              </a:rPr>
              <a:t>supply atria, SA &amp; AV  nodes </a:t>
            </a:r>
            <a:r>
              <a:rPr lang="en-US" sz="2600" dirty="0">
                <a:solidFill>
                  <a:srgbClr val="FF0000"/>
                </a:solidFill>
                <a:latin typeface="Times New Roman" pitchFamily="18" charset="0"/>
                <a:cs typeface="Times New Roman" pitchFamily="18" charset="0"/>
              </a:rPr>
              <a:t>but not the ventricles.</a:t>
            </a:r>
            <a:r>
              <a:rPr lang="en-US" sz="2600" dirty="0">
                <a:latin typeface="Times New Roman" pitchFamily="18" charset="0"/>
                <a:cs typeface="Times New Roman" pitchFamily="18" charset="0"/>
              </a:rPr>
              <a:t> When activated, they decrease Heart rate (-</a:t>
            </a:r>
            <a:r>
              <a:rPr lang="en-US" sz="2600" dirty="0" err="1">
                <a:latin typeface="Times New Roman" pitchFamily="18" charset="0"/>
                <a:cs typeface="Times New Roman" pitchFamily="18" charset="0"/>
              </a:rPr>
              <a:t>ve</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chronotropic</a:t>
            </a:r>
            <a:r>
              <a:rPr lang="en-US" sz="2600" dirty="0">
                <a:latin typeface="Times New Roman" pitchFamily="18" charset="0"/>
                <a:cs typeface="Times New Roman" pitchFamily="18" charset="0"/>
              </a:rPr>
              <a:t> effect). </a:t>
            </a:r>
          </a:p>
          <a:p>
            <a:pPr>
              <a:buFontTx/>
              <a:buNone/>
            </a:pPr>
            <a:endParaRPr lang="en-US" sz="2800" b="1" dirty="0">
              <a:latin typeface="Times New Roman" pitchFamily="18" charset="0"/>
              <a:cs typeface="Times New Roman" pitchFamily="18" charset="0"/>
            </a:endParaRPr>
          </a:p>
          <a:p>
            <a:endParaRPr lang="en-US" sz="2800" dirty="0">
              <a:latin typeface="Times New Roman" pitchFamily="18" charset="0"/>
              <a:cs typeface="Times New Roman" pitchFamily="18" charset="0"/>
            </a:endParaRPr>
          </a:p>
        </p:txBody>
      </p:sp>
      <p:pic>
        <p:nvPicPr>
          <p:cNvPr id="145412" name="Picture 4" descr="Heart-1"/>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899592" y="3501008"/>
            <a:ext cx="7200900" cy="28527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45422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0"/>
            <a:ext cx="8229600" cy="836613"/>
          </a:xfrm>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pPr algn="ctr" rtl="0"/>
            <a:r>
              <a:rPr lang="en-US" sz="40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en-US" sz="40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en-US" sz="40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Reflexes </a:t>
            </a:r>
            <a:br>
              <a:rPr lang="en-US" sz="40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endParaRPr lang="en-US" sz="40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3315" name="Rectangle 3"/>
          <p:cNvSpPr>
            <a:spLocks noGrp="1" noChangeArrowheads="1"/>
          </p:cNvSpPr>
          <p:nvPr>
            <p:ph type="body" idx="1"/>
          </p:nvPr>
        </p:nvSpPr>
        <p:spPr>
          <a:xfrm>
            <a:off x="179512" y="981075"/>
            <a:ext cx="8856984" cy="5328245"/>
          </a:xfrm>
        </p:spPr>
        <p:style>
          <a:lnRef idx="2">
            <a:schemeClr val="dk1"/>
          </a:lnRef>
          <a:fillRef idx="1">
            <a:schemeClr val="lt1"/>
          </a:fillRef>
          <a:effectRef idx="0">
            <a:schemeClr val="dk1"/>
          </a:effectRef>
          <a:fontRef idx="minor">
            <a:schemeClr val="dk1"/>
          </a:fontRef>
        </p:style>
        <p:txBody>
          <a:bodyPr/>
          <a:lstStyle/>
          <a:p>
            <a:pPr algn="justLow" rtl="0">
              <a:lnSpc>
                <a:spcPct val="90000"/>
              </a:lnSpc>
              <a:buClr>
                <a:srgbClr val="FF0000"/>
              </a:buClr>
              <a:buFont typeface="Wingdings" pitchFamily="2" charset="2"/>
              <a:buChar char="§"/>
            </a:pPr>
            <a:r>
              <a:rPr lang="en-US" sz="2400" dirty="0">
                <a:solidFill>
                  <a:srgbClr val="0000FF"/>
                </a:solidFill>
                <a:latin typeface="Times New Roman" pitchFamily="18" charset="0"/>
                <a:cs typeface="Times New Roman" pitchFamily="18" charset="0"/>
              </a:rPr>
              <a:t>Bainbridge reflex (atrial stretch reflex)</a:t>
            </a:r>
          </a:p>
          <a:p>
            <a:pPr algn="justLow" rtl="0">
              <a:lnSpc>
                <a:spcPct val="90000"/>
              </a:lnSpc>
              <a:buFontTx/>
              <a:buNone/>
            </a:pP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Right </a:t>
            </a:r>
            <a:r>
              <a:rPr lang="en-US" sz="2400" dirty="0">
                <a:latin typeface="Times New Roman" pitchFamily="18" charset="0"/>
                <a:cs typeface="Times New Roman" pitchFamily="18" charset="0"/>
              </a:rPr>
              <a:t>atrial pressure or distention leads to heart acceleration through medullary VCC.</a:t>
            </a:r>
          </a:p>
          <a:p>
            <a:pPr algn="justLow" rtl="0">
              <a:lnSpc>
                <a:spcPct val="90000"/>
              </a:lnSpc>
              <a:buFontTx/>
              <a:buNone/>
            </a:pPr>
            <a:endParaRPr lang="en-US" sz="2400" dirty="0">
              <a:latin typeface="Times New Roman" pitchFamily="18" charset="0"/>
              <a:cs typeface="Times New Roman" pitchFamily="18" charset="0"/>
            </a:endParaRPr>
          </a:p>
          <a:p>
            <a:pPr algn="justLow" rtl="0">
              <a:lnSpc>
                <a:spcPct val="90000"/>
              </a:lnSpc>
              <a:buClr>
                <a:srgbClr val="FF0000"/>
              </a:buClr>
              <a:buFont typeface="Wingdings" pitchFamily="2" charset="2"/>
              <a:buChar char="§"/>
            </a:pPr>
            <a:r>
              <a:rPr lang="en-US" sz="2400" dirty="0">
                <a:solidFill>
                  <a:srgbClr val="0000FF"/>
                </a:solidFill>
                <a:latin typeface="Times New Roman" pitchFamily="18" charset="0"/>
                <a:cs typeface="Times New Roman" pitchFamily="18" charset="0"/>
              </a:rPr>
              <a:t>Baroreceptor reflex</a:t>
            </a:r>
          </a:p>
          <a:p>
            <a:pPr algn="justLow" rtl="0">
              <a:lnSpc>
                <a:spcPct val="90000"/>
              </a:lnSpc>
              <a:buFontTx/>
              <a:buNone/>
            </a:pP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Stretch </a:t>
            </a:r>
            <a:r>
              <a:rPr lang="en-US" sz="2400" dirty="0">
                <a:latin typeface="Times New Roman" pitchFamily="18" charset="0"/>
                <a:cs typeface="Times New Roman" pitchFamily="18" charset="0"/>
              </a:rPr>
              <a:t>receptors, carotid sinus and aortic arch, glossopharyngeal and </a:t>
            </a:r>
            <a:r>
              <a:rPr lang="en-US" sz="2400" dirty="0" err="1">
                <a:latin typeface="Times New Roman" pitchFamily="18" charset="0"/>
                <a:cs typeface="Times New Roman" pitchFamily="18" charset="0"/>
              </a:rPr>
              <a:t>vagus</a:t>
            </a:r>
            <a:r>
              <a:rPr lang="en-US" sz="2400" dirty="0">
                <a:latin typeface="Times New Roman" pitchFamily="18" charset="0"/>
                <a:cs typeface="Times New Roman" pitchFamily="18" charset="0"/>
              </a:rPr>
              <a:t> nerves,  inhibit the VCC and excite the vagal center (CIC) resulting in vasodilation, and decreased heart rate. </a:t>
            </a:r>
          </a:p>
          <a:p>
            <a:pPr algn="justLow" rtl="0">
              <a:lnSpc>
                <a:spcPct val="90000"/>
              </a:lnSpc>
              <a:buFontTx/>
              <a:buNone/>
            </a:pPr>
            <a:endParaRPr lang="en-US" sz="2400" dirty="0">
              <a:latin typeface="Times New Roman" pitchFamily="18" charset="0"/>
              <a:cs typeface="Times New Roman" pitchFamily="18" charset="0"/>
            </a:endParaRPr>
          </a:p>
          <a:p>
            <a:pPr algn="justLow" rtl="0">
              <a:lnSpc>
                <a:spcPct val="90000"/>
              </a:lnSpc>
              <a:buClr>
                <a:srgbClr val="FF0000"/>
              </a:buClr>
              <a:buFont typeface="Wingdings" pitchFamily="2" charset="2"/>
              <a:buChar char="§"/>
            </a:pPr>
            <a:r>
              <a:rPr lang="en-US" sz="2400" dirty="0">
                <a:solidFill>
                  <a:srgbClr val="0000FF"/>
                </a:solidFill>
                <a:latin typeface="Times New Roman" pitchFamily="18" charset="0"/>
                <a:cs typeface="Times New Roman" pitchFamily="18" charset="0"/>
              </a:rPr>
              <a:t>The carotid sinus reflex</a:t>
            </a:r>
          </a:p>
          <a:p>
            <a:pPr algn="justLow" rtl="0">
              <a:lnSpc>
                <a:spcPct val="90000"/>
              </a:lnSpc>
              <a:buFontTx/>
              <a:buNone/>
            </a:pP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Pressure </a:t>
            </a:r>
            <a:r>
              <a:rPr lang="en-US" sz="2400" dirty="0">
                <a:latin typeface="Times New Roman" pitchFamily="18" charset="0"/>
                <a:cs typeface="Times New Roman" pitchFamily="18" charset="0"/>
              </a:rPr>
              <a:t>on carotid sinus area, reflex slowing of  heart rate and vasodilation. reflex increase in the vagal tone (</a:t>
            </a:r>
            <a:r>
              <a:rPr lang="en-US" sz="2400" dirty="0" err="1">
                <a:latin typeface="Times New Roman" pitchFamily="18" charset="0"/>
                <a:cs typeface="Times New Roman" pitchFamily="18" charset="0"/>
              </a:rPr>
              <a:t>bradycardia</a:t>
            </a:r>
            <a:r>
              <a:rPr lang="en-US" sz="2400" dirty="0">
                <a:latin typeface="Times New Roman" pitchFamily="18" charset="0"/>
                <a:cs typeface="Times New Roman" pitchFamily="18" charset="0"/>
              </a:rPr>
              <a:t>) and decrease in the sympathetic vasoconstrictor tone (vasodilation). </a:t>
            </a:r>
          </a:p>
          <a:p>
            <a:pPr>
              <a:lnSpc>
                <a:spcPct val="90000"/>
              </a:lnSpc>
              <a:buFontTx/>
              <a:buNone/>
            </a:pPr>
            <a:r>
              <a:rPr lang="en-US" sz="2400" b="1" dirty="0">
                <a:latin typeface="Times New Roman" pitchFamily="18" charset="0"/>
                <a:cs typeface="Times New Roman" pitchFamily="18" charset="0"/>
              </a:rPr>
              <a:t>    </a:t>
            </a:r>
          </a:p>
        </p:txBody>
      </p:sp>
    </p:spTree>
    <p:extLst>
      <p:ext uri="{BB962C8B-B14F-4D97-AF65-F5344CB8AC3E}">
        <p14:creationId xmlns:p14="http://schemas.microsoft.com/office/powerpoint/2010/main" val="34284363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557" name="Picture 5" descr="Picture2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83444"/>
            <a:ext cx="8712968" cy="64856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23527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0"/>
            <a:ext cx="8229600" cy="1052513"/>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rtl="0"/>
            <a:r>
              <a:rPr lang="en-US" sz="40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SA node activity</a:t>
            </a:r>
          </a:p>
        </p:txBody>
      </p:sp>
      <p:sp>
        <p:nvSpPr>
          <p:cNvPr id="19459" name="Rectangle 3"/>
          <p:cNvSpPr>
            <a:spLocks noGrp="1" noChangeArrowheads="1"/>
          </p:cNvSpPr>
          <p:nvPr>
            <p:ph type="body" sz="half" idx="1"/>
          </p:nvPr>
        </p:nvSpPr>
        <p:spPr>
          <a:xfrm>
            <a:off x="539552" y="1484784"/>
            <a:ext cx="7355160" cy="4525963"/>
          </a:xfrm>
        </p:spPr>
        <p:style>
          <a:lnRef idx="2">
            <a:schemeClr val="dk1"/>
          </a:lnRef>
          <a:fillRef idx="1">
            <a:schemeClr val="lt1"/>
          </a:fillRef>
          <a:effectRef idx="0">
            <a:schemeClr val="dk1"/>
          </a:effectRef>
          <a:fontRef idx="minor">
            <a:schemeClr val="dk1"/>
          </a:fontRef>
        </p:style>
        <p:txBody>
          <a:bodyPr/>
          <a:lstStyle/>
          <a:p>
            <a:pPr algn="justLow" rtl="0">
              <a:lnSpc>
                <a:spcPct val="80000"/>
              </a:lnSpc>
              <a:buFontTx/>
              <a:buNone/>
            </a:pPr>
            <a:r>
              <a:rPr lang="en-US" sz="1800" dirty="0">
                <a:solidFill>
                  <a:srgbClr val="66FF33"/>
                </a:solidFill>
              </a:rPr>
              <a:t> </a:t>
            </a:r>
            <a:endParaRPr lang="en-US" sz="1800" dirty="0" smtClean="0">
              <a:solidFill>
                <a:srgbClr val="66FF33"/>
              </a:solidFill>
            </a:endParaRPr>
          </a:p>
          <a:p>
            <a:pPr algn="justLow" rtl="0">
              <a:lnSpc>
                <a:spcPct val="80000"/>
              </a:lnSpc>
              <a:buFontTx/>
              <a:buNone/>
            </a:pPr>
            <a:r>
              <a:rPr lang="en-US" sz="1800" dirty="0" smtClean="0">
                <a:solidFill>
                  <a:srgbClr val="66FF33"/>
                </a:solidFill>
              </a:rPr>
              <a:t> </a:t>
            </a:r>
            <a:r>
              <a:rPr lang="en-US" sz="2400" dirty="0">
                <a:solidFill>
                  <a:srgbClr val="FF0000"/>
                </a:solidFill>
                <a:latin typeface="Times New Roman" pitchFamily="18" charset="0"/>
                <a:cs typeface="Times New Roman" pitchFamily="18" charset="0"/>
              </a:rPr>
              <a:t>Factors directly affect SA node activity:</a:t>
            </a:r>
          </a:p>
          <a:p>
            <a:pPr algn="justLow" rtl="0">
              <a:lnSpc>
                <a:spcPct val="80000"/>
              </a:lnSpc>
              <a:buFontTx/>
              <a:buNone/>
            </a:pPr>
            <a:endParaRPr lang="en-US" sz="2400" dirty="0">
              <a:solidFill>
                <a:srgbClr val="FF0000"/>
              </a:solidFill>
              <a:latin typeface="Times New Roman" pitchFamily="18" charset="0"/>
              <a:cs typeface="Times New Roman" pitchFamily="18" charset="0"/>
            </a:endParaRPr>
          </a:p>
          <a:p>
            <a:pPr algn="justLow" rtl="0">
              <a:lnSpc>
                <a:spcPct val="80000"/>
              </a:lnSpc>
            </a:pPr>
            <a:r>
              <a:rPr lang="en-US" sz="2400" dirty="0">
                <a:latin typeface="Times New Roman" pitchFamily="18" charset="0"/>
                <a:cs typeface="Times New Roman" pitchFamily="18" charset="0"/>
              </a:rPr>
              <a:t>Physical factors: Body temperature; 1 °C increases the heart rate by 10-20 beats/minute.</a:t>
            </a:r>
          </a:p>
          <a:p>
            <a:pPr algn="justLow" rtl="0">
              <a:lnSpc>
                <a:spcPct val="80000"/>
              </a:lnSpc>
              <a:buFontTx/>
              <a:buNone/>
            </a:pPr>
            <a:endParaRPr lang="en-US" sz="2400" dirty="0">
              <a:latin typeface="Times New Roman" pitchFamily="18" charset="0"/>
              <a:cs typeface="Times New Roman" pitchFamily="18" charset="0"/>
            </a:endParaRPr>
          </a:p>
          <a:p>
            <a:pPr algn="justLow" rtl="0">
              <a:lnSpc>
                <a:spcPct val="80000"/>
              </a:lnSpc>
            </a:pPr>
            <a:r>
              <a:rPr lang="en-US" sz="2400" dirty="0">
                <a:latin typeface="Times New Roman" pitchFamily="18" charset="0"/>
                <a:cs typeface="Times New Roman" pitchFamily="18" charset="0"/>
              </a:rPr>
              <a:t>Mechanical factors; Right atrial distension may directly excite the SA node leading to tachycardia.</a:t>
            </a:r>
          </a:p>
          <a:p>
            <a:pPr>
              <a:lnSpc>
                <a:spcPct val="80000"/>
              </a:lnSpc>
            </a:pPr>
            <a:endParaRPr lang="en-US" sz="2400" b="1" dirty="0">
              <a:latin typeface="Times New Roman" pitchFamily="18" charset="0"/>
              <a:cs typeface="Times New Roman" pitchFamily="18" charset="0"/>
            </a:endParaRPr>
          </a:p>
          <a:p>
            <a:pPr>
              <a:lnSpc>
                <a:spcPct val="80000"/>
              </a:lnSpc>
              <a:buFontTx/>
              <a:buNone/>
            </a:pPr>
            <a:endParaRPr lang="en-US" sz="2400" b="1" dirty="0">
              <a:latin typeface="Times New Roman" pitchFamily="18" charset="0"/>
              <a:cs typeface="Times New Roman" pitchFamily="18" charset="0"/>
            </a:endParaRPr>
          </a:p>
        </p:txBody>
      </p:sp>
    </p:spTree>
    <p:extLst>
      <p:ext uri="{BB962C8B-B14F-4D97-AF65-F5344CB8AC3E}">
        <p14:creationId xmlns:p14="http://schemas.microsoft.com/office/powerpoint/2010/main" val="22597602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idx="4294967295"/>
          </p:nvPr>
        </p:nvSpPr>
        <p:spPr>
          <a:xfrm>
            <a:off x="312738" y="332656"/>
            <a:ext cx="8229600" cy="1196975"/>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rtl="0"/>
            <a:r>
              <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Stroke Volume (SV)</a:t>
            </a:r>
          </a:p>
        </p:txBody>
      </p:sp>
      <p:sp>
        <p:nvSpPr>
          <p:cNvPr id="74755" name="Rectangle 3"/>
          <p:cNvSpPr>
            <a:spLocks noChangeArrowheads="1"/>
          </p:cNvSpPr>
          <p:nvPr/>
        </p:nvSpPr>
        <p:spPr bwMode="auto">
          <a:xfrm>
            <a:off x="1042988" y="2133600"/>
            <a:ext cx="67691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solidFill>
                <a:schemeClr val="tx2"/>
              </a:solidFill>
              <a:latin typeface="Tahoma" pitchFamily="34" charset="0"/>
            </a:endParaRPr>
          </a:p>
        </p:txBody>
      </p:sp>
      <p:sp>
        <p:nvSpPr>
          <p:cNvPr id="74756" name="Rectangle 4"/>
          <p:cNvSpPr>
            <a:spLocks noChangeArrowheads="1"/>
          </p:cNvSpPr>
          <p:nvPr/>
        </p:nvSpPr>
        <p:spPr bwMode="auto">
          <a:xfrm>
            <a:off x="395536" y="1844675"/>
            <a:ext cx="8352928" cy="3908762"/>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p>
            <a:pPr algn="justLow" rtl="0">
              <a:buClr>
                <a:schemeClr val="hlink"/>
              </a:buClr>
              <a:buFont typeface="Wingdings" pitchFamily="2" charset="2"/>
              <a:buChar char="§"/>
            </a:pPr>
            <a:r>
              <a:rPr lang="en-US" sz="3200" b="1" dirty="0">
                <a:latin typeface="Times New Roman" pitchFamily="18" charset="0"/>
                <a:cs typeface="Times New Roman" pitchFamily="18" charset="0"/>
              </a:rPr>
              <a:t> </a:t>
            </a:r>
            <a:r>
              <a:rPr lang="en-US" sz="2400" dirty="0">
                <a:latin typeface="Times New Roman" pitchFamily="18" charset="0"/>
                <a:cs typeface="Times New Roman" pitchFamily="18" charset="0"/>
              </a:rPr>
              <a:t>Stroke volume (SV) is defined as </a:t>
            </a:r>
            <a:r>
              <a:rPr lang="en-US" sz="2400" dirty="0">
                <a:solidFill>
                  <a:srgbClr val="FF0000"/>
                </a:solidFill>
                <a:latin typeface="Times New Roman" pitchFamily="18" charset="0"/>
                <a:cs typeface="Times New Roman" pitchFamily="18" charset="0"/>
              </a:rPr>
              <a:t>Volume</a:t>
            </a:r>
            <a:r>
              <a:rPr lang="en-US" sz="2400" dirty="0">
                <a:latin typeface="Times New Roman" pitchFamily="18" charset="0"/>
                <a:cs typeface="Times New Roman" pitchFamily="18" charset="0"/>
              </a:rPr>
              <a:t> of </a:t>
            </a:r>
            <a:r>
              <a:rPr lang="en-US" sz="2400" dirty="0" smtClean="0">
                <a:latin typeface="Times New Roman" pitchFamily="18" charset="0"/>
                <a:cs typeface="Times New Roman" pitchFamily="18" charset="0"/>
              </a:rPr>
              <a:t>blood </a:t>
            </a:r>
            <a:r>
              <a:rPr lang="en-US" sz="2400" dirty="0">
                <a:latin typeface="Times New Roman" pitchFamily="18" charset="0"/>
                <a:cs typeface="Times New Roman" pitchFamily="18" charset="0"/>
              </a:rPr>
              <a:t>ejected by </a:t>
            </a:r>
            <a:r>
              <a:rPr lang="en-US" sz="2400" dirty="0">
                <a:solidFill>
                  <a:srgbClr val="FF0000"/>
                </a:solidFill>
                <a:latin typeface="Times New Roman" pitchFamily="18" charset="0"/>
                <a:cs typeface="Times New Roman" pitchFamily="18" charset="0"/>
              </a:rPr>
              <a:t>each</a:t>
            </a:r>
            <a:r>
              <a:rPr lang="en-US" sz="2400" dirty="0">
                <a:latin typeface="Times New Roman" pitchFamily="18" charset="0"/>
                <a:cs typeface="Times New Roman" pitchFamily="18" charset="0"/>
              </a:rPr>
              <a:t> ventricle per </a:t>
            </a:r>
            <a:r>
              <a:rPr lang="en-US" sz="2400" dirty="0">
                <a:solidFill>
                  <a:srgbClr val="FF0000"/>
                </a:solidFill>
                <a:latin typeface="Times New Roman" pitchFamily="18" charset="0"/>
                <a:cs typeface="Times New Roman" pitchFamily="18" charset="0"/>
              </a:rPr>
              <a:t>one beat.</a:t>
            </a:r>
            <a:endParaRPr lang="en-US" sz="2400" dirty="0">
              <a:latin typeface="Times New Roman" pitchFamily="18" charset="0"/>
              <a:cs typeface="Times New Roman" pitchFamily="18" charset="0"/>
            </a:endParaRPr>
          </a:p>
          <a:p>
            <a:pPr algn="justLow" rtl="0">
              <a:buClr>
                <a:schemeClr val="hlink"/>
              </a:buClr>
              <a:buFont typeface="Wingdings" pitchFamily="2" charset="2"/>
              <a:buNone/>
            </a:pPr>
            <a:endParaRPr lang="en-US" sz="2400" dirty="0">
              <a:latin typeface="Times New Roman" pitchFamily="18" charset="0"/>
              <a:cs typeface="Times New Roman" pitchFamily="18" charset="0"/>
            </a:endParaRPr>
          </a:p>
          <a:p>
            <a:pPr algn="justLow" rtl="0">
              <a:buClr>
                <a:schemeClr val="hlink"/>
              </a:buClr>
              <a:buFont typeface="Wingdings" pitchFamily="2" charset="2"/>
              <a:buChar char="§"/>
            </a:pPr>
            <a:r>
              <a:rPr lang="en-US" sz="2400" dirty="0">
                <a:latin typeface="Times New Roman" pitchFamily="18" charset="0"/>
                <a:cs typeface="Times New Roman" pitchFamily="18" charset="0"/>
              </a:rPr>
              <a:t> It is about </a:t>
            </a:r>
            <a:r>
              <a:rPr lang="en-US" sz="2400" dirty="0">
                <a:solidFill>
                  <a:srgbClr val="0000FF"/>
                </a:solidFill>
                <a:latin typeface="Times New Roman" pitchFamily="18" charset="0"/>
                <a:cs typeface="Times New Roman" pitchFamily="18" charset="0"/>
              </a:rPr>
              <a:t>70</a:t>
            </a:r>
            <a:r>
              <a:rPr lang="en-US" sz="2400" dirty="0">
                <a:latin typeface="Times New Roman" pitchFamily="18" charset="0"/>
                <a:cs typeface="Times New Roman" pitchFamily="18" charset="0"/>
              </a:rPr>
              <a:t> ml/beat at rest but may increase to </a:t>
            </a:r>
            <a:r>
              <a:rPr lang="en-US" sz="2400" dirty="0" smtClean="0">
                <a:solidFill>
                  <a:srgbClr val="0000FF"/>
                </a:solidFill>
                <a:latin typeface="Times New Roman" pitchFamily="18" charset="0"/>
                <a:cs typeface="Times New Roman" pitchFamily="18" charset="0"/>
              </a:rPr>
              <a:t>150</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ml/beat with exercise.</a:t>
            </a:r>
          </a:p>
          <a:p>
            <a:pPr algn="justLow" rtl="0">
              <a:buClr>
                <a:schemeClr val="hlink"/>
              </a:buClr>
              <a:buFont typeface="Wingdings" pitchFamily="2" charset="2"/>
              <a:buNone/>
            </a:pPr>
            <a:endParaRPr lang="en-US" sz="2400" dirty="0">
              <a:latin typeface="Times New Roman" pitchFamily="18" charset="0"/>
              <a:cs typeface="Times New Roman" pitchFamily="18" charset="0"/>
            </a:endParaRPr>
          </a:p>
          <a:p>
            <a:pPr algn="justLow" rtl="0">
              <a:buClr>
                <a:schemeClr val="hlink"/>
              </a:buClr>
              <a:buFont typeface="Wingdings" pitchFamily="2" charset="2"/>
              <a:buChar char="§"/>
            </a:pPr>
            <a:r>
              <a:rPr lang="en-US" sz="2400" dirty="0">
                <a:latin typeface="Times New Roman" pitchFamily="18" charset="0"/>
                <a:cs typeface="Times New Roman" pitchFamily="18" charset="0"/>
              </a:rPr>
              <a:t> the ventricles don’t completely empty </a:t>
            </a:r>
            <a:r>
              <a:rPr lang="en-US" sz="2400" dirty="0" smtClean="0">
                <a:latin typeface="Times New Roman" pitchFamily="18" charset="0"/>
                <a:cs typeface="Times New Roman" pitchFamily="18" charset="0"/>
              </a:rPr>
              <a:t>themselves </a:t>
            </a:r>
            <a:r>
              <a:rPr lang="en-US" sz="2400" dirty="0">
                <a:latin typeface="Times New Roman" pitchFamily="18" charset="0"/>
                <a:cs typeface="Times New Roman" pitchFamily="18" charset="0"/>
              </a:rPr>
              <a:t>of blood during contraction.</a:t>
            </a:r>
          </a:p>
          <a:p>
            <a:pPr algn="justLow" rtl="0">
              <a:buClr>
                <a:schemeClr val="hlink"/>
              </a:buClr>
              <a:buFont typeface="Wingdings" pitchFamily="2" charset="2"/>
              <a:buChar char="§"/>
            </a:pPr>
            <a:endParaRPr lang="en-US" sz="2400" dirty="0">
              <a:latin typeface="Times New Roman" pitchFamily="18" charset="0"/>
              <a:cs typeface="Times New Roman" pitchFamily="18" charset="0"/>
            </a:endParaRPr>
          </a:p>
          <a:p>
            <a:pPr algn="justLow" rtl="0">
              <a:buClr>
                <a:schemeClr val="hlink"/>
              </a:buClr>
              <a:buFont typeface="Wingdings" pitchFamily="2" charset="2"/>
              <a:buChar char="§"/>
            </a:pPr>
            <a:r>
              <a:rPr lang="en-US" sz="2400" dirty="0">
                <a:latin typeface="Times New Roman" pitchFamily="18" charset="0"/>
                <a:cs typeface="Times New Roman" pitchFamily="18" charset="0"/>
              </a:rPr>
              <a:t> 2/3 of blood is ejected (</a:t>
            </a:r>
            <a:r>
              <a:rPr lang="en-US" sz="2400" dirty="0">
                <a:solidFill>
                  <a:srgbClr val="FF0000"/>
                </a:solidFill>
                <a:latin typeface="Times New Roman" pitchFamily="18" charset="0"/>
                <a:cs typeface="Times New Roman" pitchFamily="18" charset="0"/>
              </a:rPr>
              <a:t>ejection fraction</a:t>
            </a:r>
            <a:r>
              <a:rPr lang="en-US" sz="2400" dirty="0">
                <a:latin typeface="Times New Roman" pitchFamily="18" charset="0"/>
                <a:cs typeface="Times New Roman" pitchFamily="18" charset="0"/>
              </a:rPr>
              <a:t>), 1/3 is left there. </a:t>
            </a:r>
          </a:p>
        </p:txBody>
      </p:sp>
    </p:spTree>
    <p:extLst>
      <p:ext uri="{BB962C8B-B14F-4D97-AF65-F5344CB8AC3E}">
        <p14:creationId xmlns:p14="http://schemas.microsoft.com/office/powerpoint/2010/main" val="4446355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457200" y="274638"/>
            <a:ext cx="8229600" cy="706437"/>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rtl="0"/>
            <a:r>
              <a:rPr lang="en-US" sz="40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Stroke Volume</a:t>
            </a:r>
          </a:p>
        </p:txBody>
      </p:sp>
      <p:sp>
        <p:nvSpPr>
          <p:cNvPr id="78851" name="Rectangle 3"/>
          <p:cNvSpPr>
            <a:spLocks noGrp="1" noChangeArrowheads="1"/>
          </p:cNvSpPr>
          <p:nvPr>
            <p:ph type="body" idx="1"/>
          </p:nvPr>
        </p:nvSpPr>
        <p:spPr>
          <a:xfrm>
            <a:off x="179388" y="1412776"/>
            <a:ext cx="8964612" cy="5157887"/>
          </a:xfrm>
        </p:spPr>
        <p:style>
          <a:lnRef idx="2">
            <a:schemeClr val="dk1"/>
          </a:lnRef>
          <a:fillRef idx="1">
            <a:schemeClr val="lt1"/>
          </a:fillRef>
          <a:effectRef idx="0">
            <a:schemeClr val="dk1"/>
          </a:effectRef>
          <a:fontRef idx="minor">
            <a:schemeClr val="dk1"/>
          </a:fontRef>
        </p:style>
        <p:txBody>
          <a:bodyPr/>
          <a:lstStyle/>
          <a:p>
            <a:pPr algn="justLow" rtl="0">
              <a:lnSpc>
                <a:spcPct val="90000"/>
              </a:lnSpc>
              <a:buFont typeface="Wingdings" pitchFamily="2" charset="2"/>
              <a:buChar char="§"/>
            </a:pPr>
            <a:endParaRPr lang="en-US" dirty="0" smtClean="0">
              <a:latin typeface="Times New Roman" pitchFamily="18" charset="0"/>
              <a:cs typeface="Times New Roman" pitchFamily="18" charset="0"/>
            </a:endParaRPr>
          </a:p>
          <a:p>
            <a:pPr algn="justLow" rtl="0">
              <a:lnSpc>
                <a:spcPct val="90000"/>
              </a:lnSpc>
              <a:buFont typeface="Wingdings" pitchFamily="2" charset="2"/>
              <a:buChar char="§"/>
            </a:pPr>
            <a:r>
              <a:rPr lang="en-US" sz="2400" dirty="0" smtClean="0">
                <a:latin typeface="Times New Roman" pitchFamily="18" charset="0"/>
                <a:cs typeface="Times New Roman" pitchFamily="18" charset="0"/>
              </a:rPr>
              <a:t>SV</a:t>
            </a:r>
            <a:r>
              <a:rPr lang="en-US" sz="2400" dirty="0" smtClean="0">
                <a:solidFill>
                  <a:schemeClr val="folHlink"/>
                </a:solidFill>
                <a:latin typeface="Times New Roman" pitchFamily="18" charset="0"/>
                <a:cs typeface="Times New Roman" pitchFamily="18" charset="0"/>
              </a:rPr>
              <a:t> </a:t>
            </a:r>
            <a:r>
              <a:rPr lang="en-US" sz="2400" dirty="0">
                <a:latin typeface="Times New Roman" pitchFamily="18" charset="0"/>
                <a:cs typeface="Times New Roman" pitchFamily="18" charset="0"/>
              </a:rPr>
              <a:t>= EDV - ESV.</a:t>
            </a:r>
          </a:p>
          <a:p>
            <a:pPr algn="justLow" rtl="0">
              <a:lnSpc>
                <a:spcPct val="90000"/>
              </a:lnSpc>
              <a:buFont typeface="Wingdings" pitchFamily="2" charset="2"/>
              <a:buChar char="§"/>
            </a:pPr>
            <a:r>
              <a:rPr lang="en-US" sz="2400" dirty="0">
                <a:latin typeface="Times New Roman" pitchFamily="18" charset="0"/>
                <a:cs typeface="Times New Roman" pitchFamily="18" charset="0"/>
              </a:rPr>
              <a:t>EDV: volume of blood in ventricles at </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end of diastole (110  to 120 ml).</a:t>
            </a:r>
          </a:p>
          <a:p>
            <a:pPr algn="justLow" rtl="0">
              <a:lnSpc>
                <a:spcPct val="90000"/>
              </a:lnSpc>
              <a:buFont typeface="Wingdings" pitchFamily="2" charset="2"/>
              <a:buChar char="§"/>
            </a:pPr>
            <a:r>
              <a:rPr lang="en-US" sz="2400" dirty="0">
                <a:latin typeface="Times New Roman" pitchFamily="18" charset="0"/>
                <a:cs typeface="Times New Roman" pitchFamily="18" charset="0"/>
              </a:rPr>
              <a:t>ESV: volume of blood in </a:t>
            </a:r>
            <a:r>
              <a:rPr lang="en-US" sz="2400" dirty="0" smtClean="0">
                <a:latin typeface="Times New Roman" pitchFamily="18" charset="0"/>
                <a:cs typeface="Times New Roman" pitchFamily="18" charset="0"/>
              </a:rPr>
              <a:t>ventricles </a:t>
            </a:r>
            <a:r>
              <a:rPr lang="en-US" sz="2400" dirty="0">
                <a:latin typeface="Times New Roman" pitchFamily="18" charset="0"/>
                <a:cs typeface="Times New Roman" pitchFamily="18" charset="0"/>
              </a:rPr>
              <a:t>at end of systole (40 ml).</a:t>
            </a:r>
          </a:p>
          <a:p>
            <a:pPr algn="justLow" rtl="0">
              <a:lnSpc>
                <a:spcPct val="90000"/>
              </a:lnSpc>
              <a:buFont typeface="Wingdings" pitchFamily="2" charset="2"/>
              <a:buNone/>
            </a:pPr>
            <a:r>
              <a:rPr lang="en-US" sz="2400" dirty="0">
                <a:latin typeface="Times New Roman" pitchFamily="18" charset="0"/>
                <a:cs typeface="Times New Roman" pitchFamily="18" charset="0"/>
              </a:rPr>
              <a:t>                  </a:t>
            </a:r>
            <a:r>
              <a:rPr lang="en-US" sz="2400" dirty="0">
                <a:solidFill>
                  <a:srgbClr val="0000FF"/>
                </a:solidFill>
                <a:latin typeface="Times New Roman" pitchFamily="18" charset="0"/>
                <a:cs typeface="Times New Roman" pitchFamily="18" charset="0"/>
              </a:rPr>
              <a:t>SV = 70  to  80 ml</a:t>
            </a:r>
            <a:r>
              <a:rPr lang="en-US" sz="2400" dirty="0" smtClean="0">
                <a:solidFill>
                  <a:srgbClr val="0000FF"/>
                </a:solidFill>
                <a:latin typeface="Times New Roman" pitchFamily="18" charset="0"/>
                <a:cs typeface="Times New Roman" pitchFamily="18" charset="0"/>
              </a:rPr>
              <a:t>.</a:t>
            </a:r>
          </a:p>
          <a:p>
            <a:pPr algn="justLow" rtl="0">
              <a:lnSpc>
                <a:spcPct val="90000"/>
              </a:lnSpc>
              <a:buFont typeface="Wingdings" pitchFamily="2" charset="2"/>
              <a:buNone/>
            </a:pPr>
            <a:endParaRPr lang="en-US" sz="2400" dirty="0">
              <a:solidFill>
                <a:srgbClr val="0000FF"/>
              </a:solidFill>
              <a:latin typeface="Times New Roman" pitchFamily="18" charset="0"/>
              <a:cs typeface="Times New Roman" pitchFamily="18" charset="0"/>
            </a:endParaRPr>
          </a:p>
          <a:p>
            <a:pPr algn="justLow" rtl="0">
              <a:lnSpc>
                <a:spcPct val="90000"/>
              </a:lnSpc>
              <a:buFontTx/>
              <a:buNone/>
            </a:pPr>
            <a:r>
              <a:rPr lang="en-US" sz="2400" dirty="0">
                <a:solidFill>
                  <a:srgbClr val="FF0000"/>
                </a:solidFill>
              </a:rPr>
              <a:t>SV</a:t>
            </a:r>
            <a:r>
              <a:rPr lang="en-US" sz="2400" dirty="0">
                <a:solidFill>
                  <a:srgbClr val="00B050"/>
                </a:solidFill>
              </a:rPr>
              <a:t> </a:t>
            </a:r>
            <a:r>
              <a:rPr lang="en-US" sz="2400" dirty="0"/>
              <a:t>=</a:t>
            </a:r>
            <a:r>
              <a:rPr lang="en-US" sz="2400" dirty="0">
                <a:solidFill>
                  <a:srgbClr val="00B050"/>
                </a:solidFill>
              </a:rPr>
              <a:t> </a:t>
            </a:r>
            <a:r>
              <a:rPr lang="en-US" sz="2400" dirty="0">
                <a:solidFill>
                  <a:srgbClr val="FF0000"/>
                </a:solidFill>
              </a:rPr>
              <a:t>End-diastolic </a:t>
            </a:r>
            <a:r>
              <a:rPr lang="en-US" sz="2400" dirty="0">
                <a:solidFill>
                  <a:srgbClr val="FF0000"/>
                </a:solidFill>
              </a:rPr>
              <a:t>volume - End-systolic volume</a:t>
            </a:r>
          </a:p>
          <a:p>
            <a:pPr algn="justLow" rtl="0">
              <a:lnSpc>
                <a:spcPct val="90000"/>
              </a:lnSpc>
              <a:buFontTx/>
              <a:buNone/>
            </a:pPr>
            <a:r>
              <a:rPr lang="en-US" sz="2400" dirty="0">
                <a:solidFill>
                  <a:srgbClr val="FF0000"/>
                </a:solidFill>
              </a:rPr>
              <a:t>                  130 ml -  60 ml</a:t>
            </a:r>
          </a:p>
          <a:p>
            <a:pPr algn="justLow" rtl="0">
              <a:lnSpc>
                <a:spcPct val="90000"/>
              </a:lnSpc>
              <a:buFontTx/>
              <a:buNone/>
            </a:pPr>
            <a:r>
              <a:rPr lang="en-US" sz="2400" dirty="0">
                <a:solidFill>
                  <a:srgbClr val="FF0000"/>
                </a:solidFill>
              </a:rPr>
              <a:t>     </a:t>
            </a:r>
            <a:r>
              <a:rPr lang="en-US" sz="2400" dirty="0" smtClean="0">
                <a:solidFill>
                  <a:srgbClr val="FF0000"/>
                </a:solidFill>
              </a:rPr>
              <a:t>=  </a:t>
            </a:r>
            <a:r>
              <a:rPr lang="en-US" sz="2400" dirty="0">
                <a:solidFill>
                  <a:srgbClr val="FF0000"/>
                </a:solidFill>
              </a:rPr>
              <a:t>70 ml.</a:t>
            </a:r>
          </a:p>
          <a:p>
            <a:pPr>
              <a:lnSpc>
                <a:spcPct val="90000"/>
              </a:lnSpc>
              <a:buFont typeface="Wingdings" pitchFamily="2" charset="2"/>
              <a:buNone/>
            </a:pPr>
            <a:endParaRPr lang="en-US" sz="2400" b="1"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4904663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936609"/>
          </a:xfrm>
        </p:spPr>
        <p:style>
          <a:lnRef idx="3">
            <a:schemeClr val="lt1"/>
          </a:lnRef>
          <a:fillRef idx="1">
            <a:schemeClr val="accent4"/>
          </a:fillRef>
          <a:effectRef idx="1">
            <a:schemeClr val="accent4"/>
          </a:effectRef>
          <a:fontRef idx="minor">
            <a:schemeClr val="lt1"/>
          </a:fontRef>
        </p:style>
        <p:txBody>
          <a:bodyPr/>
          <a:lstStyle/>
          <a:p>
            <a:pPr algn="ctr" rtl="0"/>
            <a:r>
              <a:rPr lang="en-US" dirty="0">
                <a:effectLst/>
                <a:latin typeface="Times New Roman" pitchFamily="18" charset="0"/>
                <a:cs typeface="Times New Roman" pitchFamily="18" charset="0"/>
              </a:rPr>
              <a:t>Regulation of Stroke Volume</a:t>
            </a:r>
          </a:p>
        </p:txBody>
      </p:sp>
      <p:sp>
        <p:nvSpPr>
          <p:cNvPr id="3" name="Text Placeholder 2"/>
          <p:cNvSpPr>
            <a:spLocks noGrp="1"/>
          </p:cNvSpPr>
          <p:nvPr>
            <p:ph type="body" sz="half" idx="1"/>
          </p:nvPr>
        </p:nvSpPr>
        <p:spPr>
          <a:xfrm>
            <a:off x="285720" y="1357298"/>
            <a:ext cx="8572560" cy="5257824"/>
          </a:xfrm>
        </p:spPr>
        <p:style>
          <a:lnRef idx="2">
            <a:schemeClr val="accent1"/>
          </a:lnRef>
          <a:fillRef idx="1">
            <a:schemeClr val="lt1"/>
          </a:fillRef>
          <a:effectRef idx="0">
            <a:schemeClr val="accent1"/>
          </a:effectRef>
          <a:fontRef idx="minor">
            <a:schemeClr val="dk1"/>
          </a:fontRef>
        </p:style>
        <p:txBody>
          <a:bodyPr/>
          <a:lstStyle/>
          <a:p>
            <a:pPr algn="l" rtl="0">
              <a:lnSpc>
                <a:spcPct val="80000"/>
              </a:lnSpc>
            </a:pPr>
            <a:endParaRPr lang="en-US" sz="1800" dirty="0" smtClean="0">
              <a:latin typeface="Times New Roman" pitchFamily="18" charset="0"/>
              <a:cs typeface="Times New Roman" pitchFamily="18" charset="0"/>
            </a:endParaRPr>
          </a:p>
          <a:p>
            <a:pPr algn="justLow" rtl="0"/>
            <a:r>
              <a:rPr lang="en-US" sz="2400" dirty="0" smtClean="0">
                <a:latin typeface="Times New Roman" pitchFamily="18" charset="0"/>
                <a:cs typeface="Times New Roman" pitchFamily="18" charset="0"/>
              </a:rPr>
              <a:t> </a:t>
            </a:r>
            <a:r>
              <a:rPr lang="en-US" sz="1800" dirty="0">
                <a:latin typeface="Times New Roman" pitchFamily="18" charset="0"/>
                <a:cs typeface="Times New Roman" pitchFamily="18" charset="0"/>
              </a:rPr>
              <a:t>The stroke volume is regulated by three variables:</a:t>
            </a:r>
          </a:p>
          <a:p>
            <a:pPr marL="452628" indent="-342900" algn="justLow" rtl="0">
              <a:buFont typeface="+mj-lt"/>
              <a:buAutoNum type="arabicPeriod"/>
            </a:pPr>
            <a:r>
              <a:rPr lang="en-US" sz="1800" b="1" dirty="0" smtClean="0">
                <a:latin typeface="Times New Roman" pitchFamily="18" charset="0"/>
                <a:cs typeface="Times New Roman" pitchFamily="18" charset="0"/>
              </a:rPr>
              <a:t>The </a:t>
            </a:r>
            <a:r>
              <a:rPr lang="en-US" sz="1800" b="1" dirty="0">
                <a:latin typeface="Times New Roman" pitchFamily="18" charset="0"/>
                <a:cs typeface="Times New Roman" pitchFamily="18" charset="0"/>
              </a:rPr>
              <a:t>end-diastolic volume (EDV),</a:t>
            </a:r>
            <a:r>
              <a:rPr lang="en-US" sz="1800" dirty="0">
                <a:latin typeface="Times New Roman" pitchFamily="18" charset="0"/>
                <a:cs typeface="Times New Roman" pitchFamily="18" charset="0"/>
              </a:rPr>
              <a:t> which is the volume of blood in the ventricles at the end of </a:t>
            </a:r>
            <a:r>
              <a:rPr lang="en-US" sz="1800" dirty="0" smtClean="0">
                <a:latin typeface="Times New Roman" pitchFamily="18" charset="0"/>
                <a:cs typeface="Times New Roman" pitchFamily="18" charset="0"/>
              </a:rPr>
              <a:t>diastole</a:t>
            </a:r>
            <a:endParaRPr lang="en-US" sz="1800" dirty="0">
              <a:latin typeface="Times New Roman" pitchFamily="18" charset="0"/>
              <a:cs typeface="Times New Roman" pitchFamily="18" charset="0"/>
            </a:endParaRPr>
          </a:p>
          <a:p>
            <a:pPr marL="452628" indent="-342900" algn="justLow" rtl="0">
              <a:buFont typeface="+mj-lt"/>
              <a:buAutoNum type="arabicPeriod"/>
            </a:pPr>
            <a:r>
              <a:rPr lang="en-US" sz="1800" b="1" dirty="0" smtClean="0">
                <a:latin typeface="Times New Roman" pitchFamily="18" charset="0"/>
                <a:cs typeface="Times New Roman" pitchFamily="18" charset="0"/>
              </a:rPr>
              <a:t>The </a:t>
            </a:r>
            <a:r>
              <a:rPr lang="en-US" sz="1800" b="1" dirty="0">
                <a:latin typeface="Times New Roman" pitchFamily="18" charset="0"/>
                <a:cs typeface="Times New Roman" pitchFamily="18" charset="0"/>
              </a:rPr>
              <a:t>total peripheral resistance</a:t>
            </a:r>
            <a:r>
              <a:rPr lang="en-US" sz="1800" dirty="0">
                <a:latin typeface="Times New Roman" pitchFamily="18" charset="0"/>
                <a:cs typeface="Times New Roman" pitchFamily="18" charset="0"/>
              </a:rPr>
              <a:t>, which is the frictional resistance, or impedance to blood flow, in the </a:t>
            </a:r>
            <a:r>
              <a:rPr lang="en-US" sz="1800" dirty="0" smtClean="0">
                <a:latin typeface="Times New Roman" pitchFamily="18" charset="0"/>
                <a:cs typeface="Times New Roman" pitchFamily="18" charset="0"/>
              </a:rPr>
              <a:t>arteries</a:t>
            </a:r>
            <a:endParaRPr lang="en-US" sz="1800" dirty="0">
              <a:latin typeface="Times New Roman" pitchFamily="18" charset="0"/>
              <a:cs typeface="Times New Roman" pitchFamily="18" charset="0"/>
            </a:endParaRPr>
          </a:p>
          <a:p>
            <a:pPr marL="452628" indent="-342900" algn="justLow" rtl="0">
              <a:buFont typeface="+mj-lt"/>
              <a:buAutoNum type="arabicPeriod"/>
            </a:pPr>
            <a:r>
              <a:rPr lang="en-US" sz="1800" b="1" dirty="0" smtClean="0">
                <a:latin typeface="Times New Roman" pitchFamily="18" charset="0"/>
                <a:cs typeface="Times New Roman" pitchFamily="18" charset="0"/>
              </a:rPr>
              <a:t>The </a:t>
            </a:r>
            <a:r>
              <a:rPr lang="en-US" sz="1800" b="1" dirty="0">
                <a:latin typeface="Times New Roman" pitchFamily="18" charset="0"/>
                <a:cs typeface="Times New Roman" pitchFamily="18" charset="0"/>
              </a:rPr>
              <a:t>contractility,</a:t>
            </a:r>
            <a:r>
              <a:rPr lang="en-US" sz="1800" dirty="0">
                <a:latin typeface="Times New Roman" pitchFamily="18" charset="0"/>
                <a:cs typeface="Times New Roman" pitchFamily="18" charset="0"/>
              </a:rPr>
              <a:t> or strength, of ventricular contraction.</a:t>
            </a:r>
          </a:p>
          <a:p>
            <a:pPr algn="justLow" rtl="0"/>
            <a:endParaRPr lang="en-US" sz="1800" b="1" dirty="0" smtClean="0">
              <a:latin typeface="Times New Roman" pitchFamily="18" charset="0"/>
              <a:cs typeface="Times New Roman" pitchFamily="18" charset="0"/>
            </a:endParaRPr>
          </a:p>
          <a:p>
            <a:pPr algn="justLow" rtl="0"/>
            <a:r>
              <a:rPr lang="en-US" sz="1800" b="1" dirty="0" smtClean="0">
                <a:latin typeface="Times New Roman" pitchFamily="18" charset="0"/>
                <a:cs typeface="Times New Roman" pitchFamily="18" charset="0"/>
              </a:rPr>
              <a:t>The </a:t>
            </a:r>
            <a:r>
              <a:rPr lang="en-US" sz="1800" b="1" dirty="0">
                <a:latin typeface="Times New Roman" pitchFamily="18" charset="0"/>
                <a:cs typeface="Times New Roman" pitchFamily="18" charset="0"/>
              </a:rPr>
              <a:t>end-diastolic volume</a:t>
            </a:r>
            <a:r>
              <a:rPr lang="en-US" sz="1800" dirty="0">
                <a:latin typeface="Times New Roman" pitchFamily="18" charset="0"/>
                <a:cs typeface="Times New Roman" pitchFamily="18" charset="0"/>
              </a:rPr>
              <a:t> is the amount of blood in the ventricles immediately before they begin to contract. This is a workload imposed on the ventricles prior to contraction, and thus is sometimes called a </a:t>
            </a:r>
            <a:r>
              <a:rPr lang="en-US" sz="1800" b="1" dirty="0">
                <a:latin typeface="Times New Roman" pitchFamily="18" charset="0"/>
                <a:cs typeface="Times New Roman" pitchFamily="18" charset="0"/>
              </a:rPr>
              <a:t>(preload</a:t>
            </a:r>
            <a:r>
              <a:rPr lang="en-US" sz="1800" dirty="0">
                <a:latin typeface="Times New Roman" pitchFamily="18" charset="0"/>
                <a:cs typeface="Times New Roman" pitchFamily="18" charset="0"/>
              </a:rPr>
              <a:t>) . </a:t>
            </a:r>
            <a:endParaRPr lang="en-US" sz="1800" dirty="0" smtClean="0">
              <a:latin typeface="Times New Roman" pitchFamily="18" charset="0"/>
              <a:cs typeface="Times New Roman" pitchFamily="18" charset="0"/>
            </a:endParaRPr>
          </a:p>
          <a:p>
            <a:pPr algn="justLow" rtl="0"/>
            <a:endParaRPr lang="en-US" sz="1800" dirty="0">
              <a:latin typeface="Times New Roman" pitchFamily="18" charset="0"/>
              <a:cs typeface="Times New Roman" pitchFamily="18" charset="0"/>
            </a:endParaRPr>
          </a:p>
          <a:p>
            <a:pPr algn="justLow" rtl="0"/>
            <a:r>
              <a:rPr lang="en-US" sz="1800" b="1" dirty="0">
                <a:latin typeface="Times New Roman" pitchFamily="18" charset="0"/>
                <a:cs typeface="Times New Roman" pitchFamily="18" charset="0"/>
              </a:rPr>
              <a:t>The stroke volume is directly proportional to the preload</a:t>
            </a:r>
            <a:r>
              <a:rPr lang="en-US" sz="1800" dirty="0">
                <a:latin typeface="Times New Roman" pitchFamily="18" charset="0"/>
                <a:cs typeface="Times New Roman" pitchFamily="18" charset="0"/>
              </a:rPr>
              <a:t>; an increase in EDV results in an increase in stroke volume. (This relationship is known as the </a:t>
            </a:r>
            <a:r>
              <a:rPr lang="en-US" sz="1800" b="1" dirty="0">
                <a:latin typeface="Times New Roman" pitchFamily="18" charset="0"/>
                <a:cs typeface="Times New Roman" pitchFamily="18" charset="0"/>
              </a:rPr>
              <a:t>Frank-Starling law of the heart )</a:t>
            </a:r>
            <a:endParaRPr lang="en-US" sz="1800" dirty="0">
              <a:latin typeface="Times New Roman" pitchFamily="18" charset="0"/>
              <a:cs typeface="Times New Roman" pitchFamily="18" charset="0"/>
            </a:endParaRPr>
          </a:p>
          <a:p>
            <a:pPr algn="justLow" rtl="0">
              <a:lnSpc>
                <a:spcPct val="80000"/>
              </a:lnSpc>
            </a:pPr>
            <a:endParaRPr lang="en-US" sz="18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8733213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5143504" y="714356"/>
            <a:ext cx="3420338" cy="5400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8" name="Text Placeholder 17"/>
          <p:cNvSpPr>
            <a:spLocks noGrp="1"/>
          </p:cNvSpPr>
          <p:nvPr>
            <p:ph type="body" sz="half" idx="1"/>
          </p:nvPr>
        </p:nvSpPr>
        <p:spPr>
          <a:xfrm>
            <a:off x="357158" y="357166"/>
            <a:ext cx="4500594" cy="6168178"/>
          </a:xfrm>
        </p:spPr>
        <p:style>
          <a:lnRef idx="2">
            <a:schemeClr val="accent1"/>
          </a:lnRef>
          <a:fillRef idx="1">
            <a:schemeClr val="lt1"/>
          </a:fillRef>
          <a:effectRef idx="0">
            <a:schemeClr val="accent1"/>
          </a:effectRef>
          <a:fontRef idx="minor">
            <a:schemeClr val="dk1"/>
          </a:fontRef>
        </p:style>
        <p:txBody>
          <a:bodyPr>
            <a:normAutofit lnSpcReduction="10000"/>
          </a:bodyPr>
          <a:lstStyle/>
          <a:p>
            <a:pPr algn="justLow" rtl="0"/>
            <a:r>
              <a:rPr lang="en-US" b="1" dirty="0">
                <a:latin typeface="Times New Roman" pitchFamily="18" charset="0"/>
                <a:cs typeface="Times New Roman" pitchFamily="18" charset="0"/>
              </a:rPr>
              <a:t>The stroke volume is also directly proportional to contractility</a:t>
            </a:r>
            <a:r>
              <a:rPr lang="en-US" dirty="0">
                <a:latin typeface="Times New Roman" pitchFamily="18" charset="0"/>
                <a:cs typeface="Times New Roman" pitchFamily="18" charset="0"/>
              </a:rPr>
              <a:t>; when the ventricles contract more forcefully, they pump more blood</a:t>
            </a:r>
            <a:r>
              <a:rPr lang="en-US" dirty="0" smtClean="0">
                <a:latin typeface="Times New Roman" pitchFamily="18" charset="0"/>
                <a:cs typeface="Times New Roman" pitchFamily="18" charset="0"/>
              </a:rPr>
              <a:t>.</a:t>
            </a:r>
          </a:p>
          <a:p>
            <a:pPr algn="justLow" rtl="0"/>
            <a:endParaRPr lang="en-US" dirty="0">
              <a:latin typeface="Times New Roman" pitchFamily="18" charset="0"/>
              <a:cs typeface="Times New Roman" pitchFamily="18" charset="0"/>
            </a:endParaRPr>
          </a:p>
          <a:p>
            <a:pPr algn="justLow" rtl="0"/>
            <a:r>
              <a:rPr lang="en-US" dirty="0">
                <a:latin typeface="Times New Roman" pitchFamily="18" charset="0"/>
                <a:cs typeface="Times New Roman" pitchFamily="18" charset="0"/>
              </a:rPr>
              <a:t>In order to eject blood, the pressure generated in a ventricle when it contracts must be greater than the pressure in the arteries (because blood flows only from higher pressure to lower pressure). </a:t>
            </a:r>
          </a:p>
        </p:txBody>
      </p:sp>
    </p:spTree>
    <p:extLst>
      <p:ext uri="{BB962C8B-B14F-4D97-AF65-F5344CB8AC3E}">
        <p14:creationId xmlns:p14="http://schemas.microsoft.com/office/powerpoint/2010/main" val="9005593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1116013" y="0"/>
            <a:ext cx="7793037" cy="981075"/>
          </a:xfrm>
        </p:spPr>
        <p:txBody>
          <a:bodyPr/>
          <a:lstStyle/>
          <a:p>
            <a:r>
              <a:rPr lang="en-US" sz="3600" b="1">
                <a:solidFill>
                  <a:srgbClr val="009900"/>
                </a:solidFill>
                <a:latin typeface="Times New Roman" pitchFamily="18" charset="0"/>
                <a:cs typeface="Times New Roman" pitchFamily="18" charset="0"/>
              </a:rPr>
              <a:t>Regulation of Stroke Volume</a:t>
            </a:r>
          </a:p>
        </p:txBody>
      </p:sp>
      <p:sp>
        <p:nvSpPr>
          <p:cNvPr id="80899" name="Rectangle 3"/>
          <p:cNvSpPr>
            <a:spLocks noGrp="1" noChangeArrowheads="1"/>
          </p:cNvSpPr>
          <p:nvPr>
            <p:ph type="body" sz="half" idx="1"/>
          </p:nvPr>
        </p:nvSpPr>
        <p:spPr>
          <a:xfrm>
            <a:off x="323528" y="1052736"/>
            <a:ext cx="4176713" cy="5327650"/>
          </a:xfrm>
        </p:spPr>
        <p:style>
          <a:lnRef idx="2">
            <a:schemeClr val="dk1"/>
          </a:lnRef>
          <a:fillRef idx="1">
            <a:schemeClr val="lt1"/>
          </a:fillRef>
          <a:effectRef idx="0">
            <a:schemeClr val="dk1"/>
          </a:effectRef>
          <a:fontRef idx="minor">
            <a:schemeClr val="dk1"/>
          </a:fontRef>
        </p:style>
        <p:txBody>
          <a:bodyPr/>
          <a:lstStyle/>
          <a:p>
            <a:pPr lvl="1" algn="justLow" rtl="0">
              <a:buFont typeface="Wingdings" pitchFamily="2" charset="2"/>
              <a:buChar char="§"/>
            </a:pPr>
            <a:r>
              <a:rPr lang="en-US" b="1" u="sng" dirty="0">
                <a:solidFill>
                  <a:srgbClr val="008040"/>
                </a:solidFill>
                <a:latin typeface="Times New Roman" pitchFamily="18" charset="0"/>
                <a:cs typeface="Times New Roman" pitchFamily="18" charset="0"/>
              </a:rPr>
              <a:t>End diastolic volume</a:t>
            </a:r>
            <a:r>
              <a:rPr lang="en-US" b="1" dirty="0">
                <a:latin typeface="Times New Roman" pitchFamily="18" charset="0"/>
                <a:cs typeface="Times New Roman" pitchFamily="18" charset="0"/>
              </a:rPr>
              <a:t> </a:t>
            </a:r>
          </a:p>
          <a:p>
            <a:pPr lvl="1" algn="justLow" rtl="0">
              <a:buFont typeface="Wingdings" pitchFamily="2" charset="2"/>
              <a:buNone/>
            </a:pPr>
            <a:r>
              <a:rPr lang="en-US" b="1" dirty="0">
                <a:latin typeface="Times New Roman" pitchFamily="18" charset="0"/>
                <a:cs typeface="Times New Roman" pitchFamily="18" charset="0"/>
              </a:rPr>
              <a:t>  (</a:t>
            </a:r>
            <a:r>
              <a:rPr lang="en-US" b="1" u="sng" dirty="0">
                <a:solidFill>
                  <a:srgbClr val="008040"/>
                </a:solidFill>
                <a:latin typeface="Times New Roman" pitchFamily="18" charset="0"/>
                <a:cs typeface="Times New Roman" pitchFamily="18" charset="0"/>
              </a:rPr>
              <a:t>EDV</a:t>
            </a:r>
            <a:r>
              <a:rPr lang="en-US" b="1" dirty="0">
                <a:latin typeface="Times New Roman" pitchFamily="18" charset="0"/>
                <a:cs typeface="Times New Roman" pitchFamily="18" charset="0"/>
              </a:rPr>
              <a:t>). It is workload </a:t>
            </a:r>
          </a:p>
          <a:p>
            <a:pPr lvl="1" algn="justLow" rtl="0">
              <a:buFontTx/>
              <a:buNone/>
            </a:pPr>
            <a:r>
              <a:rPr lang="en-US" b="1" dirty="0">
                <a:latin typeface="Times New Roman" pitchFamily="18" charset="0"/>
                <a:cs typeface="Times New Roman" pitchFamily="18" charset="0"/>
              </a:rPr>
              <a:t>  on heart prior to </a:t>
            </a:r>
          </a:p>
          <a:p>
            <a:pPr lvl="1" algn="justLow" rtl="0">
              <a:buFontTx/>
              <a:buNone/>
            </a:pPr>
            <a:r>
              <a:rPr lang="en-US" b="1" dirty="0">
                <a:latin typeface="Times New Roman" pitchFamily="18" charset="0"/>
                <a:cs typeface="Times New Roman" pitchFamily="18" charset="0"/>
              </a:rPr>
              <a:t>  contraction (</a:t>
            </a:r>
            <a:r>
              <a:rPr lang="en-US" b="1" u="sng" dirty="0">
                <a:solidFill>
                  <a:srgbClr val="008040"/>
                </a:solidFill>
                <a:latin typeface="Times New Roman" pitchFamily="18" charset="0"/>
                <a:cs typeface="Times New Roman" pitchFamily="18" charset="0"/>
              </a:rPr>
              <a:t>preload</a:t>
            </a:r>
            <a:r>
              <a:rPr lang="en-US" b="1" dirty="0" smtClean="0">
                <a:latin typeface="Times New Roman" pitchFamily="18" charset="0"/>
                <a:cs typeface="Times New Roman" pitchFamily="18" charset="0"/>
              </a:rPr>
              <a:t>).</a:t>
            </a:r>
          </a:p>
          <a:p>
            <a:pPr lvl="1" algn="justLow" rtl="0">
              <a:buFontTx/>
              <a:buNone/>
            </a:pPr>
            <a:endParaRPr lang="en-US" b="1" dirty="0">
              <a:latin typeface="Times New Roman" pitchFamily="18" charset="0"/>
              <a:cs typeface="Times New Roman" pitchFamily="18" charset="0"/>
            </a:endParaRPr>
          </a:p>
          <a:p>
            <a:pPr lvl="1" algn="justLow" rtl="0">
              <a:buFont typeface="Wingdings" pitchFamily="2" charset="2"/>
              <a:buChar char="§"/>
            </a:pPr>
            <a:r>
              <a:rPr lang="en-US" b="1" u="sng" dirty="0">
                <a:solidFill>
                  <a:srgbClr val="008040"/>
                </a:solidFill>
                <a:latin typeface="Times New Roman" pitchFamily="18" charset="0"/>
                <a:cs typeface="Times New Roman" pitchFamily="18" charset="0"/>
              </a:rPr>
              <a:t>Total peripheral resistance</a:t>
            </a:r>
            <a:r>
              <a:rPr lang="en-US" b="1" dirty="0">
                <a:latin typeface="Times New Roman" pitchFamily="18" charset="0"/>
                <a:cs typeface="Times New Roman" pitchFamily="18" charset="0"/>
              </a:rPr>
              <a:t> (</a:t>
            </a:r>
            <a:r>
              <a:rPr lang="en-US" b="1" u="sng" dirty="0">
                <a:solidFill>
                  <a:srgbClr val="008040"/>
                </a:solidFill>
                <a:latin typeface="Times New Roman" pitchFamily="18" charset="0"/>
                <a:cs typeface="Times New Roman" pitchFamily="18" charset="0"/>
              </a:rPr>
              <a:t>TPR</a:t>
            </a:r>
            <a:r>
              <a:rPr lang="en-US" b="1" dirty="0">
                <a:latin typeface="Times New Roman" pitchFamily="18" charset="0"/>
                <a:cs typeface="Times New Roman" pitchFamily="18" charset="0"/>
              </a:rPr>
              <a:t>) = which impedes ejection from ventricle; impedance to blood flow in arteries (</a:t>
            </a:r>
            <a:r>
              <a:rPr lang="en-US" b="1" u="sng" dirty="0">
                <a:solidFill>
                  <a:srgbClr val="008040"/>
                </a:solidFill>
                <a:latin typeface="Times New Roman" pitchFamily="18" charset="0"/>
                <a:cs typeface="Times New Roman" pitchFamily="18" charset="0"/>
              </a:rPr>
              <a:t>afterload)</a:t>
            </a:r>
            <a:r>
              <a:rPr lang="en-US" b="1" dirty="0">
                <a:latin typeface="Times New Roman" pitchFamily="18" charset="0"/>
                <a:cs typeface="Times New Roman" pitchFamily="18" charset="0"/>
              </a:rPr>
              <a:t>.</a:t>
            </a:r>
          </a:p>
        </p:txBody>
      </p:sp>
      <p:pic>
        <p:nvPicPr>
          <p:cNvPr id="80900" name="Picture 4" descr="9z2D3teDZqkeXs9pXBz8YA_m"/>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644008" y="1124744"/>
            <a:ext cx="4248472" cy="48244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0567983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extBox 1"/>
          <p:cNvSpPr txBox="1">
            <a:spLocks noChangeArrowheads="1"/>
          </p:cNvSpPr>
          <p:nvPr/>
        </p:nvSpPr>
        <p:spPr bwMode="auto">
          <a:xfrm>
            <a:off x="838200" y="304800"/>
            <a:ext cx="6326188" cy="51911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a:r>
              <a:rPr lang="en-US" sz="2800" b="1">
                <a:solidFill>
                  <a:srgbClr val="FF0000"/>
                </a:solidFill>
                <a:latin typeface="Times New Roman" pitchFamily="18" charset="0"/>
                <a:cs typeface="Times New Roman" pitchFamily="18" charset="0"/>
              </a:rPr>
              <a:t>Regulation of Stroke Volume</a:t>
            </a:r>
            <a:endParaRPr lang="en-US" sz="2800">
              <a:solidFill>
                <a:srgbClr val="FF0000"/>
              </a:solidFill>
              <a:latin typeface="Times New Roman" pitchFamily="18" charset="0"/>
              <a:cs typeface="Times New Roman" pitchFamily="18" charset="0"/>
            </a:endParaRPr>
          </a:p>
        </p:txBody>
      </p:sp>
      <p:sp>
        <p:nvSpPr>
          <p:cNvPr id="3" name="TextBox 2"/>
          <p:cNvSpPr txBox="1">
            <a:spLocks noChangeArrowheads="1"/>
          </p:cNvSpPr>
          <p:nvPr/>
        </p:nvSpPr>
        <p:spPr bwMode="auto">
          <a:xfrm>
            <a:off x="1447800" y="2438400"/>
            <a:ext cx="5486400" cy="316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spcBef>
                <a:spcPct val="20000"/>
              </a:spcBef>
            </a:pPr>
            <a:r>
              <a:rPr lang="en-US" sz="3200" b="1">
                <a:latin typeface="Times New Roman" pitchFamily="18" charset="0"/>
                <a:cs typeface="Times New Roman" pitchFamily="18" charset="0"/>
              </a:rPr>
              <a:t>Determined by 3 variables:</a:t>
            </a:r>
          </a:p>
          <a:p>
            <a:endParaRPr lang="en-US" sz="3200" b="1">
              <a:solidFill>
                <a:srgbClr val="FF0000"/>
              </a:solidFill>
              <a:latin typeface="Times New Roman" pitchFamily="18" charset="0"/>
              <a:cs typeface="Times New Roman" pitchFamily="18" charset="0"/>
            </a:endParaRPr>
          </a:p>
          <a:p>
            <a:r>
              <a:rPr lang="en-US" sz="2400" b="1">
                <a:solidFill>
                  <a:srgbClr val="FF0000"/>
                </a:solidFill>
              </a:rPr>
              <a:t>Preload</a:t>
            </a:r>
            <a:r>
              <a:rPr lang="en-US" sz="2400"/>
              <a:t>:        affects mainly  </a:t>
            </a:r>
            <a:r>
              <a:rPr lang="en-US" sz="2400" b="1">
                <a:solidFill>
                  <a:srgbClr val="0070C0"/>
                </a:solidFill>
              </a:rPr>
              <a:t>EDV</a:t>
            </a:r>
            <a:r>
              <a:rPr lang="en-US" sz="2400"/>
              <a:t>.</a:t>
            </a:r>
          </a:p>
          <a:p>
            <a:endParaRPr lang="en-US" sz="2400" b="1"/>
          </a:p>
          <a:p>
            <a:r>
              <a:rPr lang="en-US" sz="2400" b="1">
                <a:solidFill>
                  <a:srgbClr val="FF0000"/>
                </a:solidFill>
              </a:rPr>
              <a:t>Afterload</a:t>
            </a:r>
            <a:r>
              <a:rPr lang="en-US" sz="2400"/>
              <a:t>:      affects mainly  </a:t>
            </a:r>
            <a:r>
              <a:rPr lang="en-US" sz="2400" b="1">
                <a:solidFill>
                  <a:srgbClr val="009900"/>
                </a:solidFill>
              </a:rPr>
              <a:t>ESV</a:t>
            </a:r>
            <a:r>
              <a:rPr lang="en-US" sz="2400"/>
              <a:t>.</a:t>
            </a:r>
          </a:p>
          <a:p>
            <a:endParaRPr lang="en-US" sz="2400" b="1"/>
          </a:p>
          <a:p>
            <a:r>
              <a:rPr lang="en-US" sz="2400" b="1">
                <a:solidFill>
                  <a:srgbClr val="FF0000"/>
                </a:solidFill>
              </a:rPr>
              <a:t>Inotropy</a:t>
            </a:r>
            <a:r>
              <a:rPr lang="en-US" sz="2400"/>
              <a:t>:        affects mainly  </a:t>
            </a:r>
            <a:r>
              <a:rPr lang="en-US" sz="2400" b="1">
                <a:solidFill>
                  <a:srgbClr val="009900"/>
                </a:solidFill>
              </a:rPr>
              <a:t>ESV</a:t>
            </a:r>
            <a:r>
              <a:rPr lang="en-US" sz="2400"/>
              <a:t>.</a:t>
            </a:r>
            <a:endParaRPr lang="en-US"/>
          </a:p>
          <a:p>
            <a:endParaRPr lang="en-US"/>
          </a:p>
        </p:txBody>
      </p:sp>
      <p:sp>
        <p:nvSpPr>
          <p:cNvPr id="4" name="TextBox 3"/>
          <p:cNvSpPr txBox="1">
            <a:spLocks noChangeArrowheads="1"/>
          </p:cNvSpPr>
          <p:nvPr/>
        </p:nvSpPr>
        <p:spPr bwMode="auto">
          <a:xfrm>
            <a:off x="1476375" y="1412875"/>
            <a:ext cx="38877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a:r>
              <a:rPr lang="en-US" sz="2800" b="1"/>
              <a:t>SV =  EDV  -  ESV</a:t>
            </a:r>
          </a:p>
        </p:txBody>
      </p:sp>
    </p:spTree>
    <p:extLst>
      <p:ext uri="{BB962C8B-B14F-4D97-AF65-F5344CB8AC3E}">
        <p14:creationId xmlns:p14="http://schemas.microsoft.com/office/powerpoint/2010/main" val="40330521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3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395288" y="333375"/>
            <a:ext cx="8229600" cy="1143000"/>
          </a:xfrm>
        </p:spPr>
        <p:style>
          <a:lnRef idx="2">
            <a:schemeClr val="accent1"/>
          </a:lnRef>
          <a:fillRef idx="1">
            <a:schemeClr val="lt1"/>
          </a:fillRef>
          <a:effectRef idx="0">
            <a:schemeClr val="accent1"/>
          </a:effectRef>
          <a:fontRef idx="minor">
            <a:schemeClr val="dk1"/>
          </a:fontRef>
        </p:style>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pPr algn="l"/>
            <a:r>
              <a:rPr lang="en-US" sz="48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r>
            <a:br>
              <a:rPr lang="en-US" sz="48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br>
            <a:r>
              <a:rPr lang="en-US" sz="48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Objectives:</a:t>
            </a:r>
            <a:br>
              <a:rPr lang="en-US" sz="48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br>
            <a:endParaRPr lang="en-US" sz="48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49155" name="Rectangle 3"/>
          <p:cNvSpPr>
            <a:spLocks noGrp="1" noChangeArrowheads="1"/>
          </p:cNvSpPr>
          <p:nvPr>
            <p:ph type="body" idx="1"/>
          </p:nvPr>
        </p:nvSpPr>
        <p:spPr>
          <a:xfrm>
            <a:off x="467544" y="2060848"/>
            <a:ext cx="8280920" cy="3816424"/>
          </a:xfrm>
        </p:spPr>
        <p:style>
          <a:lnRef idx="2">
            <a:schemeClr val="dk1"/>
          </a:lnRef>
          <a:fillRef idx="1">
            <a:schemeClr val="lt1"/>
          </a:fillRef>
          <a:effectRef idx="0">
            <a:schemeClr val="dk1"/>
          </a:effectRef>
          <a:fontRef idx="minor">
            <a:schemeClr val="dk1"/>
          </a:fontRef>
        </p:style>
        <p:txBody>
          <a:bodyPr>
            <a:normAutofit/>
          </a:bodyPr>
          <a:lstStyle/>
          <a:p>
            <a:pPr marL="609600" indent="-609600" algn="l" rtl="0">
              <a:lnSpc>
                <a:spcPct val="80000"/>
              </a:lnSpc>
              <a:buClr>
                <a:srgbClr val="008000"/>
              </a:buClr>
              <a:buSzPct val="125000"/>
              <a:buFont typeface="Wingdings" pitchFamily="2" charset="2"/>
              <a:buChar char="§"/>
            </a:pPr>
            <a:r>
              <a:rPr lang="en-US" sz="2400" dirty="0" smtClean="0">
                <a:latin typeface="Times New Roman" pitchFamily="18" charset="0"/>
                <a:cs typeface="Times New Roman" pitchFamily="18" charset="0"/>
              </a:rPr>
              <a:t>Define </a:t>
            </a:r>
            <a:r>
              <a:rPr lang="en-US" sz="2400" dirty="0">
                <a:latin typeface="Times New Roman" pitchFamily="18" charset="0"/>
                <a:cs typeface="Times New Roman" pitchFamily="18" charset="0"/>
              </a:rPr>
              <a:t>contractility, </a:t>
            </a:r>
            <a:r>
              <a:rPr lang="en-US" sz="2400" dirty="0" err="1">
                <a:latin typeface="Times New Roman" pitchFamily="18" charset="0"/>
                <a:cs typeface="Times New Roman" pitchFamily="18" charset="0"/>
              </a:rPr>
              <a:t>inotropism</a:t>
            </a:r>
            <a:r>
              <a:rPr lang="en-US" sz="2400" dirty="0">
                <a:latin typeface="Times New Roman" pitchFamily="18" charset="0"/>
                <a:cs typeface="Times New Roman" pitchFamily="18" charset="0"/>
              </a:rPr>
              <a:t>, preload, and afterload. </a:t>
            </a:r>
            <a:endParaRPr lang="en-US" sz="2400" dirty="0" smtClean="0">
              <a:latin typeface="Times New Roman" pitchFamily="18" charset="0"/>
              <a:cs typeface="Times New Roman" pitchFamily="18" charset="0"/>
            </a:endParaRPr>
          </a:p>
          <a:p>
            <a:pPr marL="609600" indent="-609600" algn="l" rtl="0">
              <a:lnSpc>
                <a:spcPct val="80000"/>
              </a:lnSpc>
              <a:buClr>
                <a:srgbClr val="008000"/>
              </a:buClr>
              <a:buSzPct val="125000"/>
              <a:buFont typeface="Wingdings" pitchFamily="2" charset="2"/>
              <a:buChar char="§"/>
            </a:pPr>
            <a:r>
              <a:rPr lang="en-US" sz="2400" dirty="0" smtClean="0">
                <a:latin typeface="Times New Roman" pitchFamily="18" charset="0"/>
                <a:cs typeface="Times New Roman" pitchFamily="18" charset="0"/>
              </a:rPr>
              <a:t>Define </a:t>
            </a:r>
            <a:r>
              <a:rPr lang="en-US" sz="2400" dirty="0">
                <a:latin typeface="Times New Roman" pitchFamily="18" charset="0"/>
                <a:cs typeface="Times New Roman" pitchFamily="18" charset="0"/>
              </a:rPr>
              <a:t>heart rate and Stroke </a:t>
            </a:r>
            <a:r>
              <a:rPr lang="en-US" sz="2400" dirty="0" smtClean="0">
                <a:latin typeface="Times New Roman" pitchFamily="18" charset="0"/>
                <a:cs typeface="Times New Roman" pitchFamily="18" charset="0"/>
              </a:rPr>
              <a:t>volume.</a:t>
            </a:r>
          </a:p>
          <a:p>
            <a:pPr marL="609600" indent="-609600" algn="l" rtl="0">
              <a:lnSpc>
                <a:spcPct val="80000"/>
              </a:lnSpc>
              <a:buClr>
                <a:srgbClr val="008000"/>
              </a:buClr>
              <a:buSzPct val="125000"/>
              <a:buFont typeface="Wingdings" pitchFamily="2" charset="2"/>
              <a:buChar char="§"/>
            </a:pPr>
            <a:r>
              <a:rPr lang="en-US" sz="2400" dirty="0" smtClean="0">
                <a:latin typeface="Times New Roman" pitchFamily="18" charset="0"/>
                <a:cs typeface="Times New Roman" pitchFamily="18" charset="0"/>
              </a:rPr>
              <a:t>Summarize </a:t>
            </a:r>
            <a:r>
              <a:rPr lang="en-US" sz="2400" dirty="0">
                <a:latin typeface="Times New Roman" pitchFamily="18" charset="0"/>
                <a:cs typeface="Times New Roman" pitchFamily="18" charset="0"/>
              </a:rPr>
              <a:t>the factors that regulate heart rate and Stroke </a:t>
            </a:r>
            <a:r>
              <a:rPr lang="en-US" sz="2400" dirty="0" smtClean="0">
                <a:latin typeface="Times New Roman" pitchFamily="18" charset="0"/>
                <a:cs typeface="Times New Roman" pitchFamily="18" charset="0"/>
              </a:rPr>
              <a:t>volume.</a:t>
            </a:r>
          </a:p>
          <a:p>
            <a:pPr marL="609600" indent="-609600" algn="l" rtl="0">
              <a:lnSpc>
                <a:spcPct val="80000"/>
              </a:lnSpc>
              <a:buClr>
                <a:srgbClr val="008000"/>
              </a:buClr>
              <a:buSzPct val="125000"/>
              <a:buFont typeface="Wingdings" pitchFamily="2" charset="2"/>
              <a:buChar char="§"/>
            </a:pPr>
            <a:r>
              <a:rPr lang="en-US" sz="2400" dirty="0" smtClean="0">
                <a:latin typeface="Times New Roman" pitchFamily="18" charset="0"/>
                <a:cs typeface="Times New Roman" pitchFamily="18" charset="0"/>
              </a:rPr>
              <a:t>Describe </a:t>
            </a:r>
            <a:r>
              <a:rPr lang="en-US" sz="2400" dirty="0">
                <a:latin typeface="Times New Roman" pitchFamily="18" charset="0"/>
                <a:cs typeface="Times New Roman" pitchFamily="18" charset="0"/>
              </a:rPr>
              <a:t>how EDV, total peripheral resistance interact to control stroke volume. </a:t>
            </a:r>
          </a:p>
          <a:p>
            <a:pPr marL="609600" indent="-609600" algn="l" rtl="0">
              <a:lnSpc>
                <a:spcPct val="80000"/>
              </a:lnSpc>
              <a:buClr>
                <a:srgbClr val="008000"/>
              </a:buClr>
              <a:buSzPct val="125000"/>
              <a:buFont typeface="Wingdings" pitchFamily="2" charset="2"/>
              <a:buChar char="§"/>
            </a:pPr>
            <a:r>
              <a:rPr lang="en-US" sz="2400" dirty="0" smtClean="0">
                <a:latin typeface="Times New Roman" pitchFamily="18" charset="0"/>
                <a:cs typeface="Times New Roman" pitchFamily="18" charset="0"/>
              </a:rPr>
              <a:t>State </a:t>
            </a:r>
            <a:r>
              <a:rPr lang="en-US" sz="2400" dirty="0">
                <a:latin typeface="Times New Roman" pitchFamily="18" charset="0"/>
                <a:cs typeface="Times New Roman" pitchFamily="18" charset="0"/>
              </a:rPr>
              <a:t>the factors that affect cardiac contractility.</a:t>
            </a:r>
            <a:r>
              <a:rPr lang="en-US" sz="2400" dirty="0">
                <a:solidFill>
                  <a:srgbClr val="E01033"/>
                </a:solidFill>
                <a:latin typeface="Times New Roman" pitchFamily="18" charset="0"/>
                <a:cs typeface="Times New Roman" pitchFamily="18" charset="0"/>
              </a:rPr>
              <a:t> </a:t>
            </a:r>
          </a:p>
          <a:p>
            <a:pPr marL="609600" indent="-609600" algn="l" rtl="0">
              <a:lnSpc>
                <a:spcPct val="80000"/>
              </a:lnSpc>
              <a:buClr>
                <a:srgbClr val="008000"/>
              </a:buClr>
              <a:buSzPct val="125000"/>
              <a:buFont typeface="Wingdings" pitchFamily="2" charset="2"/>
              <a:buChar char="§"/>
            </a:pPr>
            <a:r>
              <a:rPr lang="en-US" sz="2400" dirty="0">
                <a:latin typeface="Times New Roman" pitchFamily="18" charset="0"/>
                <a:cs typeface="Times New Roman" pitchFamily="18" charset="0"/>
              </a:rPr>
              <a:t>State Frank-Starling law with its clinical significance in heart failure and hypertension (shift to right or left).</a:t>
            </a:r>
          </a:p>
          <a:p>
            <a:pPr marL="609600" indent="-609600" algn="l" rtl="0">
              <a:lnSpc>
                <a:spcPct val="80000"/>
              </a:lnSpc>
              <a:buClr>
                <a:srgbClr val="008000"/>
              </a:buClr>
              <a:buSzPct val="125000"/>
              <a:buFont typeface="Wingdings" pitchFamily="2" charset="2"/>
              <a:buNone/>
            </a:pPr>
            <a:r>
              <a:rPr lang="en-US" sz="2400" dirty="0">
                <a:solidFill>
                  <a:srgbClr val="E01033"/>
                </a:solidFill>
                <a:latin typeface="Times New Roman" pitchFamily="18" charset="0"/>
                <a:cs typeface="Times New Roman" pitchFamily="18" charset="0"/>
              </a:rPr>
              <a:t> </a:t>
            </a:r>
            <a:br>
              <a:rPr lang="en-US" sz="2400" dirty="0">
                <a:solidFill>
                  <a:srgbClr val="E01033"/>
                </a:solidFill>
                <a:latin typeface="Times New Roman" pitchFamily="18" charset="0"/>
                <a:cs typeface="Times New Roman" pitchFamily="18" charset="0"/>
              </a:rPr>
            </a:br>
            <a:endParaRPr lang="en-US" sz="2400" dirty="0">
              <a:solidFill>
                <a:srgbClr val="E01033"/>
              </a:solidFill>
              <a:latin typeface="Times New Roman" pitchFamily="18" charset="0"/>
              <a:cs typeface="Times New Roman" pitchFamily="18" charset="0"/>
            </a:endParaRPr>
          </a:p>
        </p:txBody>
      </p:sp>
      <p:sp>
        <p:nvSpPr>
          <p:cNvPr id="49156" name="Rectangle 4"/>
          <p:cNvSpPr>
            <a:spLocks noChangeArrowheads="1"/>
          </p:cNvSpPr>
          <p:nvPr/>
        </p:nvSpPr>
        <p:spPr bwMode="auto">
          <a:xfrm>
            <a:off x="0" y="4797425"/>
            <a:ext cx="69389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effectLst>
                <a:outerShdw blurRad="38100" dist="38100" dir="2700000" algn="tl">
                  <a:srgbClr val="C0C0C0"/>
                </a:outerShdw>
              </a:effectLst>
              <a:latin typeface="Garamond" pitchFamily="18" charset="0"/>
            </a:endParaRPr>
          </a:p>
        </p:txBody>
      </p:sp>
    </p:spTree>
    <p:extLst>
      <p:ext uri="{BB962C8B-B14F-4D97-AF65-F5344CB8AC3E}">
        <p14:creationId xmlns:p14="http://schemas.microsoft.com/office/powerpoint/2010/main" val="26744234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idx="1"/>
          </p:nvPr>
        </p:nvSpPr>
        <p:spPr>
          <a:xfrm>
            <a:off x="457200" y="1481328"/>
            <a:ext cx="8229600" cy="4948068"/>
          </a:xfrm>
        </p:spPr>
        <p:style>
          <a:lnRef idx="2">
            <a:schemeClr val="dk1"/>
          </a:lnRef>
          <a:fillRef idx="1">
            <a:schemeClr val="lt1"/>
          </a:fillRef>
          <a:effectRef idx="0">
            <a:schemeClr val="dk1"/>
          </a:effectRef>
          <a:fontRef idx="minor">
            <a:schemeClr val="dk1"/>
          </a:fontRef>
        </p:style>
        <p:txBody>
          <a:bodyPr>
            <a:normAutofit fontScale="92500"/>
          </a:bodyPr>
          <a:lstStyle/>
          <a:p>
            <a:pPr algn="justLow" rtl="0"/>
            <a:r>
              <a:rPr lang="en-US" dirty="0">
                <a:latin typeface="Times New Roman" pitchFamily="18" charset="0"/>
                <a:cs typeface="Times New Roman" pitchFamily="18" charset="0"/>
              </a:rPr>
              <a:t>Before the ventricle contracts is, in turn, a function of the total peripheral resistance—the higher the peripheral resistance, the higher the pressure. </a:t>
            </a:r>
            <a:endParaRPr lang="en-US" dirty="0" smtClean="0">
              <a:latin typeface="Times New Roman" pitchFamily="18" charset="0"/>
              <a:cs typeface="Times New Roman" pitchFamily="18" charset="0"/>
            </a:endParaRPr>
          </a:p>
          <a:p>
            <a:pPr algn="justLow" rtl="0">
              <a:buNone/>
            </a:pPr>
            <a:endParaRPr lang="en-US" dirty="0">
              <a:latin typeface="Times New Roman" pitchFamily="18" charset="0"/>
              <a:cs typeface="Times New Roman" pitchFamily="18" charset="0"/>
            </a:endParaRPr>
          </a:p>
          <a:p>
            <a:pPr algn="justLow" rtl="0"/>
            <a:r>
              <a:rPr lang="en-US" b="1" dirty="0">
                <a:latin typeface="Times New Roman" pitchFamily="18" charset="0"/>
                <a:cs typeface="Times New Roman" pitchFamily="18" charset="0"/>
              </a:rPr>
              <a:t>The total peripheral</a:t>
            </a:r>
            <a:r>
              <a:rPr lang="en-US" dirty="0">
                <a:latin typeface="Times New Roman" pitchFamily="18" charset="0"/>
                <a:cs typeface="Times New Roman" pitchFamily="18" charset="0"/>
              </a:rPr>
              <a:t> </a:t>
            </a:r>
            <a:r>
              <a:rPr lang="en-US" b="1" dirty="0">
                <a:latin typeface="Times New Roman" pitchFamily="18" charset="0"/>
                <a:cs typeface="Times New Roman" pitchFamily="18" charset="0"/>
              </a:rPr>
              <a:t>resistance</a:t>
            </a:r>
            <a:r>
              <a:rPr lang="en-US" dirty="0">
                <a:latin typeface="Times New Roman" pitchFamily="18" charset="0"/>
                <a:cs typeface="Times New Roman" pitchFamily="18" charset="0"/>
              </a:rPr>
              <a:t> thus presents impedance to the ejection of blood from the ventricle, or an after contraction has begun known as </a:t>
            </a:r>
            <a:r>
              <a:rPr lang="en-US" b="1" dirty="0">
                <a:latin typeface="Times New Roman" pitchFamily="18" charset="0"/>
                <a:cs typeface="Times New Roman" pitchFamily="18" charset="0"/>
              </a:rPr>
              <a:t>  (After load</a:t>
            </a:r>
            <a:r>
              <a:rPr lang="en-US" dirty="0" smtClean="0">
                <a:latin typeface="Times New Roman" pitchFamily="18" charset="0"/>
                <a:cs typeface="Times New Roman" pitchFamily="18" charset="0"/>
              </a:rPr>
              <a:t>)</a:t>
            </a:r>
          </a:p>
          <a:p>
            <a:pPr algn="justLow" rtl="0">
              <a:buNone/>
            </a:pPr>
            <a:endParaRPr lang="en-US" dirty="0">
              <a:latin typeface="Times New Roman" pitchFamily="18" charset="0"/>
              <a:cs typeface="Times New Roman" pitchFamily="18" charset="0"/>
            </a:endParaRPr>
          </a:p>
          <a:p>
            <a:pPr algn="justLow" rtl="0"/>
            <a:r>
              <a:rPr lang="en-US" dirty="0">
                <a:latin typeface="Times New Roman" pitchFamily="18" charset="0"/>
                <a:cs typeface="Times New Roman" pitchFamily="18" charset="0"/>
              </a:rPr>
              <a:t>In summary, the stroke volume is inversely proportional to the total peripheral resistance; the greater the peripheral resistance, the lower the stroke volume. </a:t>
            </a:r>
          </a:p>
          <a:p>
            <a:pPr algn="justLow" rtl="0" eaLnBrk="1" hangingPunct="1"/>
            <a:endParaRPr lang="en-US" dirty="0" smtClean="0">
              <a:latin typeface="Times New Roman" pitchFamily="18" charset="0"/>
              <a:cs typeface="Times New Roman" pitchFamily="18" charset="0"/>
            </a:endParaRPr>
          </a:p>
        </p:txBody>
      </p:sp>
      <p:sp>
        <p:nvSpPr>
          <p:cNvPr id="8194" name="Rectangle 2"/>
          <p:cNvSpPr>
            <a:spLocks noGrp="1" noChangeArrowheads="1"/>
          </p:cNvSpPr>
          <p:nvPr>
            <p:ph type="title"/>
          </p:nvPr>
        </p:nvSpPr>
        <p:spPr/>
        <p:style>
          <a:lnRef idx="3">
            <a:schemeClr val="lt1"/>
          </a:lnRef>
          <a:fillRef idx="1">
            <a:schemeClr val="accent4"/>
          </a:fillRef>
          <a:effectRef idx="1">
            <a:schemeClr val="accent4"/>
          </a:effectRef>
          <a:fontRef idx="minor">
            <a:schemeClr val="lt1"/>
          </a:fontRef>
        </p:style>
        <p:txBody>
          <a:bodyPr>
            <a:normAutofit/>
          </a:bodyPr>
          <a:lstStyle/>
          <a:p>
            <a:pPr algn="ctr" rtl="0"/>
            <a:r>
              <a:rPr lang="en-US" dirty="0">
                <a:effectLst/>
                <a:latin typeface="Times New Roman" pitchFamily="18" charset="0"/>
                <a:cs typeface="Times New Roman" pitchFamily="18" charset="0"/>
              </a:rPr>
              <a:t>The pressure in the arterial system</a:t>
            </a:r>
          </a:p>
        </p:txBody>
      </p:sp>
    </p:spTree>
    <p:extLst>
      <p:ext uri="{BB962C8B-B14F-4D97-AF65-F5344CB8AC3E}">
        <p14:creationId xmlns:p14="http://schemas.microsoft.com/office/powerpoint/2010/main" val="37923617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0" y="260350"/>
            <a:ext cx="9144000" cy="576263"/>
          </a:xfrm>
        </p:spPr>
        <p:txBody>
          <a:bodyPr>
            <a:normAutofit fontScale="90000"/>
          </a:bodyPr>
          <a:lstStyle/>
          <a:p>
            <a:r>
              <a:rPr lang="en-US" sz="2400" b="1">
                <a:latin typeface="Times New Roman" pitchFamily="18" charset="0"/>
                <a:cs typeface="Times New Roman" pitchFamily="18" charset="0"/>
              </a:rPr>
              <a:t/>
            </a:r>
            <a:br>
              <a:rPr lang="en-US" sz="2400" b="1">
                <a:latin typeface="Times New Roman" pitchFamily="18" charset="0"/>
                <a:cs typeface="Times New Roman" pitchFamily="18" charset="0"/>
              </a:rPr>
            </a:br>
            <a:r>
              <a:rPr lang="en-US" sz="3600">
                <a:solidFill>
                  <a:srgbClr val="6DAD78"/>
                </a:solidFill>
                <a:latin typeface="Times New Roman" pitchFamily="18" charset="0"/>
                <a:cs typeface="Times New Roman" pitchFamily="18" charset="0"/>
              </a:rPr>
              <a:t/>
            </a:r>
            <a:br>
              <a:rPr lang="en-US" sz="3600">
                <a:solidFill>
                  <a:srgbClr val="6DAD78"/>
                </a:solidFill>
                <a:latin typeface="Times New Roman" pitchFamily="18" charset="0"/>
                <a:cs typeface="Times New Roman" pitchFamily="18" charset="0"/>
              </a:rPr>
            </a:br>
            <a:endParaRPr lang="en-US" sz="3600">
              <a:solidFill>
                <a:srgbClr val="6DAD78"/>
              </a:solidFill>
              <a:latin typeface="Times New Roman" pitchFamily="18" charset="0"/>
              <a:cs typeface="Times New Roman" pitchFamily="18" charset="0"/>
            </a:endParaRPr>
          </a:p>
        </p:txBody>
      </p:sp>
      <p:sp>
        <p:nvSpPr>
          <p:cNvPr id="48131" name="Rectangle 3"/>
          <p:cNvSpPr>
            <a:spLocks noGrp="1" noChangeArrowheads="1"/>
          </p:cNvSpPr>
          <p:nvPr>
            <p:ph type="body" idx="1"/>
          </p:nvPr>
        </p:nvSpPr>
        <p:spPr>
          <a:xfrm>
            <a:off x="179512" y="836712"/>
            <a:ext cx="8568952" cy="5832649"/>
          </a:xfrm>
        </p:spPr>
        <p:style>
          <a:lnRef idx="2">
            <a:schemeClr val="dk1"/>
          </a:lnRef>
          <a:fillRef idx="1">
            <a:schemeClr val="lt1"/>
          </a:fillRef>
          <a:effectRef idx="0">
            <a:schemeClr val="dk1"/>
          </a:effectRef>
          <a:fontRef idx="minor">
            <a:schemeClr val="dk1"/>
          </a:fontRef>
        </p:style>
        <p:txBody>
          <a:bodyPr>
            <a:noAutofit/>
          </a:bodyPr>
          <a:lstStyle/>
          <a:p>
            <a:pPr algn="justLow" rtl="0">
              <a:buClr>
                <a:srgbClr val="008000"/>
              </a:buClr>
              <a:buSzPct val="115000"/>
            </a:pPr>
            <a:r>
              <a:rPr lang="en-US" sz="2400" b="1" dirty="0">
                <a:latin typeface="Times New Roman" pitchFamily="18" charset="0"/>
                <a:cs typeface="Times New Roman" pitchFamily="18" charset="0"/>
              </a:rPr>
              <a:t>Preload : </a:t>
            </a:r>
            <a:r>
              <a:rPr lang="en-US" sz="2400" dirty="0">
                <a:latin typeface="Times New Roman" pitchFamily="18" charset="0"/>
                <a:cs typeface="Times New Roman" pitchFamily="18" charset="0"/>
              </a:rPr>
              <a:t>It is the amount of blood coming into the heart from superior and inferior vena cava; i.e., </a:t>
            </a:r>
            <a:r>
              <a:rPr lang="en-US" sz="2400" b="1" i="1" u="sng" dirty="0">
                <a:solidFill>
                  <a:srgbClr val="008000"/>
                </a:solidFill>
                <a:latin typeface="Times New Roman" pitchFamily="18" charset="0"/>
                <a:cs typeface="Times New Roman" pitchFamily="18" charset="0"/>
              </a:rPr>
              <a:t>venous return (VR)</a:t>
            </a:r>
            <a:r>
              <a:rPr lang="en-US" sz="2400" b="1" dirty="0">
                <a:solidFill>
                  <a:srgbClr val="008000"/>
                </a:solidFill>
                <a:latin typeface="Times New Roman" pitchFamily="18" charset="0"/>
                <a:cs typeface="Times New Roman" pitchFamily="18" charset="0"/>
              </a:rPr>
              <a:t> </a:t>
            </a:r>
            <a:r>
              <a:rPr lang="en-US" sz="2400" b="1" dirty="0">
                <a:latin typeface="Times New Roman" pitchFamily="18" charset="0"/>
                <a:cs typeface="Times New Roman" pitchFamily="18" charset="0"/>
              </a:rPr>
              <a:t>to LV through LA</a:t>
            </a:r>
            <a:r>
              <a:rPr lang="en-US" sz="2400" b="1" dirty="0" smtClean="0">
                <a:latin typeface="Times New Roman" pitchFamily="18" charset="0"/>
                <a:cs typeface="Times New Roman" pitchFamily="18" charset="0"/>
              </a:rPr>
              <a:t>.</a:t>
            </a:r>
          </a:p>
          <a:p>
            <a:pPr algn="justLow" rtl="0">
              <a:buClr>
                <a:srgbClr val="008000"/>
              </a:buClr>
              <a:buSzPct val="115000"/>
            </a:pPr>
            <a:endParaRPr lang="en-US" sz="2400" dirty="0">
              <a:latin typeface="Times New Roman" pitchFamily="18" charset="0"/>
              <a:cs typeface="Times New Roman" pitchFamily="18" charset="0"/>
            </a:endParaRPr>
          </a:p>
          <a:p>
            <a:pPr algn="justLow" rtl="0">
              <a:buClr>
                <a:srgbClr val="008000"/>
              </a:buClr>
              <a:buSzPct val="115000"/>
            </a:pPr>
            <a:r>
              <a:rPr lang="en-US" sz="2400" dirty="0">
                <a:latin typeface="Times New Roman" pitchFamily="18" charset="0"/>
                <a:cs typeface="Times New Roman" pitchFamily="18" charset="0"/>
              </a:rPr>
              <a:t>Volume of blood in the ventricles at end of diastole (end-diastolic volume (EDV)). i.e., Preload = ventricular load before contraction begins</a:t>
            </a:r>
            <a:r>
              <a:rPr lang="en-US" sz="2400" dirty="0" smtClean="0">
                <a:latin typeface="Times New Roman" pitchFamily="18" charset="0"/>
                <a:cs typeface="Times New Roman" pitchFamily="18" charset="0"/>
              </a:rPr>
              <a:t>.</a:t>
            </a:r>
          </a:p>
          <a:p>
            <a:pPr algn="justLow" rtl="0">
              <a:buClr>
                <a:srgbClr val="008000"/>
              </a:buClr>
              <a:buSzPct val="115000"/>
            </a:pPr>
            <a:endParaRPr lang="en-US" sz="2400" dirty="0">
              <a:latin typeface="Times New Roman" pitchFamily="18" charset="0"/>
              <a:cs typeface="Times New Roman" pitchFamily="18" charset="0"/>
            </a:endParaRPr>
          </a:p>
          <a:p>
            <a:pPr algn="justLow" rtl="0">
              <a:buClr>
                <a:srgbClr val="008000"/>
              </a:buClr>
              <a:buSzPct val="115000"/>
            </a:pPr>
            <a:r>
              <a:rPr lang="en-US" sz="2400" dirty="0">
                <a:latin typeface="Times New Roman" pitchFamily="18" charset="0"/>
                <a:cs typeface="Times New Roman" pitchFamily="18" charset="0"/>
              </a:rPr>
              <a:t>It is the load that determines the initial length of the resting ventricular muscle fiber before contraction. </a:t>
            </a:r>
            <a:endParaRPr lang="en-US" sz="2400" dirty="0" smtClean="0">
              <a:latin typeface="Times New Roman" pitchFamily="18" charset="0"/>
              <a:cs typeface="Times New Roman" pitchFamily="18" charset="0"/>
            </a:endParaRPr>
          </a:p>
          <a:p>
            <a:pPr algn="justLow" rtl="0">
              <a:buClr>
                <a:srgbClr val="008000"/>
              </a:buClr>
              <a:buSzPct val="115000"/>
            </a:pPr>
            <a:endParaRPr lang="en-US" sz="2400" dirty="0">
              <a:latin typeface="Times New Roman" pitchFamily="18" charset="0"/>
              <a:cs typeface="Times New Roman" pitchFamily="18" charset="0"/>
            </a:endParaRPr>
          </a:p>
          <a:p>
            <a:pPr algn="justLow" rtl="0">
              <a:buClr>
                <a:srgbClr val="008000"/>
              </a:buClr>
              <a:buSzPct val="115000"/>
            </a:pPr>
            <a:r>
              <a:rPr lang="en-US" sz="2400" dirty="0">
                <a:latin typeface="Times New Roman" pitchFamily="18" charset="0"/>
                <a:cs typeface="Times New Roman" pitchFamily="18" charset="0"/>
              </a:rPr>
              <a:t>It affects the tension developed in the muscle. When the </a:t>
            </a:r>
            <a:r>
              <a:rPr lang="en-US" sz="2400" b="1" i="1" dirty="0">
                <a:solidFill>
                  <a:srgbClr val="008000"/>
                </a:solidFill>
                <a:latin typeface="Times New Roman" pitchFamily="18" charset="0"/>
                <a:cs typeface="Times New Roman" pitchFamily="18" charset="0"/>
              </a:rPr>
              <a:t>VR</a:t>
            </a:r>
            <a:r>
              <a:rPr lang="en-US" sz="2400" b="1" dirty="0">
                <a:solidFill>
                  <a:srgbClr val="008000"/>
                </a:solidFill>
                <a:latin typeface="Times New Roman" pitchFamily="18" charset="0"/>
                <a:cs typeface="Times New Roman" pitchFamily="18" charset="0"/>
              </a:rPr>
              <a:t> </a:t>
            </a:r>
            <a:r>
              <a:rPr lang="en-US" sz="2400" dirty="0">
                <a:latin typeface="Times New Roman" pitchFamily="18" charset="0"/>
                <a:cs typeface="Times New Roman" pitchFamily="18" charset="0"/>
              </a:rPr>
              <a:t>(EDV) increases, the strength of ventricular contraction increases too, leading to an increase in the </a:t>
            </a:r>
            <a:r>
              <a:rPr lang="en-US" sz="2400" b="1" dirty="0">
                <a:solidFill>
                  <a:srgbClr val="008000"/>
                </a:solidFill>
                <a:latin typeface="Times New Roman" pitchFamily="18" charset="0"/>
                <a:cs typeface="Times New Roman" pitchFamily="18" charset="0"/>
              </a:rPr>
              <a:t>stroke volume </a:t>
            </a:r>
            <a:r>
              <a:rPr lang="en-US" sz="2400" dirty="0">
                <a:latin typeface="Times New Roman" pitchFamily="18" charset="0"/>
                <a:cs typeface="Times New Roman" pitchFamily="18" charset="0"/>
              </a:rPr>
              <a:t>which is the</a:t>
            </a:r>
            <a:r>
              <a:rPr lang="en-US" sz="2400" b="1" dirty="0">
                <a:solidFill>
                  <a:srgbClr val="008000"/>
                </a:solidFill>
                <a:latin typeface="Times New Roman" pitchFamily="18" charset="0"/>
                <a:cs typeface="Times New Roman" pitchFamily="18" charset="0"/>
              </a:rPr>
              <a:t> </a:t>
            </a:r>
            <a:r>
              <a:rPr lang="en-US" sz="2400" dirty="0">
                <a:latin typeface="Times New Roman" pitchFamily="18" charset="0"/>
                <a:cs typeface="Times New Roman" pitchFamily="18" charset="0"/>
              </a:rPr>
              <a:t>blood ejected from the ventricles per beat; </a:t>
            </a:r>
            <a:r>
              <a:rPr lang="en-US" sz="2400" b="1" dirty="0">
                <a:solidFill>
                  <a:srgbClr val="E01033"/>
                </a:solidFill>
                <a:latin typeface="Times New Roman" pitchFamily="18" charset="0"/>
                <a:cs typeface="Times New Roman" pitchFamily="18" charset="0"/>
              </a:rPr>
              <a:t>Frank-Starling law</a:t>
            </a:r>
            <a:r>
              <a:rPr lang="en-US" sz="2400" b="1" dirty="0">
                <a:latin typeface="Times New Roman" pitchFamily="18" charset="0"/>
                <a:cs typeface="Times New Roman" pitchFamily="18" charset="0"/>
              </a:rPr>
              <a:t>.</a:t>
            </a:r>
          </a:p>
        </p:txBody>
      </p:sp>
      <p:sp>
        <p:nvSpPr>
          <p:cNvPr id="48133" name="Rectangle 5"/>
          <p:cNvSpPr>
            <a:spLocks noChangeArrowheads="1"/>
          </p:cNvSpPr>
          <p:nvPr/>
        </p:nvSpPr>
        <p:spPr bwMode="auto">
          <a:xfrm>
            <a:off x="827088" y="188913"/>
            <a:ext cx="6624637" cy="519112"/>
          </a:xfrm>
          <a:prstGeom prst="rect">
            <a:avLst/>
          </a:prstGeom>
          <a:ln/>
        </p:spPr>
        <p:style>
          <a:lnRef idx="1">
            <a:schemeClr val="accent1"/>
          </a:lnRef>
          <a:fillRef idx="2">
            <a:schemeClr val="accent1"/>
          </a:fillRef>
          <a:effectRef idx="1">
            <a:schemeClr val="accent1"/>
          </a:effectRef>
          <a:fontRef idx="minor">
            <a:schemeClr val="dk1"/>
          </a:fontRef>
        </p:style>
        <p:txBody>
          <a:bodyPr>
            <a:spAutoFit/>
          </a:bodyPr>
          <a:lstStyle/>
          <a:p>
            <a:pPr algn="ctr" rtl="0">
              <a:spcBef>
                <a:spcPct val="20000"/>
              </a:spcBef>
            </a:pPr>
            <a:r>
              <a:rPr lang="en-US" sz="2800" b="1" dirty="0">
                <a:solidFill>
                  <a:schemeClr val="accent2"/>
                </a:solidFill>
              </a:rPr>
              <a:t>Preload</a:t>
            </a:r>
            <a:r>
              <a:rPr lang="en-US" sz="2800" b="1" dirty="0">
                <a:solidFill>
                  <a:srgbClr val="E01033"/>
                </a:solidFill>
              </a:rPr>
              <a:t> (venous return)</a:t>
            </a:r>
          </a:p>
        </p:txBody>
      </p:sp>
    </p:spTree>
    <p:extLst>
      <p:ext uri="{BB962C8B-B14F-4D97-AF65-F5344CB8AC3E}">
        <p14:creationId xmlns:p14="http://schemas.microsoft.com/office/powerpoint/2010/main" val="34651867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20" name="Rectangle 4"/>
          <p:cNvSpPr>
            <a:spLocks noGrp="1" noChangeArrowheads="1"/>
          </p:cNvSpPr>
          <p:nvPr>
            <p:ph type="title"/>
          </p:nvPr>
        </p:nvSpPr>
        <p:spPr>
          <a:xfrm>
            <a:off x="457200" y="116632"/>
            <a:ext cx="3035300" cy="648073"/>
          </a:xfrm>
        </p:spPr>
        <p:style>
          <a:lnRef idx="1">
            <a:schemeClr val="accent1"/>
          </a:lnRef>
          <a:fillRef idx="2">
            <a:schemeClr val="accent1"/>
          </a:fillRef>
          <a:effectRef idx="1">
            <a:schemeClr val="accent1"/>
          </a:effectRef>
          <a:fontRef idx="minor">
            <a:schemeClr val="dk1"/>
          </a:fontRef>
        </p:style>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pPr algn="l"/>
            <a:r>
              <a:rPr lang="en-US" sz="32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r>
            <a:br>
              <a:rPr lang="en-US" sz="32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br>
            <a:r>
              <a:rPr lang="en-US" sz="40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Afterload</a:t>
            </a:r>
            <a:br>
              <a:rPr lang="en-US" sz="40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br>
            <a:endParaRPr lang="en-US" sz="40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418821" name="Rectangle 5"/>
          <p:cNvSpPr>
            <a:spLocks noGrp="1" noChangeArrowheads="1"/>
          </p:cNvSpPr>
          <p:nvPr>
            <p:ph type="body" sz="half" idx="1"/>
          </p:nvPr>
        </p:nvSpPr>
        <p:spPr>
          <a:xfrm>
            <a:off x="179512" y="908050"/>
            <a:ext cx="5113213" cy="5473278"/>
          </a:xfrm>
        </p:spPr>
        <p:style>
          <a:lnRef idx="2">
            <a:schemeClr val="dk1"/>
          </a:lnRef>
          <a:fillRef idx="1">
            <a:schemeClr val="lt1"/>
          </a:fillRef>
          <a:effectRef idx="0">
            <a:schemeClr val="dk1"/>
          </a:effectRef>
          <a:fontRef idx="minor">
            <a:schemeClr val="dk1"/>
          </a:fontRef>
        </p:style>
        <p:txBody>
          <a:bodyPr>
            <a:normAutofit/>
          </a:bodyPr>
          <a:lstStyle/>
          <a:p>
            <a:pPr marL="533400" indent="-533400" algn="justLow" rtl="0">
              <a:lnSpc>
                <a:spcPct val="90000"/>
              </a:lnSpc>
            </a:pPr>
            <a:r>
              <a:rPr lang="en-US" sz="2000" dirty="0">
                <a:latin typeface="Times New Roman" pitchFamily="18" charset="0"/>
                <a:cs typeface="Times New Roman" pitchFamily="18" charset="0"/>
              </a:rPr>
              <a:t>Afterload is the resistance that the ventricles have to overcome to pump out the blood through the aorta (increases end systolic volume (ESV) . </a:t>
            </a:r>
          </a:p>
          <a:p>
            <a:pPr marL="533400" indent="-533400" algn="justLow" rtl="0">
              <a:lnSpc>
                <a:spcPct val="90000"/>
              </a:lnSpc>
            </a:pPr>
            <a:endParaRPr lang="en-US" sz="2000" dirty="0">
              <a:latin typeface="Times New Roman" pitchFamily="18" charset="0"/>
              <a:cs typeface="Times New Roman" pitchFamily="18" charset="0"/>
            </a:endParaRPr>
          </a:p>
          <a:p>
            <a:pPr marL="533400" indent="-533400" algn="justLow" rtl="0">
              <a:lnSpc>
                <a:spcPct val="90000"/>
              </a:lnSpc>
            </a:pPr>
            <a:r>
              <a:rPr lang="en-US" sz="2000" dirty="0">
                <a:effectLst>
                  <a:outerShdw blurRad="38100" dist="38100" dir="2700000" algn="tl">
                    <a:srgbClr val="C0C0C0"/>
                  </a:outerShdw>
                </a:effectLst>
                <a:latin typeface="Times New Roman" pitchFamily="18" charset="0"/>
                <a:cs typeface="Times New Roman" pitchFamily="18" charset="0"/>
              </a:rPr>
              <a:t>It is the load that the ventricular muscle </a:t>
            </a:r>
          </a:p>
          <a:p>
            <a:pPr marL="533400" indent="-533400" algn="justLow" rtl="0">
              <a:lnSpc>
                <a:spcPct val="90000"/>
              </a:lnSpc>
              <a:buFontTx/>
              <a:buNone/>
            </a:pPr>
            <a:r>
              <a:rPr lang="en-US" sz="2000" dirty="0">
                <a:effectLst>
                  <a:outerShdw blurRad="38100" dist="38100" dir="2700000" algn="tl">
                    <a:srgbClr val="C0C0C0"/>
                  </a:outerShdw>
                </a:effectLst>
                <a:latin typeface="Times New Roman" pitchFamily="18" charset="0"/>
                <a:cs typeface="Times New Roman" pitchFamily="18" charset="0"/>
              </a:rPr>
              <a:t>       faces when it begins to contract = Aortic </a:t>
            </a:r>
          </a:p>
          <a:p>
            <a:pPr marL="533400" indent="-533400" algn="justLow" rtl="0">
              <a:lnSpc>
                <a:spcPct val="90000"/>
              </a:lnSpc>
              <a:buFontTx/>
              <a:buNone/>
            </a:pPr>
            <a:r>
              <a:rPr lang="en-US" sz="2000" dirty="0">
                <a:effectLst>
                  <a:outerShdw blurRad="38100" dist="38100" dir="2700000" algn="tl">
                    <a:srgbClr val="C0C0C0"/>
                  </a:outerShdw>
                </a:effectLst>
                <a:latin typeface="Times New Roman" pitchFamily="18" charset="0"/>
                <a:cs typeface="Times New Roman" pitchFamily="18" charset="0"/>
              </a:rPr>
              <a:t>       Pressure = </a:t>
            </a:r>
            <a:r>
              <a:rPr lang="en-US" sz="2000" u="sng" dirty="0">
                <a:effectLst>
                  <a:outerShdw blurRad="38100" dist="38100" dir="2700000" algn="tl">
                    <a:srgbClr val="C0C0C0"/>
                  </a:outerShdw>
                </a:effectLst>
                <a:latin typeface="Times New Roman" pitchFamily="18" charset="0"/>
                <a:cs typeface="Times New Roman" pitchFamily="18" charset="0"/>
              </a:rPr>
              <a:t>aortic  impedance</a:t>
            </a:r>
            <a:r>
              <a:rPr lang="en-US" sz="2000" dirty="0">
                <a:effectLst>
                  <a:outerShdw blurRad="38100" dist="38100" dir="2700000" algn="tl">
                    <a:srgbClr val="C0C0C0"/>
                  </a:outerShdw>
                </a:effectLst>
                <a:latin typeface="Times New Roman" pitchFamily="18" charset="0"/>
                <a:cs typeface="Times New Roman" pitchFamily="18" charset="0"/>
              </a:rPr>
              <a:t>.</a:t>
            </a:r>
          </a:p>
          <a:p>
            <a:pPr marL="533400" indent="-533400" algn="justLow" rtl="0">
              <a:lnSpc>
                <a:spcPct val="90000"/>
              </a:lnSpc>
            </a:pPr>
            <a:endParaRPr lang="en-US" sz="2000" dirty="0">
              <a:effectLst>
                <a:outerShdw blurRad="38100" dist="38100" dir="2700000" algn="tl">
                  <a:srgbClr val="C0C0C0"/>
                </a:outerShdw>
              </a:effectLst>
              <a:latin typeface="Times New Roman" pitchFamily="18" charset="0"/>
              <a:cs typeface="Times New Roman" pitchFamily="18" charset="0"/>
            </a:endParaRPr>
          </a:p>
          <a:p>
            <a:pPr marL="533400" indent="-533400" algn="justLow" rtl="0">
              <a:lnSpc>
                <a:spcPct val="90000"/>
              </a:lnSpc>
            </a:pPr>
            <a:r>
              <a:rPr lang="en-US" sz="2000" b="1" dirty="0">
                <a:effectLst>
                  <a:outerShdw blurRad="38100" dist="38100" dir="2700000" algn="tl">
                    <a:srgbClr val="C0C0C0"/>
                  </a:outerShdw>
                </a:effectLst>
                <a:latin typeface="Times New Roman" pitchFamily="18" charset="0"/>
                <a:cs typeface="Times New Roman" pitchFamily="18" charset="0"/>
              </a:rPr>
              <a:t>Afterload</a:t>
            </a:r>
            <a:r>
              <a:rPr lang="en-US" sz="2000" b="1" u="sng" dirty="0">
                <a:solidFill>
                  <a:srgbClr val="E01033"/>
                </a:solidFill>
                <a:effectLst>
                  <a:outerShdw blurRad="38100" dist="38100" dir="2700000" algn="tl">
                    <a:srgbClr val="C0C0C0"/>
                  </a:outerShdw>
                </a:effectLst>
                <a:latin typeface="Times New Roman" pitchFamily="18" charset="0"/>
                <a:cs typeface="Times New Roman" pitchFamily="18" charset="0"/>
              </a:rPr>
              <a:t> </a:t>
            </a:r>
            <a:r>
              <a:rPr lang="en-US" sz="2000" b="1" dirty="0">
                <a:effectLst>
                  <a:outerShdw blurRad="38100" dist="38100" dir="2700000" algn="tl">
                    <a:srgbClr val="C0C0C0"/>
                  </a:outerShdw>
                </a:effectLst>
                <a:latin typeface="Times New Roman" pitchFamily="18" charset="0"/>
                <a:cs typeface="Times New Roman" pitchFamily="18" charset="0"/>
              </a:rPr>
              <a:t>is determined by:</a:t>
            </a:r>
          </a:p>
          <a:p>
            <a:pPr marL="533400" indent="-533400" algn="justLow" rtl="0">
              <a:lnSpc>
                <a:spcPct val="90000"/>
              </a:lnSpc>
              <a:buFontTx/>
              <a:buNone/>
            </a:pPr>
            <a:endParaRPr lang="en-US" sz="2000" b="1" dirty="0">
              <a:effectLst>
                <a:outerShdw blurRad="38100" dist="38100" dir="2700000" algn="tl">
                  <a:srgbClr val="C0C0C0"/>
                </a:outerShdw>
              </a:effectLst>
              <a:latin typeface="Times New Roman" pitchFamily="18" charset="0"/>
              <a:cs typeface="Times New Roman" pitchFamily="18" charset="0"/>
            </a:endParaRPr>
          </a:p>
          <a:p>
            <a:pPr marL="533400" indent="-533400" algn="justLow" rtl="0">
              <a:lnSpc>
                <a:spcPct val="90000"/>
              </a:lnSpc>
              <a:buFontTx/>
              <a:buAutoNum type="arabicPeriod"/>
            </a:pPr>
            <a:r>
              <a:rPr lang="en-US" sz="2000" b="1" dirty="0">
                <a:effectLst>
                  <a:outerShdw blurRad="38100" dist="38100" dir="2700000" algn="tl">
                    <a:srgbClr val="C0C0C0"/>
                  </a:outerShdw>
                </a:effectLst>
                <a:latin typeface="Times New Roman" pitchFamily="18" charset="0"/>
                <a:cs typeface="Times New Roman" pitchFamily="18" charset="0"/>
              </a:rPr>
              <a:t>Aortic pressure (systolic pressure). </a:t>
            </a:r>
          </a:p>
          <a:p>
            <a:pPr marL="533400" indent="-533400" algn="justLow" rtl="0">
              <a:lnSpc>
                <a:spcPct val="90000"/>
              </a:lnSpc>
              <a:buFontTx/>
              <a:buAutoNum type="arabicPeriod"/>
            </a:pPr>
            <a:endParaRPr lang="en-US" sz="2000" b="1" dirty="0">
              <a:effectLst>
                <a:outerShdw blurRad="38100" dist="38100" dir="2700000" algn="tl">
                  <a:srgbClr val="C0C0C0"/>
                </a:outerShdw>
              </a:effectLst>
              <a:latin typeface="Times New Roman" pitchFamily="18" charset="0"/>
              <a:cs typeface="Times New Roman" pitchFamily="18" charset="0"/>
            </a:endParaRPr>
          </a:p>
          <a:p>
            <a:pPr marL="533400" indent="-533400" algn="justLow" rtl="0">
              <a:lnSpc>
                <a:spcPct val="90000"/>
              </a:lnSpc>
              <a:buFontTx/>
              <a:buAutoNum type="arabicPeriod"/>
            </a:pPr>
            <a:r>
              <a:rPr lang="en-US" sz="2000" b="1" dirty="0">
                <a:effectLst>
                  <a:outerShdw blurRad="38100" dist="38100" dir="2700000" algn="tl">
                    <a:srgbClr val="C0C0C0"/>
                  </a:outerShdw>
                </a:effectLst>
                <a:latin typeface="Times New Roman" pitchFamily="18" charset="0"/>
                <a:cs typeface="Times New Roman" pitchFamily="18" charset="0"/>
              </a:rPr>
              <a:t>Arterial wall rigidity (arteriosclerosis).</a:t>
            </a:r>
          </a:p>
          <a:p>
            <a:pPr marL="533400" indent="-533400" algn="justLow" rtl="0">
              <a:lnSpc>
                <a:spcPct val="90000"/>
              </a:lnSpc>
              <a:buFontTx/>
              <a:buAutoNum type="arabicPeriod"/>
            </a:pPr>
            <a:endParaRPr lang="en-US" sz="2000" b="1" dirty="0">
              <a:effectLst>
                <a:outerShdw blurRad="38100" dist="38100" dir="2700000" algn="tl">
                  <a:srgbClr val="C0C0C0"/>
                </a:outerShdw>
              </a:effectLst>
              <a:latin typeface="Times New Roman" pitchFamily="18" charset="0"/>
              <a:cs typeface="Times New Roman" pitchFamily="18" charset="0"/>
            </a:endParaRPr>
          </a:p>
          <a:p>
            <a:pPr marL="533400" indent="-533400" algn="justLow" rtl="0">
              <a:lnSpc>
                <a:spcPct val="90000"/>
              </a:lnSpc>
              <a:buFontTx/>
              <a:buAutoNum type="arabicPeriod"/>
            </a:pPr>
            <a:r>
              <a:rPr lang="en-US" sz="2000" b="1" dirty="0">
                <a:effectLst>
                  <a:outerShdw blurRad="38100" dist="38100" dir="2700000" algn="tl">
                    <a:srgbClr val="C0C0C0"/>
                  </a:outerShdw>
                </a:effectLst>
                <a:latin typeface="Times New Roman" pitchFamily="18" charset="0"/>
                <a:cs typeface="Times New Roman" pitchFamily="18" charset="0"/>
              </a:rPr>
              <a:t>Blood viscosity  (polycythemia).</a:t>
            </a:r>
          </a:p>
          <a:p>
            <a:pPr marL="533400" indent="-533400" algn="justLow">
              <a:lnSpc>
                <a:spcPct val="90000"/>
              </a:lnSpc>
            </a:pPr>
            <a:endParaRPr lang="en-US" sz="2000" dirty="0"/>
          </a:p>
        </p:txBody>
      </p:sp>
      <p:pic>
        <p:nvPicPr>
          <p:cNvPr id="418824" name="Picture 8" descr="regulation-of-heart-rate-afterload"/>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5580063" y="404664"/>
            <a:ext cx="3168401" cy="29878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18825" name="Picture 9" descr="cardiacoutput03"/>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5508625" y="3645024"/>
            <a:ext cx="3455863" cy="28083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3250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95536" y="404664"/>
            <a:ext cx="7704855" cy="720080"/>
          </a:xfrm>
        </p:spPr>
        <p:style>
          <a:lnRef idx="2">
            <a:schemeClr val="accent1"/>
          </a:lnRef>
          <a:fillRef idx="1">
            <a:schemeClr val="lt1"/>
          </a:fillRef>
          <a:effectRef idx="0">
            <a:schemeClr val="accent1"/>
          </a:effectRef>
          <a:fontRef idx="minor">
            <a:schemeClr val="dk1"/>
          </a:fontRef>
        </p:style>
        <p:txBody>
          <a:bodyPr>
            <a:normAutofit fontScale="90000"/>
          </a:bodyPr>
          <a:lstStyle/>
          <a:p>
            <a:pPr algn="l" rtl="0"/>
            <a:r>
              <a:rPr lang="en-US" sz="2000" b="1" dirty="0">
                <a:latin typeface="Times New Roman" pitchFamily="18" charset="0"/>
                <a:cs typeface="Times New Roman" pitchFamily="18" charset="0"/>
              </a:rPr>
              <a:t/>
            </a:r>
            <a:br>
              <a:rPr lang="en-US" sz="2000" b="1" dirty="0">
                <a:latin typeface="Times New Roman" pitchFamily="18" charset="0"/>
                <a:cs typeface="Times New Roman" pitchFamily="18" charset="0"/>
              </a:rPr>
            </a:br>
            <a:r>
              <a:rPr lang="en-US" sz="4800" b="1" dirty="0">
                <a:solidFill>
                  <a:srgbClr val="E01033"/>
                </a:solidFill>
                <a:latin typeface="Times New Roman" pitchFamily="18" charset="0"/>
                <a:cs typeface="Times New Roman" pitchFamily="18" charset="0"/>
              </a:rPr>
              <a:t>Contractility</a:t>
            </a:r>
          </a:p>
        </p:txBody>
      </p:sp>
      <p:sp>
        <p:nvSpPr>
          <p:cNvPr id="2051" name="Rectangle 3"/>
          <p:cNvSpPr>
            <a:spLocks noGrp="1" noChangeArrowheads="1"/>
          </p:cNvSpPr>
          <p:nvPr>
            <p:ph type="subTitle" idx="1"/>
          </p:nvPr>
        </p:nvSpPr>
        <p:spPr>
          <a:xfrm>
            <a:off x="323528" y="1340768"/>
            <a:ext cx="8208912" cy="5328320"/>
          </a:xfrm>
        </p:spPr>
        <p:style>
          <a:lnRef idx="2">
            <a:schemeClr val="dk1"/>
          </a:lnRef>
          <a:fillRef idx="1">
            <a:schemeClr val="lt1"/>
          </a:fillRef>
          <a:effectRef idx="0">
            <a:schemeClr val="dk1"/>
          </a:effectRef>
          <a:fontRef idx="minor">
            <a:schemeClr val="dk1"/>
          </a:fontRef>
        </p:style>
        <p:txBody>
          <a:bodyPr>
            <a:normAutofit/>
          </a:bodyPr>
          <a:lstStyle/>
          <a:p>
            <a:pPr marL="342900" indent="-342900" algn="justLow" rtl="0">
              <a:buFont typeface="Arial" pitchFamily="34" charset="0"/>
              <a:buChar char="•"/>
            </a:pPr>
            <a:endParaRPr lang="en-US" sz="2400" b="1" dirty="0">
              <a:solidFill>
                <a:schemeClr val="tx1"/>
              </a:solidFill>
              <a:latin typeface="Times New Roman" pitchFamily="18" charset="0"/>
              <a:cs typeface="Times New Roman" pitchFamily="18" charset="0"/>
            </a:endParaRPr>
          </a:p>
          <a:p>
            <a:pPr marL="342900" indent="-342900" algn="justLow" rtl="0">
              <a:buFont typeface="Arial" pitchFamily="34" charset="0"/>
              <a:buChar char="•"/>
            </a:pPr>
            <a:r>
              <a:rPr lang="en-US" sz="2400" b="1" dirty="0">
                <a:solidFill>
                  <a:schemeClr val="tx1"/>
                </a:solidFill>
                <a:latin typeface="Times New Roman" pitchFamily="18" charset="0"/>
                <a:cs typeface="Times New Roman" pitchFamily="18" charset="0"/>
              </a:rPr>
              <a:t>Contractility: </a:t>
            </a:r>
            <a:endParaRPr lang="en-US" sz="2400" b="1" dirty="0" smtClean="0">
              <a:solidFill>
                <a:schemeClr val="tx1"/>
              </a:solidFill>
              <a:latin typeface="Times New Roman" pitchFamily="18" charset="0"/>
              <a:cs typeface="Times New Roman" pitchFamily="18" charset="0"/>
            </a:endParaRPr>
          </a:p>
          <a:p>
            <a:pPr lvl="1" algn="justLow" rtl="0"/>
            <a:r>
              <a:rPr lang="en-US" sz="2000" b="1" dirty="0" smtClean="0">
                <a:solidFill>
                  <a:schemeClr val="tx1"/>
                </a:solidFill>
                <a:latin typeface="Times New Roman" pitchFamily="18" charset="0"/>
                <a:cs typeface="Times New Roman" pitchFamily="18" charset="0"/>
              </a:rPr>
              <a:t>Ability </a:t>
            </a:r>
            <a:r>
              <a:rPr lang="en-US" sz="2000" b="1" dirty="0">
                <a:solidFill>
                  <a:schemeClr val="tx1"/>
                </a:solidFill>
                <a:latin typeface="Times New Roman" pitchFamily="18" charset="0"/>
                <a:cs typeface="Times New Roman" pitchFamily="18" charset="0"/>
              </a:rPr>
              <a:t>of the cardiac muscle to contract</a:t>
            </a:r>
            <a:r>
              <a:rPr lang="en-US" sz="2000" b="1" dirty="0" smtClean="0">
                <a:solidFill>
                  <a:schemeClr val="tx1"/>
                </a:solidFill>
                <a:latin typeface="Times New Roman" pitchFamily="18" charset="0"/>
                <a:cs typeface="Times New Roman" pitchFamily="18" charset="0"/>
              </a:rPr>
              <a:t>.</a:t>
            </a:r>
          </a:p>
          <a:p>
            <a:pPr lvl="1" algn="justLow" rtl="0"/>
            <a:endParaRPr lang="en-US" sz="2000" b="1" dirty="0">
              <a:solidFill>
                <a:schemeClr val="tx1"/>
              </a:solidFill>
              <a:latin typeface="Times New Roman" pitchFamily="18" charset="0"/>
              <a:cs typeface="Times New Roman" pitchFamily="18" charset="0"/>
            </a:endParaRPr>
          </a:p>
          <a:p>
            <a:pPr marL="342900" indent="-342900" algn="justLow" rtl="0">
              <a:buFont typeface="Arial" pitchFamily="34" charset="0"/>
              <a:buChar char="•"/>
            </a:pPr>
            <a:r>
              <a:rPr lang="en-US" sz="2400" b="1" dirty="0" err="1">
                <a:solidFill>
                  <a:schemeClr val="tx1"/>
                </a:solidFill>
                <a:latin typeface="Times New Roman" pitchFamily="18" charset="0"/>
                <a:cs typeface="Times New Roman" pitchFamily="18" charset="0"/>
              </a:rPr>
              <a:t>Inotropism</a:t>
            </a:r>
            <a:r>
              <a:rPr lang="en-US" sz="2400" b="1" dirty="0">
                <a:solidFill>
                  <a:schemeClr val="tx1"/>
                </a:solidFill>
                <a:latin typeface="Times New Roman" pitchFamily="18" charset="0"/>
                <a:cs typeface="Times New Roman" pitchFamily="18" charset="0"/>
              </a:rPr>
              <a:t>: </a:t>
            </a:r>
            <a:endParaRPr lang="en-US" sz="2400" b="1" dirty="0" smtClean="0">
              <a:solidFill>
                <a:schemeClr val="tx1"/>
              </a:solidFill>
              <a:latin typeface="Times New Roman" pitchFamily="18" charset="0"/>
              <a:cs typeface="Times New Roman" pitchFamily="18" charset="0"/>
            </a:endParaRPr>
          </a:p>
          <a:p>
            <a:pPr lvl="1" algn="justLow" rtl="0"/>
            <a:r>
              <a:rPr lang="en-US" sz="2000" b="1" dirty="0" smtClean="0">
                <a:solidFill>
                  <a:schemeClr val="tx1"/>
                </a:solidFill>
                <a:latin typeface="Times New Roman" pitchFamily="18" charset="0"/>
                <a:cs typeface="Times New Roman" pitchFamily="18" charset="0"/>
              </a:rPr>
              <a:t>Effect </a:t>
            </a:r>
            <a:r>
              <a:rPr lang="en-US" sz="2000" b="1" dirty="0">
                <a:solidFill>
                  <a:schemeClr val="tx1"/>
                </a:solidFill>
                <a:latin typeface="Times New Roman" pitchFamily="18" charset="0"/>
                <a:cs typeface="Times New Roman" pitchFamily="18" charset="0"/>
              </a:rPr>
              <a:t>of various factors on contractility  </a:t>
            </a:r>
            <a:r>
              <a:rPr lang="en-US" sz="2000" b="1" dirty="0" smtClean="0">
                <a:solidFill>
                  <a:schemeClr val="tx1"/>
                </a:solidFill>
                <a:latin typeface="Times New Roman" pitchFamily="18" charset="0"/>
                <a:cs typeface="Times New Roman" pitchFamily="18" charset="0"/>
              </a:rPr>
              <a:t>  </a:t>
            </a:r>
            <a:r>
              <a:rPr lang="en-US" sz="2000" b="1" dirty="0">
                <a:solidFill>
                  <a:schemeClr val="tx1"/>
                </a:solidFill>
                <a:latin typeface="Times New Roman" pitchFamily="18" charset="0"/>
                <a:cs typeface="Times New Roman" pitchFamily="18" charset="0"/>
              </a:rPr>
              <a:t>(Neural, Drugs, …</a:t>
            </a:r>
            <a:r>
              <a:rPr lang="en-US" sz="2000" b="1" dirty="0" err="1">
                <a:solidFill>
                  <a:schemeClr val="tx1"/>
                </a:solidFill>
                <a:latin typeface="Times New Roman" pitchFamily="18" charset="0"/>
                <a:cs typeface="Times New Roman" pitchFamily="18" charset="0"/>
              </a:rPr>
              <a:t>etc</a:t>
            </a:r>
            <a:r>
              <a:rPr lang="en-US" sz="2000" b="1" dirty="0" smtClean="0">
                <a:solidFill>
                  <a:schemeClr val="tx1"/>
                </a:solidFill>
                <a:latin typeface="Times New Roman" pitchFamily="18" charset="0"/>
                <a:cs typeface="Times New Roman" pitchFamily="18" charset="0"/>
              </a:rPr>
              <a:t>).</a:t>
            </a:r>
          </a:p>
          <a:p>
            <a:pPr lvl="1" algn="justLow" rtl="0"/>
            <a:endParaRPr lang="en-US" sz="2000" b="1" dirty="0">
              <a:solidFill>
                <a:schemeClr val="tx1"/>
              </a:solidFill>
              <a:latin typeface="Times New Roman" pitchFamily="18" charset="0"/>
              <a:cs typeface="Times New Roman" pitchFamily="18" charset="0"/>
            </a:endParaRPr>
          </a:p>
          <a:p>
            <a:pPr algn="justLow" rtl="0">
              <a:buFontTx/>
              <a:buChar char="•"/>
            </a:pPr>
            <a:r>
              <a:rPr lang="en-US" sz="2400" b="1" dirty="0" smtClean="0">
                <a:solidFill>
                  <a:schemeClr val="tx1"/>
                </a:solidFill>
                <a:latin typeface="Times New Roman" pitchFamily="18" charset="0"/>
                <a:cs typeface="Times New Roman" pitchFamily="18" charset="0"/>
              </a:rPr>
              <a:t>    Positive </a:t>
            </a:r>
            <a:r>
              <a:rPr lang="en-US" sz="2400" b="1" dirty="0">
                <a:solidFill>
                  <a:schemeClr val="tx1"/>
                </a:solidFill>
                <a:latin typeface="Times New Roman" pitchFamily="18" charset="0"/>
                <a:cs typeface="Times New Roman" pitchFamily="18" charset="0"/>
              </a:rPr>
              <a:t>(+</a:t>
            </a:r>
            <a:r>
              <a:rPr lang="en-US" sz="2400" b="1" dirty="0" err="1">
                <a:solidFill>
                  <a:schemeClr val="tx1"/>
                </a:solidFill>
                <a:latin typeface="Times New Roman" pitchFamily="18" charset="0"/>
                <a:cs typeface="Times New Roman" pitchFamily="18" charset="0"/>
              </a:rPr>
              <a:t>ve</a:t>
            </a:r>
            <a:r>
              <a:rPr lang="en-US" sz="2400" b="1" dirty="0">
                <a:solidFill>
                  <a:schemeClr val="tx1"/>
                </a:solidFill>
                <a:latin typeface="Times New Roman" pitchFamily="18" charset="0"/>
                <a:cs typeface="Times New Roman" pitchFamily="18" charset="0"/>
              </a:rPr>
              <a:t>) inotropic </a:t>
            </a:r>
            <a:r>
              <a:rPr lang="en-US" sz="2400" b="1" dirty="0" smtClean="0">
                <a:solidFill>
                  <a:schemeClr val="tx1"/>
                </a:solidFill>
                <a:latin typeface="Times New Roman" pitchFamily="18" charset="0"/>
                <a:cs typeface="Times New Roman" pitchFamily="18" charset="0"/>
              </a:rPr>
              <a:t>effect: </a:t>
            </a:r>
          </a:p>
          <a:p>
            <a:pPr lvl="1" algn="justLow" rtl="0"/>
            <a:r>
              <a:rPr lang="en-US" sz="2000" b="1" dirty="0" smtClean="0">
                <a:solidFill>
                  <a:schemeClr val="tx1"/>
                </a:solidFill>
                <a:latin typeface="Times New Roman" pitchFamily="18" charset="0"/>
                <a:cs typeface="Times New Roman" pitchFamily="18" charset="0"/>
              </a:rPr>
              <a:t>Increase </a:t>
            </a:r>
            <a:r>
              <a:rPr lang="en-US" sz="2000" b="1" dirty="0">
                <a:solidFill>
                  <a:schemeClr val="tx1"/>
                </a:solidFill>
                <a:latin typeface="Times New Roman" pitchFamily="18" charset="0"/>
                <a:cs typeface="Times New Roman" pitchFamily="18" charset="0"/>
              </a:rPr>
              <a:t>in  myocardial contractility (</a:t>
            </a:r>
            <a:r>
              <a:rPr lang="en-US" sz="2000" b="1" dirty="0" smtClean="0">
                <a:solidFill>
                  <a:schemeClr val="tx1"/>
                </a:solidFill>
                <a:latin typeface="Times New Roman" pitchFamily="18" charset="0"/>
                <a:cs typeface="Times New Roman" pitchFamily="18" charset="0"/>
              </a:rPr>
              <a:t>sympathetic </a:t>
            </a:r>
            <a:r>
              <a:rPr lang="en-US" sz="2000" b="1" dirty="0">
                <a:solidFill>
                  <a:schemeClr val="tx1"/>
                </a:solidFill>
                <a:latin typeface="Times New Roman" pitchFamily="18" charset="0"/>
                <a:cs typeface="Times New Roman" pitchFamily="18" charset="0"/>
              </a:rPr>
              <a:t>stimulation</a:t>
            </a:r>
            <a:r>
              <a:rPr lang="en-US" sz="2000" b="1" dirty="0" smtClean="0">
                <a:solidFill>
                  <a:schemeClr val="tx1"/>
                </a:solidFill>
                <a:latin typeface="Times New Roman" pitchFamily="18" charset="0"/>
                <a:cs typeface="Times New Roman" pitchFamily="18" charset="0"/>
              </a:rPr>
              <a:t>).</a:t>
            </a:r>
          </a:p>
          <a:p>
            <a:pPr lvl="1" algn="justLow" rtl="0"/>
            <a:endParaRPr lang="en-US" sz="2400" b="1" dirty="0">
              <a:solidFill>
                <a:schemeClr val="tx1"/>
              </a:solidFill>
              <a:latin typeface="Times New Roman" pitchFamily="18" charset="0"/>
              <a:cs typeface="Times New Roman" pitchFamily="18" charset="0"/>
            </a:endParaRPr>
          </a:p>
          <a:p>
            <a:pPr algn="justLow" rtl="0">
              <a:buFontTx/>
              <a:buChar char="•"/>
            </a:pPr>
            <a:r>
              <a:rPr lang="en-US" sz="2400" dirty="0" smtClean="0">
                <a:solidFill>
                  <a:schemeClr val="tx1"/>
                </a:solidFill>
                <a:latin typeface="Times New Roman" pitchFamily="18" charset="0"/>
                <a:cs typeface="Times New Roman" pitchFamily="18" charset="0"/>
              </a:rPr>
              <a:t>    N</a:t>
            </a:r>
            <a:r>
              <a:rPr lang="en-US" sz="2400" b="1" dirty="0" smtClean="0">
                <a:solidFill>
                  <a:schemeClr val="tx1"/>
                </a:solidFill>
                <a:latin typeface="Times New Roman" pitchFamily="18" charset="0"/>
                <a:cs typeface="Times New Roman" pitchFamily="18" charset="0"/>
              </a:rPr>
              <a:t>egative </a:t>
            </a:r>
            <a:r>
              <a:rPr lang="en-US" sz="2400" b="1" dirty="0">
                <a:solidFill>
                  <a:schemeClr val="tx1"/>
                </a:solidFill>
                <a:latin typeface="Times New Roman" pitchFamily="18" charset="0"/>
                <a:cs typeface="Times New Roman" pitchFamily="18" charset="0"/>
              </a:rPr>
              <a:t>(-</a:t>
            </a:r>
            <a:r>
              <a:rPr lang="en-US" sz="2400" b="1" dirty="0" err="1">
                <a:solidFill>
                  <a:schemeClr val="tx1"/>
                </a:solidFill>
                <a:latin typeface="Times New Roman" pitchFamily="18" charset="0"/>
                <a:cs typeface="Times New Roman" pitchFamily="18" charset="0"/>
              </a:rPr>
              <a:t>ve</a:t>
            </a:r>
            <a:r>
              <a:rPr lang="en-US" sz="2400" b="1" dirty="0">
                <a:solidFill>
                  <a:schemeClr val="tx1"/>
                </a:solidFill>
                <a:latin typeface="Times New Roman" pitchFamily="18" charset="0"/>
                <a:cs typeface="Times New Roman" pitchFamily="18" charset="0"/>
              </a:rPr>
              <a:t>) inotropic effect</a:t>
            </a:r>
            <a:r>
              <a:rPr lang="en-US" sz="2400" b="1" dirty="0" smtClean="0">
                <a:solidFill>
                  <a:schemeClr val="tx1"/>
                </a:solidFill>
                <a:latin typeface="Times New Roman" pitchFamily="18" charset="0"/>
                <a:cs typeface="Times New Roman" pitchFamily="18" charset="0"/>
              </a:rPr>
              <a:t>:</a:t>
            </a:r>
            <a:r>
              <a:rPr lang="en-US" sz="2400" dirty="0" smtClean="0">
                <a:solidFill>
                  <a:schemeClr val="tx1"/>
                </a:solidFill>
                <a:latin typeface="Times New Roman" pitchFamily="18" charset="0"/>
                <a:cs typeface="Times New Roman" pitchFamily="18" charset="0"/>
              </a:rPr>
              <a:t> </a:t>
            </a:r>
          </a:p>
          <a:p>
            <a:pPr lvl="1" algn="justLow" rtl="0"/>
            <a:r>
              <a:rPr lang="en-US" sz="2000" b="1" dirty="0" smtClean="0">
                <a:solidFill>
                  <a:schemeClr val="tx1"/>
                </a:solidFill>
                <a:latin typeface="Times New Roman" pitchFamily="18" charset="0"/>
                <a:cs typeface="Times New Roman" pitchFamily="18" charset="0"/>
              </a:rPr>
              <a:t>Decrease </a:t>
            </a:r>
            <a:r>
              <a:rPr lang="en-US" sz="2000" b="1" dirty="0">
                <a:solidFill>
                  <a:schemeClr val="tx1"/>
                </a:solidFill>
                <a:latin typeface="Times New Roman" pitchFamily="18" charset="0"/>
                <a:cs typeface="Times New Roman" pitchFamily="18" charset="0"/>
              </a:rPr>
              <a:t>in  myocardial contractility.</a:t>
            </a:r>
          </a:p>
        </p:txBody>
      </p:sp>
    </p:spTree>
    <p:extLst>
      <p:ext uri="{BB962C8B-B14F-4D97-AF65-F5344CB8AC3E}">
        <p14:creationId xmlns:p14="http://schemas.microsoft.com/office/powerpoint/2010/main" val="27268033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4" name="Rectangle 4"/>
          <p:cNvSpPr>
            <a:spLocks noGrp="1" noChangeArrowheads="1"/>
          </p:cNvSpPr>
          <p:nvPr>
            <p:ph type="title"/>
          </p:nvPr>
        </p:nvSpPr>
        <p:spPr>
          <a:xfrm>
            <a:off x="0" y="0"/>
            <a:ext cx="9144000" cy="633413"/>
          </a:xfrm>
        </p:spPr>
        <p:txBody>
          <a:bodyPr/>
          <a:lstStyle/>
          <a:p>
            <a:r>
              <a:rPr lang="en-US" sz="2800" b="1">
                <a:solidFill>
                  <a:srgbClr val="E01033"/>
                </a:solidFill>
                <a:latin typeface="Times New Roman" pitchFamily="18" charset="0"/>
                <a:cs typeface="Times New Roman" pitchFamily="18" charset="0"/>
              </a:rPr>
              <a:t>Excitation-Contraction coupling in the cardiac muscle</a:t>
            </a:r>
          </a:p>
        </p:txBody>
      </p:sp>
      <p:sp>
        <p:nvSpPr>
          <p:cNvPr id="378885" name="Rectangle 5"/>
          <p:cNvSpPr>
            <a:spLocks noGrp="1" noChangeArrowheads="1"/>
          </p:cNvSpPr>
          <p:nvPr>
            <p:ph type="body" sz="half" idx="1"/>
          </p:nvPr>
        </p:nvSpPr>
        <p:spPr>
          <a:xfrm>
            <a:off x="179388" y="620713"/>
            <a:ext cx="8964612" cy="2087562"/>
          </a:xfrm>
        </p:spPr>
        <p:txBody>
          <a:bodyPr/>
          <a:lstStyle/>
          <a:p>
            <a:pPr marL="381000" indent="-381000" algn="justLow" rtl="0">
              <a:lnSpc>
                <a:spcPct val="90000"/>
              </a:lnSpc>
              <a:buFontTx/>
              <a:buAutoNum type="arabicPeriod"/>
            </a:pPr>
            <a:r>
              <a:rPr lang="en-US" altLang="en-US" sz="2100" b="1" dirty="0">
                <a:latin typeface="Times New Roman" pitchFamily="18" charset="0"/>
                <a:cs typeface="Times New Roman" pitchFamily="18" charset="0"/>
              </a:rPr>
              <a:t>Depolarization of myocardial cell stimulates opening of Ca</a:t>
            </a:r>
            <a:r>
              <a:rPr lang="en-US" altLang="en-US" sz="2100" b="1" baseline="30000" dirty="0">
                <a:latin typeface="Times New Roman" pitchFamily="18" charset="0"/>
                <a:cs typeface="Times New Roman" pitchFamily="18" charset="0"/>
              </a:rPr>
              <a:t>2+</a:t>
            </a:r>
            <a:r>
              <a:rPr lang="en-US" altLang="en-US" sz="2100" b="1" dirty="0">
                <a:latin typeface="Times New Roman" pitchFamily="18" charset="0"/>
                <a:cs typeface="Times New Roman" pitchFamily="18" charset="0"/>
              </a:rPr>
              <a:t> channels in the T-tubule membrane  and </a:t>
            </a:r>
            <a:r>
              <a:rPr lang="en-US" altLang="en-US" sz="2100" b="1" dirty="0" err="1">
                <a:latin typeface="Times New Roman" pitchFamily="18" charset="0"/>
                <a:cs typeface="Times New Roman" pitchFamily="18" charset="0"/>
              </a:rPr>
              <a:t>sarcolema</a:t>
            </a:r>
            <a:r>
              <a:rPr lang="en-US" altLang="en-US" sz="2100" b="1" dirty="0">
                <a:latin typeface="Times New Roman" pitchFamily="18" charset="0"/>
                <a:cs typeface="Times New Roman" pitchFamily="18" charset="0"/>
              </a:rPr>
              <a:t> (</a:t>
            </a:r>
            <a:r>
              <a:rPr lang="en-US" sz="2100" b="1" dirty="0">
                <a:latin typeface="Times New Roman" pitchFamily="18" charset="0"/>
                <a:cs typeface="Times New Roman" pitchFamily="18" charset="0"/>
              </a:rPr>
              <a:t>dCa</a:t>
            </a:r>
            <a:r>
              <a:rPr lang="en-US" sz="2100" b="1" baseline="30000" dirty="0">
                <a:latin typeface="Times New Roman" pitchFamily="18" charset="0"/>
                <a:cs typeface="Times New Roman" pitchFamily="18" charset="0"/>
              </a:rPr>
              <a:t>+2</a:t>
            </a:r>
            <a:r>
              <a:rPr lang="en-US" sz="2100" b="1" dirty="0">
                <a:latin typeface="Times New Roman" pitchFamily="18" charset="0"/>
                <a:cs typeface="Times New Roman" pitchFamily="18" charset="0"/>
              </a:rPr>
              <a:t>).</a:t>
            </a:r>
          </a:p>
          <a:p>
            <a:pPr marL="381000" indent="-381000" algn="justLow" rtl="0">
              <a:lnSpc>
                <a:spcPct val="90000"/>
              </a:lnSpc>
              <a:buFontTx/>
              <a:buAutoNum type="arabicPeriod"/>
            </a:pPr>
            <a:r>
              <a:rPr lang="en-US" sz="2100" b="1" dirty="0">
                <a:latin typeface="Times New Roman" pitchFamily="18" charset="0"/>
                <a:cs typeface="Times New Roman" pitchFamily="18" charset="0"/>
              </a:rPr>
              <a:t>dCa</a:t>
            </a:r>
            <a:r>
              <a:rPr lang="en-US" sz="2100" b="1" baseline="30000" dirty="0">
                <a:latin typeface="Times New Roman" pitchFamily="18" charset="0"/>
                <a:cs typeface="Times New Roman" pitchFamily="18" charset="0"/>
              </a:rPr>
              <a:t>+2</a:t>
            </a:r>
            <a:r>
              <a:rPr lang="en-US" sz="2100" b="1" dirty="0">
                <a:latin typeface="Times New Roman" pitchFamily="18" charset="0"/>
                <a:cs typeface="Times New Roman" pitchFamily="18" charset="0"/>
              </a:rPr>
              <a:t> acts as a signal for the </a:t>
            </a:r>
            <a:r>
              <a:rPr lang="en-US" altLang="en-US" sz="2100" b="1" dirty="0">
                <a:latin typeface="Times New Roman" pitchFamily="18" charset="0"/>
                <a:cs typeface="Times New Roman" pitchFamily="18" charset="0"/>
              </a:rPr>
              <a:t>opening of Ca</a:t>
            </a:r>
            <a:r>
              <a:rPr lang="en-US" altLang="en-US" sz="2100" b="1" baseline="30000" dirty="0">
                <a:latin typeface="Times New Roman" pitchFamily="18" charset="0"/>
                <a:cs typeface="Times New Roman" pitchFamily="18" charset="0"/>
              </a:rPr>
              <a:t>2+  </a:t>
            </a:r>
            <a:r>
              <a:rPr lang="en-US" altLang="en-US" sz="2100" b="1" dirty="0">
                <a:latin typeface="Times New Roman" pitchFamily="18" charset="0"/>
                <a:cs typeface="Times New Roman" pitchFamily="18" charset="0"/>
              </a:rPr>
              <a:t>channels in SR to  </a:t>
            </a:r>
            <a:r>
              <a:rPr lang="en-US" sz="2100" b="1" dirty="0">
                <a:latin typeface="Times New Roman" pitchFamily="18" charset="0"/>
                <a:cs typeface="Times New Roman" pitchFamily="18" charset="0"/>
              </a:rPr>
              <a:t>release large amount of activator Ca</a:t>
            </a:r>
            <a:r>
              <a:rPr lang="en-US" sz="2100" b="1" baseline="30000" dirty="0">
                <a:latin typeface="Times New Roman" pitchFamily="18" charset="0"/>
                <a:cs typeface="Times New Roman" pitchFamily="18" charset="0"/>
              </a:rPr>
              <a:t>+2</a:t>
            </a:r>
            <a:r>
              <a:rPr lang="en-US" sz="2100" b="1" dirty="0">
                <a:latin typeface="Times New Roman" pitchFamily="18" charset="0"/>
                <a:cs typeface="Times New Roman" pitchFamily="18" charset="0"/>
              </a:rPr>
              <a:t> from its cisternae. </a:t>
            </a:r>
          </a:p>
          <a:p>
            <a:pPr marL="381000" indent="-381000" algn="justLow" rtl="0">
              <a:lnSpc>
                <a:spcPct val="90000"/>
              </a:lnSpc>
              <a:buFontTx/>
              <a:buAutoNum type="arabicPeriod"/>
            </a:pPr>
            <a:r>
              <a:rPr lang="en-US" altLang="en-US" sz="2100" b="1" dirty="0">
                <a:latin typeface="Times New Roman" pitchFamily="18" charset="0"/>
                <a:cs typeface="Times New Roman" pitchFamily="18" charset="0"/>
              </a:rPr>
              <a:t>Cytosolic Ca</a:t>
            </a:r>
            <a:r>
              <a:rPr lang="en-US" altLang="en-US" sz="2100" b="1" baseline="30000" dirty="0">
                <a:latin typeface="Times New Roman" pitchFamily="18" charset="0"/>
                <a:cs typeface="Times New Roman" pitchFamily="18" charset="0"/>
              </a:rPr>
              <a:t>2+</a:t>
            </a:r>
            <a:r>
              <a:rPr lang="en-US" altLang="en-US" sz="2100" b="1" dirty="0">
                <a:latin typeface="Times New Roman" pitchFamily="18" charset="0"/>
                <a:cs typeface="Times New Roman" pitchFamily="18" charset="0"/>
              </a:rPr>
              <a:t> binds to troponin C of  actin</a:t>
            </a:r>
            <a:r>
              <a:rPr lang="en-US" altLang="en-US" sz="2100" b="1" dirty="0">
                <a:solidFill>
                  <a:srgbClr val="E01033"/>
                </a:solidFill>
                <a:latin typeface="Times New Roman" pitchFamily="18" charset="0"/>
                <a:cs typeface="Times New Roman" pitchFamily="18" charset="0"/>
              </a:rPr>
              <a:t> </a:t>
            </a:r>
            <a:r>
              <a:rPr lang="en-US" altLang="en-US" sz="2100" b="1" dirty="0">
                <a:latin typeface="Times New Roman" pitchFamily="18" charset="0"/>
                <a:cs typeface="Times New Roman" pitchFamily="18" charset="0"/>
              </a:rPr>
              <a:t>and stimulates contraction</a:t>
            </a:r>
            <a:r>
              <a:rPr lang="en-US" sz="2100" b="1" dirty="0">
                <a:latin typeface="Times New Roman" pitchFamily="18" charset="0"/>
                <a:cs typeface="Times New Roman" pitchFamily="18" charset="0"/>
              </a:rPr>
              <a:t>. </a:t>
            </a:r>
          </a:p>
          <a:p>
            <a:pPr marL="381000" indent="-381000" algn="justLow" rtl="0">
              <a:lnSpc>
                <a:spcPct val="90000"/>
              </a:lnSpc>
              <a:buFontTx/>
              <a:buAutoNum type="arabicPeriod"/>
            </a:pPr>
            <a:r>
              <a:rPr lang="en-US" sz="2100" b="1" dirty="0">
                <a:latin typeface="Times New Roman" pitchFamily="18" charset="0"/>
                <a:cs typeface="Times New Roman" pitchFamily="18" charset="0"/>
              </a:rPr>
              <a:t>Thus, Myocardial cells contract  when they are excited (depolarized). </a:t>
            </a:r>
          </a:p>
          <a:p>
            <a:pPr marL="381000" indent="-381000" algn="justLow" rtl="0">
              <a:lnSpc>
                <a:spcPct val="90000"/>
              </a:lnSpc>
            </a:pPr>
            <a:endParaRPr lang="en-US" sz="2000" dirty="0"/>
          </a:p>
        </p:txBody>
      </p:sp>
      <p:pic>
        <p:nvPicPr>
          <p:cNvPr id="378887" name="Picture 7" descr="excitation_contraction_couping1340649020507"/>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0" y="2708275"/>
            <a:ext cx="9144000" cy="41497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5757033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5" name="Rectangle 5"/>
          <p:cNvSpPr>
            <a:spLocks noGrp="1" noChangeArrowheads="1"/>
          </p:cNvSpPr>
          <p:nvPr>
            <p:ph idx="1"/>
          </p:nvPr>
        </p:nvSpPr>
        <p:spPr>
          <a:xfrm>
            <a:off x="457200" y="1268760"/>
            <a:ext cx="8229600" cy="4738531"/>
          </a:xfrm>
        </p:spPr>
        <p:txBody>
          <a:bodyPr>
            <a:normAutofit/>
          </a:bodyPr>
          <a:lstStyle/>
          <a:p>
            <a:pPr marL="533400" indent="-533400" algn="l" rtl="0">
              <a:buFontTx/>
              <a:buAutoNum type="arabicPeriod"/>
            </a:pPr>
            <a:r>
              <a:rPr lang="en-US" sz="2400" b="1" dirty="0">
                <a:latin typeface="Times New Roman" pitchFamily="18" charset="0"/>
                <a:cs typeface="Times New Roman" pitchFamily="18" charset="0"/>
              </a:rPr>
              <a:t>Active re-uptake of Ca</a:t>
            </a:r>
            <a:r>
              <a:rPr lang="en-US" sz="2400" b="1" baseline="30000" dirty="0">
                <a:latin typeface="Times New Roman" pitchFamily="18" charset="0"/>
                <a:cs typeface="Times New Roman" pitchFamily="18" charset="0"/>
              </a:rPr>
              <a:t>+2</a:t>
            </a:r>
            <a:r>
              <a:rPr lang="en-US" sz="2400" b="1" dirty="0">
                <a:latin typeface="Times New Roman" pitchFamily="18" charset="0"/>
                <a:cs typeface="Times New Roman" pitchFamily="18" charset="0"/>
              </a:rPr>
              <a:t> into the sarcoplasmic reticulum  by Ca</a:t>
            </a:r>
            <a:r>
              <a:rPr lang="en-US" sz="2400" b="1" baseline="30000" dirty="0">
                <a:latin typeface="Times New Roman" pitchFamily="18" charset="0"/>
                <a:cs typeface="Times New Roman" pitchFamily="18" charset="0"/>
              </a:rPr>
              <a:t>+2</a:t>
            </a:r>
            <a:r>
              <a:rPr lang="en-US" sz="2400" b="1" dirty="0">
                <a:latin typeface="Times New Roman" pitchFamily="18" charset="0"/>
                <a:cs typeface="Times New Roman" pitchFamily="18" charset="0"/>
              </a:rPr>
              <a:t> pump. </a:t>
            </a:r>
          </a:p>
          <a:p>
            <a:pPr marL="533400" indent="-533400" algn="l" rtl="0">
              <a:buFontTx/>
              <a:buAutoNum type="arabicPeriod"/>
            </a:pPr>
            <a:r>
              <a:rPr lang="en-US" sz="2400" b="1" dirty="0">
                <a:latin typeface="Times New Roman" pitchFamily="18" charset="0"/>
                <a:cs typeface="Times New Roman" pitchFamily="18" charset="0"/>
              </a:rPr>
              <a:t>Active pumping of excess Ca</a:t>
            </a:r>
            <a:r>
              <a:rPr lang="en-US" sz="2400" b="1" baseline="30000" dirty="0">
                <a:latin typeface="Times New Roman" pitchFamily="18" charset="0"/>
                <a:cs typeface="Times New Roman" pitchFamily="18" charset="0"/>
              </a:rPr>
              <a:t>+2</a:t>
            </a:r>
            <a:r>
              <a:rPr lang="en-US" sz="2400" b="1" dirty="0">
                <a:latin typeface="Times New Roman" pitchFamily="18" charset="0"/>
                <a:cs typeface="Times New Roman" pitchFamily="18" charset="0"/>
              </a:rPr>
              <a:t> outside the fibbers by Na</a:t>
            </a:r>
            <a:r>
              <a:rPr lang="en-US" sz="2400" b="1" baseline="30000" dirty="0">
                <a:latin typeface="Times New Roman" pitchFamily="18" charset="0"/>
                <a:cs typeface="Times New Roman" pitchFamily="18" charset="0"/>
              </a:rPr>
              <a:t>+</a:t>
            </a:r>
            <a:r>
              <a:rPr lang="en-US" sz="2400" b="1" dirty="0">
                <a:latin typeface="Times New Roman" pitchFamily="18" charset="0"/>
                <a:cs typeface="Times New Roman" pitchFamily="18" charset="0"/>
              </a:rPr>
              <a:t>- Ca</a:t>
            </a:r>
            <a:r>
              <a:rPr lang="en-US" sz="2400" b="1" baseline="30000" dirty="0">
                <a:latin typeface="Times New Roman" pitchFamily="18" charset="0"/>
                <a:cs typeface="Times New Roman" pitchFamily="18" charset="0"/>
              </a:rPr>
              <a:t>+2 </a:t>
            </a:r>
            <a:r>
              <a:rPr lang="en-US" sz="2400" b="1" dirty="0">
                <a:latin typeface="Times New Roman" pitchFamily="18" charset="0"/>
                <a:cs typeface="Times New Roman" pitchFamily="18" charset="0"/>
              </a:rPr>
              <a:t>exchanger carrier protein. </a:t>
            </a:r>
            <a:br>
              <a:rPr lang="en-US" sz="2400" b="1" dirty="0">
                <a:latin typeface="Times New Roman" pitchFamily="18" charset="0"/>
                <a:cs typeface="Times New Roman" pitchFamily="18" charset="0"/>
              </a:rPr>
            </a:br>
            <a:endParaRPr lang="en-US" sz="2400" b="1" dirty="0">
              <a:latin typeface="Times New Roman" pitchFamily="18" charset="0"/>
              <a:cs typeface="Times New Roman" pitchFamily="18" charset="0"/>
            </a:endParaRPr>
          </a:p>
        </p:txBody>
      </p:sp>
      <p:sp>
        <p:nvSpPr>
          <p:cNvPr id="384004" name="Rectangle 4"/>
          <p:cNvSpPr>
            <a:spLocks noGrp="1" noChangeArrowheads="1"/>
          </p:cNvSpPr>
          <p:nvPr>
            <p:ph type="title"/>
          </p:nvPr>
        </p:nvSpPr>
        <p:spPr/>
        <p:txBody>
          <a:bodyPr/>
          <a:lstStyle/>
          <a:p>
            <a:r>
              <a:rPr lang="en-US" sz="3200" b="1">
                <a:solidFill>
                  <a:srgbClr val="E01033"/>
                </a:solidFill>
                <a:latin typeface="Times New Roman" pitchFamily="18" charset="0"/>
                <a:cs typeface="Times New Roman" pitchFamily="18" charset="0"/>
              </a:rPr>
              <a:t>Relaxation of cardiac muscle</a:t>
            </a:r>
          </a:p>
        </p:txBody>
      </p:sp>
      <p:pic>
        <p:nvPicPr>
          <p:cNvPr id="384016" name="Picture 16" descr="ex cont coupling"/>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1115616" y="3140968"/>
            <a:ext cx="6624736" cy="3051413"/>
          </a:xfr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21498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12" name="Rectangle 4"/>
          <p:cNvSpPr>
            <a:spLocks noGrp="1" noChangeArrowheads="1"/>
          </p:cNvSpPr>
          <p:nvPr>
            <p:ph type="title"/>
          </p:nvPr>
        </p:nvSpPr>
        <p:spPr>
          <a:xfrm>
            <a:off x="251520" y="188640"/>
            <a:ext cx="8686800" cy="836613"/>
          </a:xfrm>
        </p:spPr>
        <p:txBody>
          <a:bodyPr/>
          <a:lstStyle/>
          <a:p>
            <a:r>
              <a:rPr lang="en-US" sz="3200" b="1" dirty="0">
                <a:solidFill>
                  <a:srgbClr val="E01033"/>
                </a:solidFill>
                <a:latin typeface="Times New Roman" pitchFamily="18" charset="0"/>
                <a:cs typeface="Times New Roman" pitchFamily="18" charset="0"/>
              </a:rPr>
              <a:t>Factors that affect cardiac contractility</a:t>
            </a:r>
          </a:p>
        </p:txBody>
      </p:sp>
      <p:sp>
        <p:nvSpPr>
          <p:cNvPr id="401413" name="Rectangle 5"/>
          <p:cNvSpPr>
            <a:spLocks noGrp="1" noChangeArrowheads="1"/>
          </p:cNvSpPr>
          <p:nvPr>
            <p:ph type="body" sz="half" idx="1"/>
          </p:nvPr>
        </p:nvSpPr>
        <p:spPr>
          <a:xfrm>
            <a:off x="251520" y="1196752"/>
            <a:ext cx="4607818" cy="5029423"/>
          </a:xfrm>
        </p:spPr>
        <p:txBody>
          <a:bodyPr/>
          <a:lstStyle/>
          <a:p>
            <a:pPr algn="justLow" rtl="0">
              <a:lnSpc>
                <a:spcPct val="90000"/>
              </a:lnSpc>
              <a:buFontTx/>
              <a:buNone/>
            </a:pPr>
            <a:r>
              <a:rPr lang="en-US" sz="2400" b="1" dirty="0">
                <a:latin typeface="Times New Roman" pitchFamily="18" charset="0"/>
                <a:cs typeface="Times New Roman" pitchFamily="18" charset="0"/>
              </a:rPr>
              <a:t>Four major factors affect </a:t>
            </a:r>
          </a:p>
          <a:p>
            <a:pPr algn="justLow" rtl="0">
              <a:lnSpc>
                <a:spcPct val="90000"/>
              </a:lnSpc>
              <a:buFontTx/>
              <a:buNone/>
            </a:pPr>
            <a:r>
              <a:rPr lang="en-US" sz="2400" b="1" dirty="0">
                <a:latin typeface="Times New Roman" pitchFamily="18" charset="0"/>
                <a:cs typeface="Times New Roman" pitchFamily="18" charset="0"/>
              </a:rPr>
              <a:t>cardiac performance:</a:t>
            </a:r>
          </a:p>
          <a:p>
            <a:pPr algn="justLow" rtl="0">
              <a:lnSpc>
                <a:spcPct val="90000"/>
              </a:lnSpc>
              <a:buFontTx/>
              <a:buNone/>
            </a:pPr>
            <a:endParaRPr lang="en-US" sz="2400" b="1" dirty="0">
              <a:latin typeface="Times New Roman" pitchFamily="18" charset="0"/>
              <a:cs typeface="Times New Roman" pitchFamily="18" charset="0"/>
            </a:endParaRPr>
          </a:p>
          <a:p>
            <a:pPr algn="justLow" rtl="0">
              <a:lnSpc>
                <a:spcPct val="90000"/>
              </a:lnSpc>
              <a:buFontTx/>
              <a:buNone/>
            </a:pPr>
            <a:r>
              <a:rPr lang="en-US" sz="2400" b="1" dirty="0">
                <a:latin typeface="Times New Roman" pitchFamily="18" charset="0"/>
                <a:cs typeface="Times New Roman" pitchFamily="18" charset="0"/>
              </a:rPr>
              <a:t>1- Preload.</a:t>
            </a:r>
          </a:p>
          <a:p>
            <a:pPr algn="justLow" rtl="0">
              <a:lnSpc>
                <a:spcPct val="90000"/>
              </a:lnSpc>
            </a:pPr>
            <a:endParaRPr lang="en-US" sz="2400" b="1" dirty="0">
              <a:latin typeface="Times New Roman" pitchFamily="18" charset="0"/>
              <a:cs typeface="Times New Roman" pitchFamily="18" charset="0"/>
            </a:endParaRPr>
          </a:p>
          <a:p>
            <a:pPr algn="justLow" rtl="0">
              <a:lnSpc>
                <a:spcPct val="90000"/>
              </a:lnSpc>
              <a:buFontTx/>
              <a:buNone/>
            </a:pPr>
            <a:r>
              <a:rPr lang="en-US" sz="2400" b="1" dirty="0">
                <a:latin typeface="Times New Roman" pitchFamily="18" charset="0"/>
                <a:cs typeface="Times New Roman" pitchFamily="18" charset="0"/>
              </a:rPr>
              <a:t>2- Afterload.</a:t>
            </a:r>
          </a:p>
          <a:p>
            <a:pPr algn="justLow" rtl="0">
              <a:lnSpc>
                <a:spcPct val="90000"/>
              </a:lnSpc>
            </a:pPr>
            <a:endParaRPr lang="en-US" sz="2400" b="1" dirty="0">
              <a:latin typeface="Times New Roman" pitchFamily="18" charset="0"/>
              <a:cs typeface="Times New Roman" pitchFamily="18" charset="0"/>
            </a:endParaRPr>
          </a:p>
          <a:p>
            <a:pPr algn="justLow" rtl="0">
              <a:lnSpc>
                <a:spcPct val="90000"/>
              </a:lnSpc>
              <a:buFontTx/>
              <a:buNone/>
            </a:pPr>
            <a:r>
              <a:rPr lang="en-US" sz="2400" b="1" dirty="0">
                <a:latin typeface="Times New Roman" pitchFamily="18" charset="0"/>
                <a:cs typeface="Times New Roman" pitchFamily="18" charset="0"/>
              </a:rPr>
              <a:t>3- Inotropic state (contractility).</a:t>
            </a:r>
          </a:p>
          <a:p>
            <a:pPr algn="justLow" rtl="0">
              <a:lnSpc>
                <a:spcPct val="90000"/>
              </a:lnSpc>
            </a:pPr>
            <a:endParaRPr lang="en-US" sz="2400" b="1" dirty="0">
              <a:latin typeface="Times New Roman" pitchFamily="18" charset="0"/>
              <a:cs typeface="Times New Roman" pitchFamily="18" charset="0"/>
            </a:endParaRPr>
          </a:p>
          <a:p>
            <a:pPr algn="justLow" rtl="0">
              <a:lnSpc>
                <a:spcPct val="90000"/>
              </a:lnSpc>
              <a:buFontTx/>
              <a:buNone/>
            </a:pPr>
            <a:r>
              <a:rPr lang="en-US" sz="2400" b="1" dirty="0">
                <a:latin typeface="Times New Roman" pitchFamily="18" charset="0"/>
                <a:cs typeface="Times New Roman" pitchFamily="18" charset="0"/>
              </a:rPr>
              <a:t>4- Frequency of stimulation… contraction…. (Heart rate).</a:t>
            </a:r>
          </a:p>
          <a:p>
            <a:pPr algn="justLow" rtl="0">
              <a:lnSpc>
                <a:spcPct val="90000"/>
              </a:lnSpc>
            </a:pPr>
            <a:endParaRPr lang="en-US" sz="2400" dirty="0"/>
          </a:p>
        </p:txBody>
      </p:sp>
      <p:pic>
        <p:nvPicPr>
          <p:cNvPr id="401415" name="Picture 7" descr="Preload and Afterload"/>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105400" y="1268761"/>
            <a:ext cx="3499048" cy="4824535"/>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81726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type="title"/>
          </p:nvPr>
        </p:nvSpPr>
        <p:spPr>
          <a:xfrm>
            <a:off x="468313" y="260350"/>
            <a:ext cx="8229600" cy="576263"/>
          </a:xfrm>
        </p:spPr>
        <p:txBody>
          <a:bodyPr>
            <a:normAutofit fontScale="90000"/>
          </a:bodyPr>
          <a:lstStyle/>
          <a:p>
            <a:r>
              <a:rPr lang="en-US" sz="4000" b="1">
                <a:solidFill>
                  <a:srgbClr val="E01033"/>
                </a:solidFill>
                <a:latin typeface="Times New Roman" pitchFamily="18" charset="0"/>
                <a:cs typeface="Times New Roman" pitchFamily="18" charset="0"/>
              </a:rPr>
              <a:t>Frank-Starling's law of the heart:</a:t>
            </a:r>
          </a:p>
        </p:txBody>
      </p:sp>
      <p:sp>
        <p:nvSpPr>
          <p:cNvPr id="186371" name="Rectangle 3"/>
          <p:cNvSpPr>
            <a:spLocks noGrp="1" noChangeArrowheads="1"/>
          </p:cNvSpPr>
          <p:nvPr>
            <p:ph sz="half" idx="1"/>
          </p:nvPr>
        </p:nvSpPr>
        <p:spPr>
          <a:xfrm>
            <a:off x="0" y="1052513"/>
            <a:ext cx="5795963" cy="5805487"/>
          </a:xfrm>
        </p:spPr>
        <p:txBody>
          <a:bodyPr/>
          <a:lstStyle/>
          <a:p>
            <a:pPr marL="533400" indent="-533400" algn="justLow" rtl="0">
              <a:buClr>
                <a:srgbClr val="008000"/>
              </a:buClr>
              <a:buSzPct val="115000"/>
              <a:buFontTx/>
              <a:buAutoNum type="arabicParenR"/>
            </a:pPr>
            <a:r>
              <a:rPr lang="en-US" sz="2400" b="1" dirty="0">
                <a:latin typeface="Times New Roman" pitchFamily="18" charset="0"/>
                <a:cs typeface="Times New Roman" pitchFamily="18" charset="0"/>
              </a:rPr>
              <a:t>The length-tension relationship in muscles: the force of myocardial contraction is directly proportional to the initial length of the cardiac muscle fibers i.e. the returned blood to heart will distend the ventricles so the ventricles will produce more powerful contraction to pump the returned blood.</a:t>
            </a:r>
          </a:p>
          <a:p>
            <a:pPr marL="533400" indent="-533400" algn="justLow" rtl="0">
              <a:buClr>
                <a:srgbClr val="008000"/>
              </a:buClr>
              <a:buSzPct val="115000"/>
              <a:buFontTx/>
              <a:buAutoNum type="arabicParenR"/>
            </a:pPr>
            <a:r>
              <a:rPr lang="en-US" sz="2400" b="1" dirty="0">
                <a:latin typeface="Times New Roman" pitchFamily="18" charset="0"/>
                <a:cs typeface="Times New Roman" pitchFamily="18" charset="0"/>
              </a:rPr>
              <a:t>The preload (VR)-force of contraction relationship. </a:t>
            </a:r>
          </a:p>
          <a:p>
            <a:pPr marL="533400" indent="-533400" algn="justLow" rtl="0">
              <a:buClr>
                <a:srgbClr val="008000"/>
              </a:buClr>
              <a:buSzPct val="115000"/>
              <a:buFontTx/>
              <a:buAutoNum type="arabicParenR"/>
            </a:pPr>
            <a:r>
              <a:rPr lang="en-US" sz="2400" b="1" dirty="0">
                <a:latin typeface="Times New Roman" pitchFamily="18" charset="0"/>
                <a:cs typeface="Times New Roman" pitchFamily="18" charset="0"/>
              </a:rPr>
              <a:t>Ventricular EDV-stroke volume relationship. </a:t>
            </a:r>
          </a:p>
          <a:p>
            <a:pPr marL="533400" indent="-533400" algn="justLow" rtl="0"/>
            <a:endParaRPr lang="en-US" sz="2400" b="1" dirty="0">
              <a:latin typeface="Times New Roman" pitchFamily="18" charset="0"/>
              <a:cs typeface="Times New Roman" pitchFamily="18" charset="0"/>
            </a:endParaRPr>
          </a:p>
        </p:txBody>
      </p:sp>
      <p:pic>
        <p:nvPicPr>
          <p:cNvPr id="186372" name="Picture 4" descr="150px-Otto_frank_physiologist"/>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6443663" y="1196975"/>
            <a:ext cx="2257425" cy="2447925"/>
          </a:xfrm>
        </p:spPr>
      </p:pic>
      <p:pic>
        <p:nvPicPr>
          <p:cNvPr id="186373" name="Picture 5" descr="150px-Ernest_Starling"/>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6443663" y="3933825"/>
            <a:ext cx="2398712" cy="2590800"/>
          </a:xfrm>
        </p:spPr>
      </p:pic>
    </p:spTree>
    <p:extLst>
      <p:ext uri="{BB962C8B-B14F-4D97-AF65-F5344CB8AC3E}">
        <p14:creationId xmlns:p14="http://schemas.microsoft.com/office/powerpoint/2010/main" val="309947123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8" name="Rectangle 4"/>
          <p:cNvSpPr>
            <a:spLocks noGrp="1" noChangeArrowheads="1"/>
          </p:cNvSpPr>
          <p:nvPr>
            <p:ph type="ctrTitle"/>
          </p:nvPr>
        </p:nvSpPr>
        <p:spPr>
          <a:xfrm>
            <a:off x="0" y="0"/>
            <a:ext cx="9144000" cy="765175"/>
          </a:xfrm>
        </p:spPr>
        <p:txBody>
          <a:bodyPr>
            <a:normAutofit fontScale="90000"/>
          </a:bodyPr>
          <a:lstStyle/>
          <a:p>
            <a:r>
              <a:rPr lang="en-US">
                <a:solidFill>
                  <a:srgbClr val="E01033"/>
                </a:solidFill>
                <a:latin typeface="Times New Roman" pitchFamily="18" charset="0"/>
                <a:cs typeface="Times New Roman" pitchFamily="18" charset="0"/>
              </a:rPr>
              <a:t>State Frank-Starling Relationships??</a:t>
            </a:r>
          </a:p>
        </p:txBody>
      </p:sp>
      <p:pic>
        <p:nvPicPr>
          <p:cNvPr id="277510" name="Picture 6"/>
          <p:cNvPicPr>
            <a:picLocks noGrp="1" noChangeAspect="1" noChangeArrowheads="1"/>
          </p:cNvPicPr>
          <p:nvPr>
            <p:ph type="subTitle" idx="1"/>
          </p:nvPr>
        </p:nvPicPr>
        <p:blipFill>
          <a:blip r:embed="rId2">
            <a:extLst>
              <a:ext uri="{28A0092B-C50C-407E-A947-70E740481C1C}">
                <a14:useLocalDpi xmlns:a14="http://schemas.microsoft.com/office/drawing/2010/main" val="0"/>
              </a:ext>
            </a:extLst>
          </a:blip>
          <a:srcRect/>
          <a:stretch>
            <a:fillRect/>
          </a:stretch>
        </p:blipFill>
        <p:spPr>
          <a:xfrm>
            <a:off x="899592" y="1232094"/>
            <a:ext cx="7272808" cy="522124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7353177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92" name="Rectangle 4"/>
          <p:cNvSpPr>
            <a:spLocks noGrp="1" noChangeArrowheads="1"/>
          </p:cNvSpPr>
          <p:nvPr>
            <p:ph type="title"/>
          </p:nvPr>
        </p:nvSpPr>
        <p:spPr>
          <a:xfrm>
            <a:off x="457200" y="274638"/>
            <a:ext cx="8229600" cy="417512"/>
          </a:xfrm>
        </p:spPr>
        <p:txBody>
          <a:bodyPr>
            <a:normAutofit fontScale="90000"/>
          </a:bodyPr>
          <a:lstStyle/>
          <a:p>
            <a:r>
              <a:rPr lang="en-US" altLang="zh-CN" sz="4000" b="1">
                <a:ea typeface="SimSun" pitchFamily="2" charset="-122"/>
              </a:rPr>
              <a:t>Frank-Starling Law</a:t>
            </a:r>
            <a:endParaRPr lang="en-US" sz="4000" b="1">
              <a:ea typeface="SimSun" pitchFamily="2" charset="-122"/>
            </a:endParaRPr>
          </a:p>
        </p:txBody>
      </p:sp>
      <p:sp>
        <p:nvSpPr>
          <p:cNvPr id="421891" name="Rectangle 3"/>
          <p:cNvSpPr>
            <a:spLocks noGrp="1" noChangeArrowheads="1"/>
          </p:cNvSpPr>
          <p:nvPr>
            <p:ph type="body" sz="half" idx="1"/>
          </p:nvPr>
        </p:nvSpPr>
        <p:spPr>
          <a:xfrm>
            <a:off x="468313" y="908050"/>
            <a:ext cx="8229600" cy="2185988"/>
          </a:xfrm>
        </p:spPr>
        <p:style>
          <a:lnRef idx="2">
            <a:schemeClr val="dk1"/>
          </a:lnRef>
          <a:fillRef idx="1">
            <a:schemeClr val="lt1"/>
          </a:fillRef>
          <a:effectRef idx="0">
            <a:schemeClr val="dk1"/>
          </a:effectRef>
          <a:fontRef idx="minor">
            <a:schemeClr val="dk1"/>
          </a:fontRef>
        </p:style>
        <p:txBody>
          <a:bodyPr/>
          <a:lstStyle/>
          <a:p>
            <a:pPr algn="justLow" rtl="0">
              <a:buFontTx/>
              <a:buNone/>
            </a:pPr>
            <a:r>
              <a:rPr lang="en-US" altLang="zh-CN" sz="2800" dirty="0">
                <a:latin typeface="Times New Roman" pitchFamily="18" charset="0"/>
                <a:ea typeface="SimSun" pitchFamily="2" charset="-122"/>
                <a:cs typeface="Times New Roman" pitchFamily="18" charset="0"/>
              </a:rPr>
              <a:t>The Frank-Starling Law of the Heart describes the:</a:t>
            </a:r>
          </a:p>
          <a:p>
            <a:pPr algn="justLow" rtl="0"/>
            <a:r>
              <a:rPr lang="en-US" altLang="zh-CN" sz="2800" dirty="0">
                <a:latin typeface="Times New Roman" pitchFamily="18" charset="0"/>
                <a:ea typeface="SimSun" pitchFamily="2" charset="-122"/>
                <a:cs typeface="Times New Roman" pitchFamily="18" charset="0"/>
              </a:rPr>
              <a:t>intrinsic relationship between end-diastolic volume and stoke volume.</a:t>
            </a:r>
            <a:endParaRPr lang="en-US" altLang="zh-CN" sz="2800" b="1" dirty="0">
              <a:latin typeface="Times New Roman" pitchFamily="18" charset="0"/>
              <a:ea typeface="SimSun" pitchFamily="2" charset="-122"/>
              <a:cs typeface="Times New Roman" pitchFamily="18" charset="0"/>
            </a:endParaRPr>
          </a:p>
          <a:p>
            <a:pPr algn="justLow" rtl="0"/>
            <a:r>
              <a:rPr lang="en-US" altLang="zh-CN" sz="2800" dirty="0">
                <a:latin typeface="Times New Roman" pitchFamily="18" charset="0"/>
                <a:ea typeface="SimSun" pitchFamily="2" charset="-122"/>
                <a:cs typeface="Times New Roman" pitchFamily="18" charset="0"/>
              </a:rPr>
              <a:t>effect of increased work load on cardiac output.</a:t>
            </a:r>
          </a:p>
          <a:p>
            <a:pPr algn="justLow" rtl="0"/>
            <a:endParaRPr lang="en-US" sz="2800" dirty="0">
              <a:latin typeface="Times New Roman" pitchFamily="18" charset="0"/>
              <a:ea typeface="SimSun" pitchFamily="2" charset="-122"/>
              <a:cs typeface="Times New Roman" pitchFamily="18" charset="0"/>
            </a:endParaRPr>
          </a:p>
        </p:txBody>
      </p:sp>
      <p:graphicFrame>
        <p:nvGraphicFramePr>
          <p:cNvPr id="421894" name="Object 6"/>
          <p:cNvGraphicFramePr>
            <a:graphicFrameLocks noGrp="1" noChangeAspect="1"/>
          </p:cNvGraphicFramePr>
          <p:nvPr>
            <p:ph sz="half" idx="2"/>
          </p:nvPr>
        </p:nvGraphicFramePr>
        <p:xfrm>
          <a:off x="1331913" y="3284538"/>
          <a:ext cx="6408737" cy="3573462"/>
        </p:xfrm>
        <a:graphic>
          <a:graphicData uri="http://schemas.openxmlformats.org/presentationml/2006/ole">
            <mc:AlternateContent xmlns:mc="http://schemas.openxmlformats.org/markup-compatibility/2006">
              <mc:Choice xmlns:v="urn:schemas-microsoft-com:vml" Requires="v">
                <p:oleObj spid="_x0000_s1041" name="Document" r:id="rId3" imgW="4557289" imgH="3433556" progId="Word.Document.8">
                  <p:embed/>
                </p:oleObj>
              </mc:Choice>
              <mc:Fallback>
                <p:oleObj name="Document" r:id="rId3" imgW="4557289" imgH="3433556"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1913" y="3284538"/>
                        <a:ext cx="6408737" cy="3573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805059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285720" y="1071546"/>
            <a:ext cx="8572560" cy="5500726"/>
          </a:xfrm>
        </p:spPr>
        <p:style>
          <a:lnRef idx="2">
            <a:schemeClr val="accent1"/>
          </a:lnRef>
          <a:fillRef idx="1">
            <a:schemeClr val="lt1"/>
          </a:fillRef>
          <a:effectRef idx="0">
            <a:schemeClr val="accent1"/>
          </a:effectRef>
          <a:fontRef idx="minor">
            <a:schemeClr val="dk1"/>
          </a:fontRef>
        </p:style>
        <p:txBody>
          <a:bodyPr>
            <a:normAutofit fontScale="77500" lnSpcReduction="20000"/>
          </a:bodyPr>
          <a:lstStyle/>
          <a:p>
            <a:pPr algn="l" rtl="0"/>
            <a:endParaRPr lang="en-US" sz="2400" dirty="0" smtClean="0">
              <a:latin typeface="Times New Roman" pitchFamily="18" charset="0"/>
              <a:cs typeface="Times New Roman" pitchFamily="18" charset="0"/>
            </a:endParaRPr>
          </a:p>
          <a:p>
            <a:pPr algn="justLow" rtl="0">
              <a:lnSpc>
                <a:spcPct val="120000"/>
              </a:lnSpc>
            </a:pPr>
            <a:r>
              <a:rPr lang="en-US" sz="2400" dirty="0">
                <a:latin typeface="Times New Roman" pitchFamily="18" charset="0"/>
                <a:cs typeface="Times New Roman" pitchFamily="18" charset="0"/>
              </a:rPr>
              <a:t>The pumping ability of the heart is a function of the beats per minute </a:t>
            </a:r>
            <a:r>
              <a:rPr lang="en-US" sz="2400" b="1" dirty="0">
                <a:latin typeface="Times New Roman" pitchFamily="18" charset="0"/>
                <a:cs typeface="Times New Roman" pitchFamily="18" charset="0"/>
              </a:rPr>
              <a:t>(cardiac rate) </a:t>
            </a:r>
            <a:r>
              <a:rPr lang="en-US" sz="2400" dirty="0">
                <a:latin typeface="Times New Roman" pitchFamily="18" charset="0"/>
                <a:cs typeface="Times New Roman" pitchFamily="18" charset="0"/>
              </a:rPr>
              <a:t>and the </a:t>
            </a:r>
            <a:r>
              <a:rPr lang="en-US" sz="2400" b="1" dirty="0">
                <a:latin typeface="Times New Roman" pitchFamily="18" charset="0"/>
                <a:cs typeface="Times New Roman" pitchFamily="18" charset="0"/>
              </a:rPr>
              <a:t>volume of blood ejected per beat (stroke volume).</a:t>
            </a:r>
            <a:r>
              <a:rPr lang="en-US" sz="2400" dirty="0">
                <a:latin typeface="Times New Roman" pitchFamily="18" charset="0"/>
                <a:cs typeface="Times New Roman" pitchFamily="18" charset="0"/>
              </a:rPr>
              <a:t> </a:t>
            </a:r>
          </a:p>
          <a:p>
            <a:pPr algn="justLow" rtl="0">
              <a:lnSpc>
                <a:spcPct val="120000"/>
              </a:lnSpc>
            </a:pPr>
            <a:r>
              <a:rPr lang="en-US" sz="2400" dirty="0">
                <a:latin typeface="Times New Roman" pitchFamily="18" charset="0"/>
                <a:cs typeface="Times New Roman" pitchFamily="18" charset="0"/>
              </a:rPr>
              <a:t>The cardiac rate and stroke volume are regulated by autonomic nerves and by </a:t>
            </a:r>
            <a:r>
              <a:rPr lang="en-US" sz="2400" dirty="0" smtClean="0">
                <a:latin typeface="Times New Roman" pitchFamily="18" charset="0"/>
                <a:cs typeface="Times New Roman" pitchFamily="18" charset="0"/>
              </a:rPr>
              <a:t>mechanisms intrinsic </a:t>
            </a:r>
            <a:r>
              <a:rPr lang="en-US" sz="2400" dirty="0">
                <a:latin typeface="Times New Roman" pitchFamily="18" charset="0"/>
                <a:cs typeface="Times New Roman" pitchFamily="18" charset="0"/>
              </a:rPr>
              <a:t>to the cardiovascular system.</a:t>
            </a:r>
          </a:p>
          <a:p>
            <a:pPr algn="justLow" rtl="0">
              <a:lnSpc>
                <a:spcPct val="120000"/>
              </a:lnSpc>
            </a:pPr>
            <a:r>
              <a:rPr lang="en-US" sz="2400" dirty="0">
                <a:latin typeface="Times New Roman" pitchFamily="18" charset="0"/>
                <a:cs typeface="Times New Roman" pitchFamily="18" charset="0"/>
              </a:rPr>
              <a:t>The </a:t>
            </a:r>
            <a:r>
              <a:rPr lang="en-US" sz="2400" b="1" dirty="0">
                <a:latin typeface="Times New Roman" pitchFamily="18" charset="0"/>
                <a:cs typeface="Times New Roman" pitchFamily="18" charset="0"/>
              </a:rPr>
              <a:t>cardiac output </a:t>
            </a:r>
            <a:r>
              <a:rPr lang="en-US" sz="2400" dirty="0">
                <a:latin typeface="Times New Roman" pitchFamily="18" charset="0"/>
                <a:cs typeface="Times New Roman" pitchFamily="18" charset="0"/>
              </a:rPr>
              <a:t>is the </a:t>
            </a:r>
            <a:r>
              <a:rPr lang="en-US" sz="2400" b="1" dirty="0">
                <a:latin typeface="Times New Roman" pitchFamily="18" charset="0"/>
                <a:cs typeface="Times New Roman" pitchFamily="18" charset="0"/>
              </a:rPr>
              <a:t>volume of blood pumped per minute</a:t>
            </a:r>
            <a:r>
              <a:rPr lang="en-US" sz="2400" dirty="0">
                <a:latin typeface="Times New Roman" pitchFamily="18" charset="0"/>
                <a:cs typeface="Times New Roman" pitchFamily="18" charset="0"/>
              </a:rPr>
              <a:t> by each ventricle. </a:t>
            </a:r>
          </a:p>
          <a:p>
            <a:pPr algn="justLow" rtl="0">
              <a:lnSpc>
                <a:spcPct val="120000"/>
              </a:lnSpc>
            </a:pPr>
            <a:r>
              <a:rPr lang="en-US" sz="2400" dirty="0">
                <a:latin typeface="Times New Roman" pitchFamily="18" charset="0"/>
                <a:cs typeface="Times New Roman" pitchFamily="18" charset="0"/>
              </a:rPr>
              <a:t>The </a:t>
            </a:r>
            <a:r>
              <a:rPr lang="en-US" sz="2400" b="1" dirty="0">
                <a:latin typeface="Times New Roman" pitchFamily="18" charset="0"/>
                <a:cs typeface="Times New Roman" pitchFamily="18" charset="0"/>
              </a:rPr>
              <a:t>average resting</a:t>
            </a:r>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cardiac rate </a:t>
            </a:r>
            <a:r>
              <a:rPr lang="en-US" sz="2400" dirty="0">
                <a:latin typeface="Times New Roman" pitchFamily="18" charset="0"/>
                <a:cs typeface="Times New Roman" pitchFamily="18" charset="0"/>
              </a:rPr>
              <a:t>in an adult is </a:t>
            </a:r>
            <a:r>
              <a:rPr lang="en-US" sz="2400" b="1" dirty="0">
                <a:latin typeface="Times New Roman" pitchFamily="18" charset="0"/>
                <a:cs typeface="Times New Roman" pitchFamily="18" charset="0"/>
              </a:rPr>
              <a:t>70 beats per minute</a:t>
            </a:r>
            <a:r>
              <a:rPr lang="en-US" sz="2400" dirty="0">
                <a:latin typeface="Times New Roman" pitchFamily="18" charset="0"/>
                <a:cs typeface="Times New Roman" pitchFamily="18" charset="0"/>
              </a:rPr>
              <a:t>; the average </a:t>
            </a:r>
            <a:r>
              <a:rPr lang="en-US" sz="2400" b="1" dirty="0">
                <a:latin typeface="Times New Roman" pitchFamily="18" charset="0"/>
                <a:cs typeface="Times New Roman" pitchFamily="18" charset="0"/>
              </a:rPr>
              <a:t>stroke volume</a:t>
            </a:r>
            <a:r>
              <a:rPr lang="en-US" sz="2400" dirty="0">
                <a:latin typeface="Times New Roman" pitchFamily="18" charset="0"/>
                <a:cs typeface="Times New Roman" pitchFamily="18" charset="0"/>
              </a:rPr>
              <a:t> (volume of blood pumped per beat by each ventricle) </a:t>
            </a:r>
            <a:r>
              <a:rPr lang="en-US" sz="2400" b="1" dirty="0">
                <a:latin typeface="Times New Roman" pitchFamily="18" charset="0"/>
                <a:cs typeface="Times New Roman" pitchFamily="18" charset="0"/>
              </a:rPr>
              <a:t>is 70 to 80 ml per beat.</a:t>
            </a:r>
            <a:r>
              <a:rPr lang="en-US" sz="2400" dirty="0">
                <a:latin typeface="Times New Roman" pitchFamily="18" charset="0"/>
                <a:cs typeface="Times New Roman" pitchFamily="18" charset="0"/>
              </a:rPr>
              <a:t> </a:t>
            </a:r>
          </a:p>
          <a:p>
            <a:pPr algn="justLow" rtl="0">
              <a:lnSpc>
                <a:spcPct val="120000"/>
              </a:lnSpc>
            </a:pPr>
            <a:r>
              <a:rPr lang="en-US" sz="2400" dirty="0">
                <a:latin typeface="Times New Roman" pitchFamily="18" charset="0"/>
                <a:cs typeface="Times New Roman" pitchFamily="18" charset="0"/>
              </a:rPr>
              <a:t>The product of these two variables gives an </a:t>
            </a:r>
            <a:r>
              <a:rPr lang="en-US" sz="2400" b="1" dirty="0">
                <a:latin typeface="Times New Roman" pitchFamily="18" charset="0"/>
                <a:cs typeface="Times New Roman" pitchFamily="18" charset="0"/>
              </a:rPr>
              <a:t>average cardiac output of 5,500 ml (5.5 L) per minute:</a:t>
            </a:r>
            <a:endParaRPr lang="en-US" sz="2400" dirty="0">
              <a:latin typeface="Times New Roman" pitchFamily="18" charset="0"/>
              <a:cs typeface="Times New Roman" pitchFamily="18" charset="0"/>
            </a:endParaRPr>
          </a:p>
          <a:p>
            <a:pPr algn="ctr" rtl="0">
              <a:lnSpc>
                <a:spcPct val="120000"/>
              </a:lnSpc>
              <a:buNone/>
            </a:pPr>
            <a:r>
              <a:rPr lang="en-US" sz="2400" b="1" dirty="0" smtClean="0">
                <a:latin typeface="Times New Roman" pitchFamily="18" charset="0"/>
                <a:cs typeface="Times New Roman" pitchFamily="18" charset="0"/>
              </a:rPr>
              <a:t>                   Cardiac </a:t>
            </a:r>
            <a:r>
              <a:rPr lang="en-US" sz="2400" b="1" dirty="0">
                <a:latin typeface="Times New Roman" pitchFamily="18" charset="0"/>
                <a:cs typeface="Times New Roman" pitchFamily="18" charset="0"/>
              </a:rPr>
              <a:t>output = Stroke volume × cardiac rate</a:t>
            </a:r>
            <a:endParaRPr lang="en-US" sz="2400" dirty="0">
              <a:latin typeface="Times New Roman" pitchFamily="18" charset="0"/>
              <a:cs typeface="Times New Roman" pitchFamily="18" charset="0"/>
            </a:endParaRPr>
          </a:p>
          <a:p>
            <a:pPr algn="justLow" rtl="0">
              <a:lnSpc>
                <a:spcPct val="120000"/>
              </a:lnSpc>
            </a:pPr>
            <a:r>
              <a:rPr lang="en-US" sz="2400" dirty="0">
                <a:latin typeface="Times New Roman" pitchFamily="18" charset="0"/>
                <a:cs typeface="Times New Roman" pitchFamily="18" charset="0"/>
              </a:rPr>
              <a:t>An increase in cardiac output, as occurs during exercise, must thus be accompanied by an increased rate of blood flow through the circulation. </a:t>
            </a:r>
            <a:r>
              <a:rPr lang="en-US" sz="2400" dirty="0" smtClean="0">
                <a:latin typeface="Times New Roman" pitchFamily="18" charset="0"/>
                <a:cs typeface="Times New Roman" pitchFamily="18" charset="0"/>
              </a:rPr>
              <a:t> This </a:t>
            </a:r>
            <a:r>
              <a:rPr lang="en-US" sz="2400" dirty="0">
                <a:latin typeface="Times New Roman" pitchFamily="18" charset="0"/>
                <a:cs typeface="Times New Roman" pitchFamily="18" charset="0"/>
              </a:rPr>
              <a:t>is accomplished by factors that regulate the cardiac rate and stroke volume.</a:t>
            </a:r>
          </a:p>
          <a:p>
            <a:pPr rtl="0">
              <a:buNone/>
            </a:pPr>
            <a:r>
              <a:rPr lang="en-US" sz="2400" dirty="0">
                <a:latin typeface="Times New Roman" pitchFamily="18" charset="0"/>
                <a:cs typeface="Times New Roman" pitchFamily="18" charset="0"/>
              </a:rPr>
              <a:t> </a:t>
            </a:r>
          </a:p>
        </p:txBody>
      </p:sp>
      <p:sp>
        <p:nvSpPr>
          <p:cNvPr id="5" name="Rectangle 4"/>
          <p:cNvSpPr>
            <a:spLocks noGrp="1" noChangeArrowheads="1"/>
          </p:cNvSpPr>
          <p:nvPr>
            <p:ph type="title"/>
          </p:nvPr>
        </p:nvSpPr>
        <p:spPr>
          <a:xfrm>
            <a:off x="785786" y="214290"/>
            <a:ext cx="7129458" cy="785818"/>
          </a:xfrm>
        </p:spPr>
        <p:style>
          <a:lnRef idx="3">
            <a:schemeClr val="lt1"/>
          </a:lnRef>
          <a:fillRef idx="1">
            <a:schemeClr val="accent4"/>
          </a:fillRef>
          <a:effectRef idx="1">
            <a:schemeClr val="accent4"/>
          </a:effectRef>
          <a:fontRef idx="minor">
            <a:schemeClr val="lt1"/>
          </a:fontRef>
        </p:style>
        <p:txBody>
          <a:bodyPr>
            <a:normAutofit fontScale="90000"/>
          </a:bodyPr>
          <a:lstStyle/>
          <a:p>
            <a:pPr algn="ctr" rtl="0"/>
            <a:r>
              <a:rPr lang="en-US" dirty="0" smtClean="0">
                <a:effectLst/>
                <a:latin typeface="Times New Roman" pitchFamily="18" charset="0"/>
                <a:cs typeface="Times New Roman" pitchFamily="18" charset="0"/>
              </a:rPr>
              <a:t/>
            </a:r>
            <a:br>
              <a:rPr lang="en-US" dirty="0" smtClean="0">
                <a:effectLst/>
                <a:latin typeface="Times New Roman" pitchFamily="18" charset="0"/>
                <a:cs typeface="Times New Roman" pitchFamily="18" charset="0"/>
              </a:rPr>
            </a:br>
            <a:r>
              <a:rPr lang="en-US" sz="3100" dirty="0" smtClean="0">
                <a:effectLst/>
                <a:latin typeface="Times New Roman" pitchFamily="18" charset="0"/>
                <a:cs typeface="Times New Roman" pitchFamily="18" charset="0"/>
              </a:rPr>
              <a:t>CARDIAC </a:t>
            </a:r>
            <a:r>
              <a:rPr lang="en-US" sz="3100" dirty="0">
                <a:effectLst/>
                <a:latin typeface="Times New Roman" pitchFamily="18" charset="0"/>
                <a:cs typeface="Times New Roman" pitchFamily="18" charset="0"/>
              </a:rPr>
              <a:t>OUTPUT AND BLOOD PRESSURE CONTROL</a:t>
            </a:r>
            <a:r>
              <a:rPr lang="en-US" dirty="0">
                <a:effectLst/>
                <a:latin typeface="Times New Roman" pitchFamily="18" charset="0"/>
                <a:cs typeface="Times New Roman" pitchFamily="18" charset="0"/>
              </a:rPr>
              <a:t/>
            </a:r>
            <a:br>
              <a:rPr lang="en-US" dirty="0">
                <a:effectLst/>
                <a:latin typeface="Times New Roman" pitchFamily="18" charset="0"/>
                <a:cs typeface="Times New Roman" pitchFamily="18" charset="0"/>
              </a:rPr>
            </a:br>
            <a:r>
              <a:rPr lang="en-US" dirty="0">
                <a:effectLst/>
                <a:latin typeface="Times New Roman" pitchFamily="18" charset="0"/>
                <a:cs typeface="Times New Roman" pitchFamily="18" charset="0"/>
              </a:rPr>
              <a:t> </a:t>
            </a:r>
          </a:p>
        </p:txBody>
      </p:sp>
    </p:spTree>
    <p:extLst>
      <p:ext uri="{BB962C8B-B14F-4D97-AF65-F5344CB8AC3E}">
        <p14:creationId xmlns:p14="http://schemas.microsoft.com/office/powerpoint/2010/main" val="39389216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78" name="Rectangle 2"/>
          <p:cNvSpPr>
            <a:spLocks noGrp="1" noChangeArrowheads="1"/>
          </p:cNvSpPr>
          <p:nvPr>
            <p:ph type="body" idx="4294967295"/>
          </p:nvPr>
        </p:nvSpPr>
        <p:spPr>
          <a:xfrm>
            <a:off x="0" y="765175"/>
            <a:ext cx="9144000" cy="6092825"/>
          </a:xfrm>
        </p:spPr>
        <p:txBody>
          <a:bodyPr/>
          <a:lstStyle/>
          <a:p>
            <a:pPr marL="533400" indent="-533400" algn="justLow" rtl="0">
              <a:buFontTx/>
              <a:buNone/>
            </a:pPr>
            <a:r>
              <a:rPr lang="en-US" b="1" dirty="0" smtClean="0"/>
              <a:t>  Frank-Starling </a:t>
            </a:r>
            <a:r>
              <a:rPr lang="en-US" b="1" dirty="0"/>
              <a:t>Law; the strength of ventricular </a:t>
            </a:r>
          </a:p>
          <a:p>
            <a:pPr marL="533400" indent="-533400" algn="justLow" rtl="0">
              <a:buFontTx/>
              <a:buNone/>
            </a:pPr>
            <a:r>
              <a:rPr lang="en-US" b="1" dirty="0"/>
              <a:t>contraction is:</a:t>
            </a:r>
          </a:p>
          <a:p>
            <a:pPr marL="533400" indent="-533400" algn="justLow" rtl="0">
              <a:buFontTx/>
              <a:buNone/>
            </a:pPr>
            <a:endParaRPr lang="en-US" dirty="0"/>
          </a:p>
          <a:p>
            <a:pPr marL="914400" lvl="1" indent="-457200" algn="justLow" rtl="0">
              <a:buFontTx/>
              <a:buAutoNum type="alphaUcPeriod"/>
            </a:pPr>
            <a:r>
              <a:rPr lang="en-US" dirty="0"/>
              <a:t>directly proportional to the end-systolic volume.</a:t>
            </a:r>
          </a:p>
          <a:p>
            <a:pPr marL="914400" lvl="1" indent="-457200" algn="justLow" rtl="0">
              <a:buFontTx/>
              <a:buAutoNum type="alphaUcPeriod"/>
            </a:pPr>
            <a:endParaRPr lang="en-US" dirty="0"/>
          </a:p>
          <a:p>
            <a:pPr marL="914400" lvl="1" indent="-457200" algn="justLow" rtl="0">
              <a:buFontTx/>
              <a:buAutoNum type="alphaUcPeriod"/>
            </a:pPr>
            <a:r>
              <a:rPr lang="en-US" dirty="0"/>
              <a:t>directly proportional to the end-diastolic volume.</a:t>
            </a:r>
          </a:p>
          <a:p>
            <a:pPr marL="914400" lvl="1" indent="-457200" algn="justLow" rtl="0">
              <a:buFontTx/>
              <a:buAutoNum type="alphaUcPeriod"/>
            </a:pPr>
            <a:endParaRPr lang="en-US" dirty="0"/>
          </a:p>
          <a:p>
            <a:pPr marL="914400" lvl="1" indent="-457200" algn="justLow" rtl="0">
              <a:buFontTx/>
              <a:buAutoNum type="alphaUcPeriod"/>
            </a:pPr>
            <a:r>
              <a:rPr lang="en-US" dirty="0"/>
              <a:t>inversely proportional to the end-diastolic volume.</a:t>
            </a:r>
          </a:p>
          <a:p>
            <a:pPr marL="914400" lvl="1" indent="-457200" algn="justLow" rtl="0">
              <a:buFontTx/>
              <a:buAutoNum type="alphaUcPeriod"/>
            </a:pPr>
            <a:endParaRPr lang="en-US" dirty="0"/>
          </a:p>
          <a:p>
            <a:pPr marL="914400" lvl="1" indent="-457200" algn="justLow" rtl="0">
              <a:buFontTx/>
              <a:buAutoNum type="alphaUcPeriod"/>
            </a:pPr>
            <a:r>
              <a:rPr lang="en-US" dirty="0"/>
              <a:t>Independent of end diastolic volume.</a:t>
            </a:r>
          </a:p>
        </p:txBody>
      </p:sp>
    </p:spTree>
    <p:extLst>
      <p:ext uri="{BB962C8B-B14F-4D97-AF65-F5344CB8AC3E}">
        <p14:creationId xmlns:p14="http://schemas.microsoft.com/office/powerpoint/2010/main" val="30678480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3943" name="Picture 7" descr="gr4"/>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9512" y="1340768"/>
            <a:ext cx="4032448" cy="518457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23940" name="Rectangle 4"/>
          <p:cNvSpPr>
            <a:spLocks noGrp="1" noChangeArrowheads="1"/>
          </p:cNvSpPr>
          <p:nvPr>
            <p:ph type="title"/>
          </p:nvPr>
        </p:nvSpPr>
        <p:spPr/>
        <p:txBody>
          <a:bodyPr>
            <a:normAutofit/>
          </a:bodyPr>
          <a:lstStyle/>
          <a:p>
            <a:r>
              <a:rPr lang="en-US" sz="4000">
                <a:solidFill>
                  <a:srgbClr val="E01033"/>
                </a:solidFill>
                <a:latin typeface="Times New Roman" pitchFamily="18" charset="0"/>
                <a:cs typeface="Times New Roman" pitchFamily="18" charset="0"/>
              </a:rPr>
              <a:t>Frank-Starling Relationships</a:t>
            </a:r>
          </a:p>
        </p:txBody>
      </p:sp>
      <p:pic>
        <p:nvPicPr>
          <p:cNvPr id="423944" name="Picture 8" descr="pre and afterload"/>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4499992" y="1412875"/>
            <a:ext cx="4464496" cy="496845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8111446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0" y="0"/>
            <a:ext cx="9144000" cy="1125538"/>
          </a:xfrm>
        </p:spPr>
        <p:txBody>
          <a:bodyPr>
            <a:normAutofit fontScale="90000"/>
          </a:bodyPr>
          <a:lstStyle/>
          <a:p>
            <a:r>
              <a:rPr lang="en-US" sz="4000">
                <a:solidFill>
                  <a:srgbClr val="E01033"/>
                </a:solidFill>
                <a:latin typeface="Times New Roman" pitchFamily="18" charset="0"/>
                <a:cs typeface="Times New Roman" pitchFamily="18" charset="0"/>
              </a:rPr>
              <a:t/>
            </a:r>
            <a:br>
              <a:rPr lang="en-US" sz="4000">
                <a:solidFill>
                  <a:srgbClr val="E01033"/>
                </a:solidFill>
                <a:latin typeface="Times New Roman" pitchFamily="18" charset="0"/>
                <a:cs typeface="Times New Roman" pitchFamily="18" charset="0"/>
              </a:rPr>
            </a:br>
            <a:endParaRPr lang="en-US" sz="4000" b="1">
              <a:solidFill>
                <a:schemeClr val="tx1"/>
              </a:solidFill>
              <a:latin typeface="Times New Roman" pitchFamily="18" charset="0"/>
              <a:cs typeface="Times New Roman" pitchFamily="18" charset="0"/>
            </a:endParaRPr>
          </a:p>
        </p:txBody>
      </p:sp>
      <p:sp>
        <p:nvSpPr>
          <p:cNvPr id="71683" name="Rectangle 3"/>
          <p:cNvSpPr>
            <a:spLocks noGrp="1" noChangeArrowheads="1"/>
          </p:cNvSpPr>
          <p:nvPr>
            <p:ph type="body" idx="1"/>
          </p:nvPr>
        </p:nvSpPr>
        <p:spPr>
          <a:xfrm>
            <a:off x="323528" y="1196975"/>
            <a:ext cx="8244210" cy="5184353"/>
          </a:xfrm>
        </p:spPr>
        <p:style>
          <a:lnRef idx="2">
            <a:schemeClr val="dk1"/>
          </a:lnRef>
          <a:fillRef idx="1">
            <a:schemeClr val="lt1"/>
          </a:fillRef>
          <a:effectRef idx="0">
            <a:schemeClr val="dk1"/>
          </a:effectRef>
          <a:fontRef idx="minor">
            <a:schemeClr val="dk1"/>
          </a:fontRef>
        </p:style>
        <p:txBody>
          <a:bodyPr>
            <a:normAutofit/>
          </a:bodyPr>
          <a:lstStyle/>
          <a:p>
            <a:pPr algn="justLow" rtl="0">
              <a:lnSpc>
                <a:spcPct val="80000"/>
              </a:lnSpc>
              <a:buFontTx/>
              <a:buNone/>
            </a:pPr>
            <a:endParaRPr lang="en-US" sz="2400" b="1" dirty="0" smtClean="0">
              <a:latin typeface="Times New Roman" pitchFamily="18" charset="0"/>
              <a:cs typeface="Times New Roman" pitchFamily="18" charset="0"/>
            </a:endParaRPr>
          </a:p>
          <a:p>
            <a:pPr algn="justLow" rtl="0">
              <a:lnSpc>
                <a:spcPct val="80000"/>
              </a:lnSpc>
              <a:buFontTx/>
              <a:buNone/>
            </a:pPr>
            <a:r>
              <a:rPr lang="en-US" sz="2400" b="1" dirty="0" smtClean="0">
                <a:latin typeface="Times New Roman" pitchFamily="18" charset="0"/>
                <a:cs typeface="Times New Roman" pitchFamily="18" charset="0"/>
              </a:rPr>
              <a:t>The </a:t>
            </a:r>
            <a:r>
              <a:rPr lang="en-US" sz="2400" b="1" dirty="0">
                <a:latin typeface="Times New Roman" pitchFamily="18" charset="0"/>
                <a:cs typeface="Times New Roman" pitchFamily="18" charset="0"/>
              </a:rPr>
              <a:t>heart rate refers to the ventricular rate of beating per minute. </a:t>
            </a:r>
            <a:r>
              <a:rPr lang="en-US" sz="2400" b="1" dirty="0" smtClean="0">
                <a:latin typeface="Times New Roman" pitchFamily="18" charset="0"/>
                <a:cs typeface="Times New Roman" pitchFamily="18" charset="0"/>
              </a:rPr>
              <a:t> </a:t>
            </a:r>
            <a:r>
              <a:rPr lang="en-US" sz="2400" b="1" dirty="0">
                <a:latin typeface="Times New Roman" pitchFamily="18" charset="0"/>
                <a:cs typeface="Times New Roman" pitchFamily="18" charset="0"/>
              </a:rPr>
              <a:t>Normally, it averages </a:t>
            </a:r>
            <a:r>
              <a:rPr lang="en-US" sz="2400" b="1" dirty="0">
                <a:solidFill>
                  <a:srgbClr val="FF0000"/>
                </a:solidFill>
                <a:latin typeface="Times New Roman" pitchFamily="18" charset="0"/>
                <a:cs typeface="Times New Roman" pitchFamily="18" charset="0"/>
              </a:rPr>
              <a:t>72 </a:t>
            </a:r>
            <a:r>
              <a:rPr lang="en-US" sz="2400" b="1" dirty="0">
                <a:latin typeface="Times New Roman" pitchFamily="18" charset="0"/>
                <a:cs typeface="Times New Roman" pitchFamily="18" charset="0"/>
              </a:rPr>
              <a:t>beats/minute (range </a:t>
            </a:r>
            <a:r>
              <a:rPr lang="en-US" sz="2400" b="1" dirty="0">
                <a:solidFill>
                  <a:srgbClr val="FF0000"/>
                </a:solidFill>
                <a:latin typeface="Times New Roman" pitchFamily="18" charset="0"/>
                <a:cs typeface="Times New Roman" pitchFamily="18" charset="0"/>
              </a:rPr>
              <a:t>60-100 </a:t>
            </a:r>
            <a:r>
              <a:rPr lang="en-US" sz="2400" b="1" dirty="0">
                <a:latin typeface="Times New Roman" pitchFamily="18" charset="0"/>
                <a:cs typeface="Times New Roman" pitchFamily="18" charset="0"/>
              </a:rPr>
              <a:t>beats/minute).</a:t>
            </a:r>
          </a:p>
          <a:p>
            <a:pPr algn="justLow" rtl="0">
              <a:lnSpc>
                <a:spcPct val="80000"/>
              </a:lnSpc>
              <a:buFontTx/>
              <a:buNone/>
            </a:pPr>
            <a:endParaRPr lang="en-US" sz="2400" b="1" dirty="0">
              <a:latin typeface="Times New Roman" pitchFamily="18" charset="0"/>
              <a:cs typeface="Times New Roman" pitchFamily="18" charset="0"/>
            </a:endParaRPr>
          </a:p>
          <a:p>
            <a:pPr algn="justLow" rtl="0">
              <a:lnSpc>
                <a:spcPct val="80000"/>
              </a:lnSpc>
            </a:pPr>
            <a:r>
              <a:rPr lang="en-US" sz="2400" b="1" dirty="0">
                <a:latin typeface="Times New Roman" pitchFamily="18" charset="0"/>
                <a:cs typeface="Times New Roman" pitchFamily="18" charset="0"/>
              </a:rPr>
              <a:t>An increase in the frequency of stimulation causes a proportional increase in the force of contraction. </a:t>
            </a:r>
          </a:p>
          <a:p>
            <a:pPr algn="justLow" rtl="0">
              <a:lnSpc>
                <a:spcPct val="80000"/>
              </a:lnSpc>
              <a:buFontTx/>
              <a:buNone/>
            </a:pPr>
            <a:r>
              <a:rPr lang="en-US" sz="2400" b="1" dirty="0">
                <a:latin typeface="Times New Roman" pitchFamily="18" charset="0"/>
                <a:cs typeface="Times New Roman" pitchFamily="18" charset="0"/>
              </a:rPr>
              <a:t>      increased Heart rate = increase in the number of depolarization (Ca</a:t>
            </a:r>
            <a:r>
              <a:rPr lang="en-US" sz="2400" b="1" baseline="30000" dirty="0">
                <a:latin typeface="Times New Roman" pitchFamily="18" charset="0"/>
                <a:cs typeface="Times New Roman" pitchFamily="18" charset="0"/>
              </a:rPr>
              <a:t>+2</a:t>
            </a:r>
            <a:r>
              <a:rPr lang="en-US" sz="2400" b="1" dirty="0">
                <a:latin typeface="Times New Roman" pitchFamily="18" charset="0"/>
                <a:cs typeface="Times New Roman" pitchFamily="18" charset="0"/>
              </a:rPr>
              <a:t> influx … contraction).</a:t>
            </a:r>
          </a:p>
          <a:p>
            <a:pPr algn="justLow" rtl="0">
              <a:lnSpc>
                <a:spcPct val="80000"/>
              </a:lnSpc>
              <a:buFontTx/>
              <a:buNone/>
            </a:pPr>
            <a:endParaRPr lang="en-US" sz="2400" b="1" dirty="0">
              <a:latin typeface="Times New Roman" pitchFamily="18" charset="0"/>
              <a:cs typeface="Times New Roman" pitchFamily="18" charset="0"/>
            </a:endParaRPr>
          </a:p>
          <a:p>
            <a:pPr lvl="1" algn="justLow" rtl="0">
              <a:lnSpc>
                <a:spcPct val="80000"/>
              </a:lnSpc>
              <a:buClr>
                <a:srgbClr val="008000"/>
              </a:buClr>
              <a:buSzPct val="120000"/>
            </a:pPr>
            <a:r>
              <a:rPr lang="en-US" sz="2000" b="1" dirty="0">
                <a:solidFill>
                  <a:srgbClr val="008000"/>
                </a:solidFill>
                <a:latin typeface="Times New Roman" pitchFamily="18" charset="0"/>
                <a:cs typeface="Times New Roman" pitchFamily="18" charset="0"/>
              </a:rPr>
              <a:t>tachycardia</a:t>
            </a:r>
            <a:r>
              <a:rPr lang="en-US" sz="2000" b="1" dirty="0">
                <a:latin typeface="Times New Roman" pitchFamily="18" charset="0"/>
                <a:cs typeface="Times New Roman" pitchFamily="18" charset="0"/>
              </a:rPr>
              <a:t> exerts a +</a:t>
            </a:r>
            <a:r>
              <a:rPr lang="en-US" sz="2000" b="1" dirty="0" err="1">
                <a:latin typeface="Times New Roman" pitchFamily="18" charset="0"/>
                <a:cs typeface="Times New Roman" pitchFamily="18" charset="0"/>
              </a:rPr>
              <a:t>ve</a:t>
            </a:r>
            <a:r>
              <a:rPr lang="en-US" sz="2000" b="1" dirty="0">
                <a:latin typeface="Times New Roman" pitchFamily="18" charset="0"/>
                <a:cs typeface="Times New Roman" pitchFamily="18" charset="0"/>
              </a:rPr>
              <a:t> inotropic effect.</a:t>
            </a:r>
          </a:p>
          <a:p>
            <a:pPr lvl="1" algn="justLow" rtl="0">
              <a:lnSpc>
                <a:spcPct val="80000"/>
              </a:lnSpc>
              <a:buClr>
                <a:srgbClr val="008000"/>
              </a:buClr>
              <a:buSzPct val="120000"/>
              <a:buFontTx/>
              <a:buNone/>
            </a:pPr>
            <a:r>
              <a:rPr lang="en-US" sz="2000" b="1" dirty="0">
                <a:latin typeface="Times New Roman" pitchFamily="18" charset="0"/>
                <a:cs typeface="Times New Roman" pitchFamily="18" charset="0"/>
              </a:rPr>
              <a:t> </a:t>
            </a:r>
          </a:p>
          <a:p>
            <a:pPr lvl="1" algn="justLow" rtl="0">
              <a:lnSpc>
                <a:spcPct val="80000"/>
              </a:lnSpc>
              <a:buClr>
                <a:srgbClr val="008000"/>
              </a:buClr>
              <a:buSzPct val="120000"/>
            </a:pPr>
            <a:r>
              <a:rPr lang="en-US" sz="2000" b="1" dirty="0" err="1">
                <a:solidFill>
                  <a:srgbClr val="008000"/>
                </a:solidFill>
                <a:latin typeface="Times New Roman" pitchFamily="18" charset="0"/>
                <a:cs typeface="Times New Roman" pitchFamily="18" charset="0"/>
              </a:rPr>
              <a:t>bradycardia</a:t>
            </a:r>
            <a:r>
              <a:rPr lang="en-US" sz="2000" b="1" dirty="0">
                <a:latin typeface="Times New Roman" pitchFamily="18" charset="0"/>
                <a:cs typeface="Times New Roman" pitchFamily="18" charset="0"/>
              </a:rPr>
              <a:t> exerts a -</a:t>
            </a:r>
            <a:r>
              <a:rPr lang="en-US" sz="2000" b="1" dirty="0" err="1">
                <a:latin typeface="Times New Roman" pitchFamily="18" charset="0"/>
                <a:cs typeface="Times New Roman" pitchFamily="18" charset="0"/>
              </a:rPr>
              <a:t>ve</a:t>
            </a:r>
            <a:r>
              <a:rPr lang="en-US" sz="2000" b="1" dirty="0">
                <a:latin typeface="Times New Roman" pitchFamily="18" charset="0"/>
                <a:cs typeface="Times New Roman" pitchFamily="18" charset="0"/>
              </a:rPr>
              <a:t> inotropic action.</a:t>
            </a:r>
          </a:p>
          <a:p>
            <a:pPr lvl="1" algn="justLow" rtl="0">
              <a:lnSpc>
                <a:spcPct val="80000"/>
              </a:lnSpc>
              <a:buClr>
                <a:srgbClr val="008000"/>
              </a:buClr>
              <a:buSzPct val="120000"/>
              <a:buFontTx/>
              <a:buNone/>
            </a:pPr>
            <a:r>
              <a:rPr lang="en-US" sz="2000" b="1" dirty="0">
                <a:latin typeface="Times New Roman" pitchFamily="18" charset="0"/>
                <a:cs typeface="Times New Roman" pitchFamily="18" charset="0"/>
              </a:rPr>
              <a:t> </a:t>
            </a:r>
          </a:p>
          <a:p>
            <a:pPr algn="justLow" rtl="0">
              <a:lnSpc>
                <a:spcPct val="80000"/>
              </a:lnSpc>
              <a:buFontTx/>
              <a:buNone/>
            </a:pPr>
            <a:r>
              <a:rPr lang="en-US" sz="2400" b="1" dirty="0">
                <a:latin typeface="Times New Roman" pitchFamily="18" charset="0"/>
                <a:cs typeface="Times New Roman" pitchFamily="18" charset="0"/>
              </a:rPr>
              <a:t>    </a:t>
            </a:r>
            <a:r>
              <a:rPr lang="en-US" sz="2400" b="1" dirty="0">
                <a:solidFill>
                  <a:srgbClr val="E01033"/>
                </a:solidFill>
                <a:latin typeface="Times New Roman" pitchFamily="18" charset="0"/>
                <a:cs typeface="Times New Roman" pitchFamily="18" charset="0"/>
              </a:rPr>
              <a:t>mechanism: </a:t>
            </a:r>
            <a:r>
              <a:rPr lang="en-US" sz="2400" b="1" dirty="0">
                <a:latin typeface="Times New Roman" pitchFamily="18" charset="0"/>
                <a:cs typeface="Times New Roman" pitchFamily="18" charset="0"/>
              </a:rPr>
              <a:t>increases the intracellular Ca</a:t>
            </a:r>
            <a:r>
              <a:rPr lang="en-US" sz="2400" b="1" baseline="30000" dirty="0">
                <a:latin typeface="Times New Roman" pitchFamily="18" charset="0"/>
                <a:cs typeface="Times New Roman" pitchFamily="18" charset="0"/>
              </a:rPr>
              <a:t>+2</a:t>
            </a:r>
            <a:r>
              <a:rPr lang="en-US" sz="2400" b="1" dirty="0">
                <a:latin typeface="Times New Roman" pitchFamily="18" charset="0"/>
                <a:cs typeface="Times New Roman" pitchFamily="18" charset="0"/>
              </a:rPr>
              <a:t> content which bind the contractile proteins (troponin C). </a:t>
            </a:r>
          </a:p>
        </p:txBody>
      </p:sp>
      <p:sp>
        <p:nvSpPr>
          <p:cNvPr id="71685" name="Rectangle 5"/>
          <p:cNvSpPr>
            <a:spLocks noChangeArrowheads="1"/>
          </p:cNvSpPr>
          <p:nvPr/>
        </p:nvSpPr>
        <p:spPr bwMode="auto">
          <a:xfrm>
            <a:off x="755650" y="404813"/>
            <a:ext cx="7812088"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lnSpc>
                <a:spcPct val="80000"/>
              </a:lnSpc>
              <a:spcBef>
                <a:spcPct val="20000"/>
              </a:spcBef>
            </a:pPr>
            <a:r>
              <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Heart rate &amp; myocardial contractility</a:t>
            </a:r>
          </a:p>
        </p:txBody>
      </p:sp>
    </p:spTree>
    <p:extLst>
      <p:ext uri="{BB962C8B-B14F-4D97-AF65-F5344CB8AC3E}">
        <p14:creationId xmlns:p14="http://schemas.microsoft.com/office/powerpoint/2010/main" val="291177919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2" name="Rectangle 4"/>
          <p:cNvSpPr>
            <a:spLocks noGrp="1" noChangeArrowheads="1"/>
          </p:cNvSpPr>
          <p:nvPr>
            <p:ph type="title"/>
          </p:nvPr>
        </p:nvSpPr>
        <p:spPr>
          <a:xfrm>
            <a:off x="107504" y="332656"/>
            <a:ext cx="9144000" cy="561975"/>
          </a:xfrm>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pPr algn="ctr" rtl="0"/>
            <a:r>
              <a:rPr lang="en-US" sz="32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Neural factors ….cardiac contractility</a:t>
            </a:r>
          </a:p>
        </p:txBody>
      </p:sp>
      <p:sp>
        <p:nvSpPr>
          <p:cNvPr id="406533" name="Rectangle 5"/>
          <p:cNvSpPr>
            <a:spLocks noGrp="1" noChangeArrowheads="1"/>
          </p:cNvSpPr>
          <p:nvPr>
            <p:ph type="body" sz="half" idx="1"/>
          </p:nvPr>
        </p:nvSpPr>
        <p:spPr>
          <a:xfrm>
            <a:off x="107504" y="1196975"/>
            <a:ext cx="4752528" cy="5328369"/>
          </a:xfrm>
        </p:spPr>
        <p:style>
          <a:lnRef idx="2">
            <a:schemeClr val="dk1"/>
          </a:lnRef>
          <a:fillRef idx="1">
            <a:schemeClr val="lt1"/>
          </a:fillRef>
          <a:effectRef idx="0">
            <a:schemeClr val="dk1"/>
          </a:effectRef>
          <a:fontRef idx="minor">
            <a:schemeClr val="dk1"/>
          </a:fontRef>
        </p:style>
        <p:txBody>
          <a:bodyPr/>
          <a:lstStyle/>
          <a:p>
            <a:pPr algn="justLow" rtl="0"/>
            <a:r>
              <a:rPr lang="en-US" sz="2400" b="1" dirty="0" smtClean="0">
                <a:latin typeface="Times New Roman" pitchFamily="18" charset="0"/>
                <a:cs typeface="Times New Roman" pitchFamily="18" charset="0"/>
              </a:rPr>
              <a:t>Sympathetic stimulation </a:t>
            </a:r>
            <a:r>
              <a:rPr lang="en-US" sz="2400" b="1" dirty="0">
                <a:latin typeface="Times New Roman" pitchFamily="18" charset="0"/>
                <a:cs typeface="Times New Roman" pitchFamily="18" charset="0"/>
              </a:rPr>
              <a:t>(noradrenaline) exert a +</a:t>
            </a:r>
            <a:r>
              <a:rPr lang="en-US" sz="2400" b="1" dirty="0" err="1">
                <a:latin typeface="Times New Roman" pitchFamily="18" charset="0"/>
                <a:cs typeface="Times New Roman" pitchFamily="18" charset="0"/>
              </a:rPr>
              <a:t>ve</a:t>
            </a:r>
            <a:r>
              <a:rPr lang="en-US" sz="2400" b="1" dirty="0">
                <a:latin typeface="Times New Roman" pitchFamily="18" charset="0"/>
                <a:cs typeface="Times New Roman" pitchFamily="18" charset="0"/>
              </a:rPr>
              <a:t> inotropic effect by increasing; Cyclic-AMP in the cardiac muscle fibers which activate Ca</a:t>
            </a:r>
            <a:r>
              <a:rPr lang="en-US" sz="2400" b="1" baseline="30000" dirty="0">
                <a:latin typeface="Times New Roman" pitchFamily="18" charset="0"/>
                <a:cs typeface="Times New Roman" pitchFamily="18" charset="0"/>
              </a:rPr>
              <a:t>+2</a:t>
            </a:r>
            <a:r>
              <a:rPr lang="en-US" sz="2400" b="1" dirty="0">
                <a:latin typeface="Times New Roman" pitchFamily="18" charset="0"/>
                <a:cs typeface="Times New Roman" pitchFamily="18" charset="0"/>
              </a:rPr>
              <a:t> channels inducing more Ca</a:t>
            </a:r>
            <a:r>
              <a:rPr lang="en-US" sz="2400" b="1" baseline="30000" dirty="0">
                <a:latin typeface="Times New Roman" pitchFamily="18" charset="0"/>
                <a:cs typeface="Times New Roman" pitchFamily="18" charset="0"/>
              </a:rPr>
              <a:t>+2</a:t>
            </a:r>
            <a:r>
              <a:rPr lang="en-US" sz="2400" b="1" dirty="0">
                <a:latin typeface="Times New Roman" pitchFamily="18" charset="0"/>
                <a:cs typeface="Times New Roman" pitchFamily="18" charset="0"/>
              </a:rPr>
              <a:t> influx from the ECF.</a:t>
            </a:r>
          </a:p>
          <a:p>
            <a:pPr algn="justLow" rtl="0">
              <a:buFontTx/>
              <a:buNone/>
            </a:pPr>
            <a:endParaRPr lang="en-US" sz="2400" b="1" dirty="0">
              <a:latin typeface="Times New Roman" pitchFamily="18" charset="0"/>
              <a:cs typeface="Times New Roman" pitchFamily="18" charset="0"/>
            </a:endParaRPr>
          </a:p>
          <a:p>
            <a:pPr algn="justLow" rtl="0"/>
            <a:r>
              <a:rPr lang="en-US" sz="2400" b="1" dirty="0">
                <a:latin typeface="Times New Roman" pitchFamily="18" charset="0"/>
                <a:cs typeface="Times New Roman" pitchFamily="18" charset="0"/>
              </a:rPr>
              <a:t>parasympathetic stimulation (acetylcholine) exert a -</a:t>
            </a:r>
            <a:r>
              <a:rPr lang="en-US" sz="2400" b="1" dirty="0" err="1">
                <a:latin typeface="Times New Roman" pitchFamily="18" charset="0"/>
                <a:cs typeface="Times New Roman" pitchFamily="18" charset="0"/>
              </a:rPr>
              <a:t>ve</a:t>
            </a:r>
            <a:r>
              <a:rPr lang="en-US" sz="2400" b="1" dirty="0">
                <a:latin typeface="Times New Roman" pitchFamily="18" charset="0"/>
                <a:cs typeface="Times New Roman" pitchFamily="18" charset="0"/>
              </a:rPr>
              <a:t> inotropic effect </a:t>
            </a:r>
            <a:r>
              <a:rPr lang="en-US" sz="2400" b="1" dirty="0">
                <a:solidFill>
                  <a:srgbClr val="E01033"/>
                </a:solidFill>
                <a:latin typeface="Times New Roman" pitchFamily="18" charset="0"/>
                <a:cs typeface="Times New Roman" pitchFamily="18" charset="0"/>
              </a:rPr>
              <a:t>(How?????).</a:t>
            </a:r>
          </a:p>
          <a:p>
            <a:endParaRPr lang="en-US" sz="2800" dirty="0"/>
          </a:p>
        </p:txBody>
      </p:sp>
      <p:pic>
        <p:nvPicPr>
          <p:cNvPr id="406535" name="Picture 7"/>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220072" y="1385887"/>
            <a:ext cx="3707333" cy="449138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4442969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0" y="188640"/>
            <a:ext cx="8686800" cy="765175"/>
          </a:xfrm>
        </p:spPr>
        <p:txBody>
          <a:bodyPr>
            <a:normAutofit fontScale="90000"/>
          </a:bodyPr>
          <a:lstStyle/>
          <a:p>
            <a:pPr algn="r" rtl="0"/>
            <a:r>
              <a:rPr lang="en-US" sz="2800" b="1" dirty="0">
                <a:solidFill>
                  <a:srgbClr val="008000"/>
                </a:solidFill>
                <a:latin typeface="Times New Roman" pitchFamily="18" charset="0"/>
                <a:cs typeface="Times New Roman" pitchFamily="18" charset="0"/>
              </a:rPr>
              <a:t/>
            </a:r>
            <a:br>
              <a:rPr lang="en-US" sz="2800" b="1" dirty="0">
                <a:solidFill>
                  <a:srgbClr val="008000"/>
                </a:solidFill>
                <a:latin typeface="Times New Roman" pitchFamily="18" charset="0"/>
                <a:cs typeface="Times New Roman" pitchFamily="18" charset="0"/>
              </a:rPr>
            </a:br>
            <a:r>
              <a:rPr lang="en-US" sz="2800" b="1" dirty="0">
                <a:solidFill>
                  <a:schemeClr val="accent2"/>
                </a:solidFill>
                <a:latin typeface="Times New Roman" pitchFamily="18" charset="0"/>
                <a:cs typeface="Times New Roman" pitchFamily="18" charset="0"/>
              </a:rPr>
              <a:t>Extra cardiac factors that affect </a:t>
            </a:r>
            <a:r>
              <a:rPr lang="en-US" sz="3200" b="1" dirty="0">
                <a:solidFill>
                  <a:schemeClr val="accent2"/>
                </a:solidFill>
                <a:latin typeface="Times New Roman" pitchFamily="18" charset="0"/>
                <a:cs typeface="Times New Roman" pitchFamily="18" charset="0"/>
              </a:rPr>
              <a:t>cardiac contractility</a:t>
            </a:r>
            <a:r>
              <a:rPr lang="en-US" sz="2800" b="1" dirty="0">
                <a:solidFill>
                  <a:schemeClr val="accent2"/>
                </a:solidFill>
                <a:latin typeface="Times New Roman" pitchFamily="18" charset="0"/>
                <a:cs typeface="Times New Roman" pitchFamily="18" charset="0"/>
              </a:rPr>
              <a:t> </a:t>
            </a:r>
            <a:br>
              <a:rPr lang="en-US" sz="2800" b="1" dirty="0">
                <a:solidFill>
                  <a:schemeClr val="accent2"/>
                </a:solidFill>
                <a:latin typeface="Times New Roman" pitchFamily="18" charset="0"/>
                <a:cs typeface="Times New Roman" pitchFamily="18" charset="0"/>
              </a:rPr>
            </a:br>
            <a:endParaRPr lang="en-GB" sz="2800" b="1" dirty="0">
              <a:solidFill>
                <a:schemeClr val="accent2"/>
              </a:solidFill>
              <a:latin typeface="Times New Roman" pitchFamily="18" charset="0"/>
              <a:cs typeface="Times New Roman" pitchFamily="18" charset="0"/>
            </a:endParaRPr>
          </a:p>
        </p:txBody>
      </p:sp>
      <p:sp>
        <p:nvSpPr>
          <p:cNvPr id="87043" name="Rectangle 3"/>
          <p:cNvSpPr>
            <a:spLocks noGrp="1" noChangeArrowheads="1"/>
          </p:cNvSpPr>
          <p:nvPr>
            <p:ph type="body" idx="1"/>
          </p:nvPr>
        </p:nvSpPr>
        <p:spPr>
          <a:xfrm>
            <a:off x="0" y="981075"/>
            <a:ext cx="9144000" cy="5589588"/>
          </a:xfrm>
        </p:spPr>
        <p:txBody>
          <a:bodyPr/>
          <a:lstStyle/>
          <a:p>
            <a:pPr algn="justLow" rtl="0">
              <a:buFontTx/>
              <a:buNone/>
            </a:pPr>
            <a:r>
              <a:rPr lang="en-US" sz="2400" dirty="0">
                <a:solidFill>
                  <a:srgbClr val="008000"/>
                </a:solidFill>
                <a:latin typeface="Times New Roman" pitchFamily="18" charset="0"/>
                <a:cs typeface="Times New Roman" pitchFamily="18" charset="0"/>
              </a:rPr>
              <a:t>Physical factors:</a:t>
            </a:r>
          </a:p>
          <a:p>
            <a:pPr algn="justLow" rtl="0"/>
            <a:r>
              <a:rPr lang="en-US" sz="2400" dirty="0">
                <a:latin typeface="Times New Roman" pitchFamily="18" charset="0"/>
                <a:cs typeface="Times New Roman" pitchFamily="18" charset="0"/>
              </a:rPr>
              <a:t>A moderate rise of the body temperature strengthens cardiac contractility. Excessive rise of the body temperature (e.g. in fever) decreases contractility.  </a:t>
            </a:r>
            <a:r>
              <a:rPr lang="en-US" sz="2400" dirty="0">
                <a:solidFill>
                  <a:srgbClr val="E01033"/>
                </a:solidFill>
                <a:latin typeface="Times New Roman" pitchFamily="18" charset="0"/>
                <a:cs typeface="Times New Roman" pitchFamily="18" charset="0"/>
              </a:rPr>
              <a:t>How?</a:t>
            </a:r>
          </a:p>
          <a:p>
            <a:pPr algn="justLow" rtl="0"/>
            <a:r>
              <a:rPr lang="en-US" sz="2400" dirty="0">
                <a:latin typeface="Times New Roman" pitchFamily="18" charset="0"/>
                <a:cs typeface="Times New Roman" pitchFamily="18" charset="0"/>
              </a:rPr>
              <a:t> Hypothermia also decreases cardiac contractility. </a:t>
            </a:r>
          </a:p>
          <a:p>
            <a:pPr algn="justLow" rtl="0"/>
            <a:endParaRPr lang="en-US" sz="2400" dirty="0">
              <a:latin typeface="Times New Roman" pitchFamily="18" charset="0"/>
              <a:cs typeface="Times New Roman" pitchFamily="18" charset="0"/>
            </a:endParaRPr>
          </a:p>
          <a:p>
            <a:pPr algn="justLow" rtl="0">
              <a:buFontTx/>
              <a:buNone/>
            </a:pPr>
            <a:r>
              <a:rPr lang="en-US" sz="2400" dirty="0">
                <a:solidFill>
                  <a:srgbClr val="008000"/>
                </a:solidFill>
                <a:latin typeface="Times New Roman" pitchFamily="18" charset="0"/>
                <a:cs typeface="Times New Roman" pitchFamily="18" charset="0"/>
              </a:rPr>
              <a:t>Inorganic ions: </a:t>
            </a:r>
            <a:r>
              <a:rPr lang="en-US" sz="2400" dirty="0">
                <a:latin typeface="Times New Roman" pitchFamily="18" charset="0"/>
                <a:cs typeface="Times New Roman" pitchFamily="18" charset="0"/>
              </a:rPr>
              <a:t>Sodium (Na</a:t>
            </a:r>
            <a:r>
              <a:rPr lang="en-US" sz="2400" baseline="30000" dirty="0">
                <a:latin typeface="Times New Roman" pitchFamily="18" charset="0"/>
                <a:cs typeface="Times New Roman" pitchFamily="18" charset="0"/>
              </a:rPr>
              <a:t>+ </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Natrium</a:t>
            </a:r>
            <a:r>
              <a:rPr lang="en-US" sz="2400" dirty="0">
                <a:latin typeface="Times New Roman" pitchFamily="18" charset="0"/>
                <a:cs typeface="Times New Roman" pitchFamily="18" charset="0"/>
              </a:rPr>
              <a:t>)): </a:t>
            </a:r>
            <a:endParaRPr lang="en-US" sz="2400" dirty="0">
              <a:solidFill>
                <a:srgbClr val="008000"/>
              </a:solidFill>
              <a:latin typeface="Times New Roman" pitchFamily="18" charset="0"/>
              <a:cs typeface="Times New Roman" pitchFamily="18" charset="0"/>
            </a:endParaRPr>
          </a:p>
          <a:p>
            <a:pPr algn="justLow" rtl="0">
              <a:buFont typeface="Wingdings" pitchFamily="2" charset="2"/>
              <a:buChar char="§"/>
            </a:pPr>
            <a:r>
              <a:rPr lang="en-US" sz="2400" dirty="0" err="1">
                <a:latin typeface="Times New Roman" pitchFamily="18" charset="0"/>
                <a:cs typeface="Times New Roman" pitchFamily="18" charset="0"/>
              </a:rPr>
              <a:t>Hypernatraemia</a:t>
            </a:r>
            <a:r>
              <a:rPr lang="en-US" sz="2400" dirty="0">
                <a:latin typeface="Times New Roman" pitchFamily="18" charset="0"/>
                <a:cs typeface="Times New Roman" pitchFamily="18" charset="0"/>
              </a:rPr>
              <a:t> exerts  -</a:t>
            </a:r>
            <a:r>
              <a:rPr lang="en-US" sz="2400" dirty="0" err="1">
                <a:latin typeface="Times New Roman" pitchFamily="18" charset="0"/>
                <a:cs typeface="Times New Roman" pitchFamily="18" charset="0"/>
              </a:rPr>
              <a:t>ve</a:t>
            </a:r>
            <a:r>
              <a:rPr lang="en-US" sz="2400" dirty="0">
                <a:latin typeface="Times New Roman" pitchFamily="18" charset="0"/>
                <a:cs typeface="Times New Roman" pitchFamily="18" charset="0"/>
              </a:rPr>
              <a:t> inotropic effect  (Na</a:t>
            </a:r>
            <a:r>
              <a:rPr lang="en-US" sz="2400" baseline="30000" dirty="0">
                <a:latin typeface="Times New Roman" pitchFamily="18" charset="0"/>
                <a:cs typeface="Times New Roman" pitchFamily="18" charset="0"/>
              </a:rPr>
              <a:t>+</a:t>
            </a:r>
            <a:r>
              <a:rPr lang="en-US" sz="2400" dirty="0">
                <a:latin typeface="Times New Roman" pitchFamily="18" charset="0"/>
                <a:cs typeface="Times New Roman" pitchFamily="18" charset="0"/>
              </a:rPr>
              <a:t>- Ca</a:t>
            </a:r>
            <a:r>
              <a:rPr lang="en-US" sz="2400" baseline="30000" dirty="0">
                <a:latin typeface="Times New Roman" pitchFamily="18" charset="0"/>
                <a:cs typeface="Times New Roman" pitchFamily="18" charset="0"/>
              </a:rPr>
              <a:t>+2 </a:t>
            </a:r>
            <a:r>
              <a:rPr lang="en-US" sz="2400" dirty="0">
                <a:latin typeface="Times New Roman" pitchFamily="18" charset="0"/>
                <a:cs typeface="Times New Roman" pitchFamily="18" charset="0"/>
              </a:rPr>
              <a:t>exchanger carrier protein). </a:t>
            </a:r>
          </a:p>
          <a:p>
            <a:pPr algn="justLow" rtl="0">
              <a:buFont typeface="Wingdings" pitchFamily="2" charset="2"/>
              <a:buChar char="§"/>
            </a:pPr>
            <a:r>
              <a:rPr lang="en-US" sz="2400" dirty="0" err="1">
                <a:latin typeface="Times New Roman" pitchFamily="18" charset="0"/>
                <a:cs typeface="Times New Roman" pitchFamily="18" charset="0"/>
              </a:rPr>
              <a:t>Hyponatraemia</a:t>
            </a:r>
            <a:r>
              <a:rPr lang="en-US" sz="2400" dirty="0">
                <a:latin typeface="Times New Roman" pitchFamily="18" charset="0"/>
                <a:cs typeface="Times New Roman" pitchFamily="18" charset="0"/>
              </a:rPr>
              <a:t> exerts  +</a:t>
            </a:r>
            <a:r>
              <a:rPr lang="en-US" sz="2400" dirty="0" err="1">
                <a:latin typeface="Times New Roman" pitchFamily="18" charset="0"/>
                <a:cs typeface="Times New Roman" pitchFamily="18" charset="0"/>
              </a:rPr>
              <a:t>ve</a:t>
            </a:r>
            <a:r>
              <a:rPr lang="en-US" sz="2400" dirty="0">
                <a:latin typeface="Times New Roman" pitchFamily="18" charset="0"/>
                <a:cs typeface="Times New Roman" pitchFamily="18" charset="0"/>
              </a:rPr>
              <a:t> inotropic effect.</a:t>
            </a:r>
          </a:p>
          <a:p>
            <a:pPr algn="justLow" rtl="0"/>
            <a:endParaRPr lang="en-US" sz="2400" dirty="0">
              <a:latin typeface="Times New Roman" pitchFamily="18" charset="0"/>
              <a:cs typeface="Times New Roman" pitchFamily="18" charset="0"/>
            </a:endParaRPr>
          </a:p>
          <a:p>
            <a:endParaRPr lang="en-GB" sz="2800" b="1" dirty="0">
              <a:latin typeface="Times New Roman" pitchFamily="18" charset="0"/>
              <a:cs typeface="Times New Roman" pitchFamily="18" charset="0"/>
            </a:endParaRPr>
          </a:p>
        </p:txBody>
      </p:sp>
    </p:spTree>
    <p:extLst>
      <p:ext uri="{BB962C8B-B14F-4D97-AF65-F5344CB8AC3E}">
        <p14:creationId xmlns:p14="http://schemas.microsoft.com/office/powerpoint/2010/main" val="271775556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827584" y="404664"/>
            <a:ext cx="5364163" cy="490537"/>
          </a:xfrm>
        </p:spPr>
        <p:txBody>
          <a:bodyPr>
            <a:normAutofit fontScale="90000"/>
          </a:bodyPr>
          <a:lstStyle/>
          <a:p>
            <a:pPr algn="l"/>
            <a:r>
              <a:rPr lang="en-US" sz="2800" b="1" dirty="0">
                <a:solidFill>
                  <a:schemeClr val="accent2"/>
                </a:solidFill>
                <a:latin typeface="Times New Roman" pitchFamily="18" charset="0"/>
                <a:cs typeface="Times New Roman" pitchFamily="18" charset="0"/>
              </a:rPr>
              <a:t>Inorganic ions: </a:t>
            </a:r>
            <a:r>
              <a:rPr lang="en-US" sz="2800" b="1" dirty="0">
                <a:latin typeface="Times New Roman" pitchFamily="18" charset="0"/>
                <a:cs typeface="Times New Roman" pitchFamily="18" charset="0"/>
              </a:rPr>
              <a:t>Calcium (Ca</a:t>
            </a:r>
            <a:r>
              <a:rPr lang="en-US" sz="2800" b="1" baseline="30000" dirty="0">
                <a:latin typeface="Times New Roman" pitchFamily="18" charset="0"/>
                <a:cs typeface="Times New Roman" pitchFamily="18" charset="0"/>
              </a:rPr>
              <a:t>+2</a:t>
            </a:r>
            <a:r>
              <a:rPr lang="en-US" sz="2800" b="1" dirty="0">
                <a:latin typeface="Times New Roman" pitchFamily="18" charset="0"/>
                <a:cs typeface="Times New Roman" pitchFamily="18" charset="0"/>
              </a:rPr>
              <a:t>):</a:t>
            </a:r>
            <a:endParaRPr lang="en-US" sz="2800" b="1" dirty="0">
              <a:solidFill>
                <a:srgbClr val="008000"/>
              </a:solidFill>
              <a:latin typeface="Times New Roman" pitchFamily="18" charset="0"/>
              <a:cs typeface="Times New Roman" pitchFamily="18" charset="0"/>
            </a:endParaRPr>
          </a:p>
        </p:txBody>
      </p:sp>
      <p:sp>
        <p:nvSpPr>
          <p:cNvPr id="91139" name="Rectangle 3"/>
          <p:cNvSpPr>
            <a:spLocks noGrp="1" noChangeArrowheads="1"/>
          </p:cNvSpPr>
          <p:nvPr>
            <p:ph type="body" sz="half" idx="1"/>
          </p:nvPr>
        </p:nvSpPr>
        <p:spPr>
          <a:xfrm>
            <a:off x="395536" y="1340768"/>
            <a:ext cx="4392488" cy="4525962"/>
          </a:xfrm>
        </p:spPr>
        <p:style>
          <a:lnRef idx="2">
            <a:schemeClr val="dk1"/>
          </a:lnRef>
          <a:fillRef idx="1">
            <a:schemeClr val="lt1"/>
          </a:fillRef>
          <a:effectRef idx="0">
            <a:schemeClr val="dk1"/>
          </a:effectRef>
          <a:fontRef idx="minor">
            <a:schemeClr val="dk1"/>
          </a:fontRef>
        </p:style>
        <p:txBody>
          <a:bodyPr/>
          <a:lstStyle/>
          <a:p>
            <a:pPr algn="justLow" rtl="0">
              <a:buFont typeface="Wingdings" pitchFamily="2" charset="2"/>
              <a:buChar char="§"/>
            </a:pPr>
            <a:r>
              <a:rPr lang="en-US" sz="2400" b="1" dirty="0" err="1">
                <a:latin typeface="Times New Roman" pitchFamily="18" charset="0"/>
                <a:cs typeface="Times New Roman" pitchFamily="18" charset="0"/>
              </a:rPr>
              <a:t>Hypercalcaemia</a:t>
            </a:r>
            <a:r>
              <a:rPr lang="en-US" sz="2400" dirty="0">
                <a:latin typeface="Times New Roman" pitchFamily="18" charset="0"/>
                <a:cs typeface="Times New Roman" pitchFamily="18" charset="0"/>
              </a:rPr>
              <a:t> exerts a +</a:t>
            </a:r>
            <a:r>
              <a:rPr lang="en-US" sz="2400" dirty="0" err="1">
                <a:latin typeface="Times New Roman" pitchFamily="18" charset="0"/>
                <a:cs typeface="Times New Roman" pitchFamily="18" charset="0"/>
              </a:rPr>
              <a:t>ve</a:t>
            </a:r>
            <a:r>
              <a:rPr lang="en-US" sz="2400" dirty="0">
                <a:latin typeface="Times New Roman" pitchFamily="18" charset="0"/>
                <a:cs typeface="Times New Roman" pitchFamily="18" charset="0"/>
              </a:rPr>
              <a:t> inotropic effect as a result of more cytosolic Ca</a:t>
            </a:r>
            <a:r>
              <a:rPr lang="en-US" sz="2400" baseline="30000" dirty="0">
                <a:latin typeface="Times New Roman" pitchFamily="18" charset="0"/>
                <a:cs typeface="Times New Roman" pitchFamily="18" charset="0"/>
              </a:rPr>
              <a:t>+2</a:t>
            </a:r>
            <a:r>
              <a:rPr lang="en-US" sz="2400" dirty="0" smtClean="0">
                <a:latin typeface="Times New Roman" pitchFamily="18" charset="0"/>
                <a:cs typeface="Times New Roman" pitchFamily="18" charset="0"/>
              </a:rPr>
              <a:t>.</a:t>
            </a:r>
          </a:p>
          <a:p>
            <a:pPr marL="109728" indent="0" algn="justLow" rtl="0">
              <a:buNone/>
            </a:pPr>
            <a:r>
              <a:rPr lang="en-US" sz="2400" dirty="0" smtClean="0">
                <a:latin typeface="Times New Roman" pitchFamily="18" charset="0"/>
                <a:cs typeface="Times New Roman" pitchFamily="18" charset="0"/>
              </a:rPr>
              <a:t> </a:t>
            </a:r>
            <a:endParaRPr lang="en-US" sz="2400" dirty="0">
              <a:latin typeface="Times New Roman" pitchFamily="18" charset="0"/>
              <a:cs typeface="Times New Roman" pitchFamily="18" charset="0"/>
            </a:endParaRPr>
          </a:p>
          <a:p>
            <a:pPr algn="justLow" rtl="0">
              <a:buFont typeface="Wingdings" pitchFamily="2" charset="2"/>
              <a:buChar char="§"/>
            </a:pPr>
            <a:r>
              <a:rPr lang="en-US" sz="2400" b="1" dirty="0">
                <a:latin typeface="Times New Roman" pitchFamily="18" charset="0"/>
                <a:cs typeface="Times New Roman" pitchFamily="18" charset="0"/>
              </a:rPr>
              <a:t>Hypocalcaemia</a:t>
            </a:r>
            <a:r>
              <a:rPr lang="en-US" sz="2400" dirty="0">
                <a:latin typeface="Times New Roman" pitchFamily="18" charset="0"/>
                <a:cs typeface="Times New Roman" pitchFamily="18" charset="0"/>
              </a:rPr>
              <a:t> has a little (or no) -</a:t>
            </a:r>
            <a:r>
              <a:rPr lang="en-US" sz="2400" dirty="0" err="1">
                <a:latin typeface="Times New Roman" pitchFamily="18" charset="0"/>
                <a:cs typeface="Times New Roman" pitchFamily="18" charset="0"/>
              </a:rPr>
              <a:t>ve</a:t>
            </a:r>
            <a:r>
              <a:rPr lang="en-US" sz="2400" dirty="0">
                <a:latin typeface="Times New Roman" pitchFamily="18" charset="0"/>
                <a:cs typeface="Times New Roman" pitchFamily="18" charset="0"/>
              </a:rPr>
              <a:t> inotropic effect, since it causes fatal </a:t>
            </a:r>
            <a:r>
              <a:rPr lang="en-US" sz="2400" dirty="0" err="1">
                <a:latin typeface="Times New Roman" pitchFamily="18" charset="0"/>
                <a:cs typeface="Times New Roman" pitchFamily="18" charset="0"/>
              </a:rPr>
              <a:t>tetany</a:t>
            </a:r>
            <a:r>
              <a:rPr lang="en-US" sz="2400" dirty="0">
                <a:latin typeface="Times New Roman" pitchFamily="18" charset="0"/>
                <a:cs typeface="Times New Roman" pitchFamily="18" charset="0"/>
              </a:rPr>
              <a:t> before affecting the heart. </a:t>
            </a:r>
          </a:p>
          <a:p>
            <a:pPr algn="justLow" rtl="0">
              <a:buFont typeface="Wingdings" pitchFamily="2" charset="2"/>
              <a:buChar char="§"/>
            </a:pPr>
            <a:endParaRPr lang="en-US" sz="2400" dirty="0">
              <a:latin typeface="Times New Roman" pitchFamily="18" charset="0"/>
              <a:cs typeface="Times New Roman" pitchFamily="18" charset="0"/>
            </a:endParaRPr>
          </a:p>
          <a:p>
            <a:pPr>
              <a:buFontTx/>
              <a:buNone/>
            </a:pPr>
            <a:r>
              <a:rPr lang="en-US" sz="2400" dirty="0">
                <a:latin typeface="Times New Roman" pitchFamily="18" charset="0"/>
                <a:cs typeface="Times New Roman" pitchFamily="18" charset="0"/>
              </a:rPr>
              <a:t>      </a:t>
            </a:r>
          </a:p>
        </p:txBody>
      </p:sp>
      <p:pic>
        <p:nvPicPr>
          <p:cNvPr id="91141" name="Picture 5" descr="hypocalcemia"/>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5148064" y="1628800"/>
            <a:ext cx="3599755" cy="410440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110631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6" name="Rectangle 4"/>
          <p:cNvSpPr>
            <a:spLocks noGrp="1" noChangeArrowheads="1"/>
          </p:cNvSpPr>
          <p:nvPr>
            <p:ph type="title"/>
          </p:nvPr>
        </p:nvSpPr>
        <p:spPr>
          <a:xfrm>
            <a:off x="457200" y="274638"/>
            <a:ext cx="8229600" cy="490537"/>
          </a:xfrm>
        </p:spPr>
        <p:txBody>
          <a:bodyPr>
            <a:normAutofit fontScale="90000"/>
          </a:bodyPr>
          <a:lstStyle/>
          <a:p>
            <a:r>
              <a:rPr lang="en-US" sz="2800" b="1">
                <a:solidFill>
                  <a:schemeClr val="accent2"/>
                </a:solidFill>
                <a:latin typeface="Times New Roman" pitchFamily="18" charset="0"/>
                <a:cs typeface="Times New Roman" pitchFamily="18" charset="0"/>
              </a:rPr>
              <a:t>Inorganic ions: Potasium (K</a:t>
            </a:r>
            <a:r>
              <a:rPr lang="en-US" sz="2800" b="1" baseline="30000">
                <a:solidFill>
                  <a:schemeClr val="accent2"/>
                </a:solidFill>
                <a:latin typeface="Times New Roman" pitchFamily="18" charset="0"/>
                <a:cs typeface="Times New Roman" pitchFamily="18" charset="0"/>
              </a:rPr>
              <a:t>+</a:t>
            </a:r>
            <a:r>
              <a:rPr lang="en-US" sz="2800" b="1">
                <a:solidFill>
                  <a:schemeClr val="accent2"/>
                </a:solidFill>
                <a:latin typeface="Times New Roman" pitchFamily="18" charset="0"/>
                <a:cs typeface="Times New Roman" pitchFamily="18" charset="0"/>
              </a:rPr>
              <a:t>):</a:t>
            </a:r>
          </a:p>
        </p:txBody>
      </p:sp>
      <p:sp>
        <p:nvSpPr>
          <p:cNvPr id="412677" name="Rectangle 5"/>
          <p:cNvSpPr>
            <a:spLocks noGrp="1" noChangeArrowheads="1"/>
          </p:cNvSpPr>
          <p:nvPr>
            <p:ph type="body" sz="half" idx="1"/>
          </p:nvPr>
        </p:nvSpPr>
        <p:spPr>
          <a:xfrm>
            <a:off x="467544" y="1052736"/>
            <a:ext cx="8064896" cy="5616352"/>
          </a:xfrm>
        </p:spPr>
        <p:txBody>
          <a:bodyPr>
            <a:normAutofit/>
          </a:bodyPr>
          <a:lstStyle/>
          <a:p>
            <a:pPr algn="justLow" rtl="0">
              <a:buFontTx/>
              <a:buNone/>
            </a:pPr>
            <a:r>
              <a:rPr lang="en-US" sz="2800" b="1" dirty="0" err="1">
                <a:solidFill>
                  <a:srgbClr val="E01033"/>
                </a:solidFill>
                <a:latin typeface="Times New Roman" pitchFamily="18" charset="0"/>
                <a:cs typeface="Times New Roman" pitchFamily="18" charset="0"/>
              </a:rPr>
              <a:t>Hyperkalaemia</a:t>
            </a:r>
            <a:r>
              <a:rPr lang="en-US" sz="2800" b="1" dirty="0">
                <a:solidFill>
                  <a:srgbClr val="E01033"/>
                </a:solidFill>
                <a:latin typeface="Times New Roman" pitchFamily="18" charset="0"/>
                <a:cs typeface="Times New Roman" pitchFamily="18" charset="0"/>
              </a:rPr>
              <a:t>:</a:t>
            </a:r>
          </a:p>
          <a:p>
            <a:pPr algn="justLow" rtl="0"/>
            <a:r>
              <a:rPr lang="en-US" sz="2400" b="1" dirty="0">
                <a:latin typeface="Times New Roman" pitchFamily="18" charset="0"/>
                <a:cs typeface="Times New Roman" pitchFamily="18" charset="0"/>
              </a:rPr>
              <a:t>It  has a -</a:t>
            </a:r>
            <a:r>
              <a:rPr lang="en-US" sz="2400" b="1" dirty="0" err="1">
                <a:latin typeface="Times New Roman" pitchFamily="18" charset="0"/>
                <a:cs typeface="Times New Roman" pitchFamily="18" charset="0"/>
              </a:rPr>
              <a:t>ve</a:t>
            </a:r>
            <a:r>
              <a:rPr lang="en-US" sz="2400" b="1" dirty="0">
                <a:latin typeface="Times New Roman" pitchFamily="18" charset="0"/>
                <a:cs typeface="Times New Roman" pitchFamily="18" charset="0"/>
              </a:rPr>
              <a:t> inotropic effect. </a:t>
            </a:r>
          </a:p>
          <a:p>
            <a:pPr algn="justLow" rtl="0"/>
            <a:r>
              <a:rPr lang="en-US" sz="2400" b="1" dirty="0">
                <a:latin typeface="Times New Roman" pitchFamily="18" charset="0"/>
                <a:cs typeface="Times New Roman" pitchFamily="18" charset="0"/>
              </a:rPr>
              <a:t>decreases the resting membrane potential (more positive resting membrane potential; closer to the threshold).</a:t>
            </a:r>
          </a:p>
          <a:p>
            <a:pPr algn="justLow" rtl="0"/>
            <a:r>
              <a:rPr lang="en-US" sz="2400" b="1" dirty="0">
                <a:latin typeface="Times New Roman" pitchFamily="18" charset="0"/>
                <a:cs typeface="Times New Roman" pitchFamily="18" charset="0"/>
              </a:rPr>
              <a:t>the amplitude of the action potential is reduced leading to less influx of depolarizing Ca</a:t>
            </a:r>
            <a:r>
              <a:rPr lang="en-US" sz="2400" b="1" baseline="30000" dirty="0">
                <a:latin typeface="Times New Roman" pitchFamily="18" charset="0"/>
                <a:cs typeface="Times New Roman" pitchFamily="18" charset="0"/>
              </a:rPr>
              <a:t>+2</a:t>
            </a:r>
            <a:r>
              <a:rPr lang="en-US" sz="2400" b="1" dirty="0">
                <a:latin typeface="Times New Roman" pitchFamily="18" charset="0"/>
                <a:cs typeface="Times New Roman" pitchFamily="18" charset="0"/>
              </a:rPr>
              <a:t> and less release of activator Ca</a:t>
            </a:r>
            <a:r>
              <a:rPr lang="en-US" sz="2400" b="1" baseline="30000" dirty="0">
                <a:latin typeface="Times New Roman" pitchFamily="18" charset="0"/>
                <a:cs typeface="Times New Roman" pitchFamily="18" charset="0"/>
              </a:rPr>
              <a:t>+2</a:t>
            </a:r>
            <a:r>
              <a:rPr lang="en-US" sz="2400" b="1" dirty="0">
                <a:latin typeface="Times New Roman" pitchFamily="18" charset="0"/>
                <a:cs typeface="Times New Roman" pitchFamily="18" charset="0"/>
              </a:rPr>
              <a:t>. </a:t>
            </a:r>
          </a:p>
          <a:p>
            <a:pPr algn="justLow" rtl="0">
              <a:buFontTx/>
              <a:buNone/>
            </a:pPr>
            <a:endParaRPr lang="en-US" sz="2800" b="1" dirty="0" smtClean="0">
              <a:solidFill>
                <a:srgbClr val="E01033"/>
              </a:solidFill>
              <a:latin typeface="Times New Roman" pitchFamily="18" charset="0"/>
              <a:cs typeface="Times New Roman" pitchFamily="18" charset="0"/>
            </a:endParaRPr>
          </a:p>
          <a:p>
            <a:pPr algn="justLow" rtl="0">
              <a:buFontTx/>
              <a:buNone/>
            </a:pPr>
            <a:r>
              <a:rPr lang="en-US" sz="2800" b="1" dirty="0" err="1" smtClean="0">
                <a:solidFill>
                  <a:srgbClr val="E01033"/>
                </a:solidFill>
                <a:latin typeface="Times New Roman" pitchFamily="18" charset="0"/>
                <a:cs typeface="Times New Roman" pitchFamily="18" charset="0"/>
              </a:rPr>
              <a:t>Hypokalaemia</a:t>
            </a:r>
            <a:r>
              <a:rPr lang="en-US" sz="2800" b="1" dirty="0">
                <a:solidFill>
                  <a:srgbClr val="E01033"/>
                </a:solidFill>
                <a:latin typeface="Times New Roman" pitchFamily="18" charset="0"/>
                <a:cs typeface="Times New Roman" pitchFamily="18" charset="0"/>
              </a:rPr>
              <a:t>:</a:t>
            </a:r>
          </a:p>
          <a:p>
            <a:pPr algn="justLow" rtl="0"/>
            <a:r>
              <a:rPr lang="en-US" sz="2400" b="1" dirty="0">
                <a:latin typeface="Times New Roman" pitchFamily="18" charset="0"/>
                <a:cs typeface="Times New Roman" pitchFamily="18" charset="0"/>
              </a:rPr>
              <a:t> It produces a +</a:t>
            </a:r>
            <a:r>
              <a:rPr lang="en-US" sz="2400" b="1" dirty="0" err="1">
                <a:latin typeface="Times New Roman" pitchFamily="18" charset="0"/>
                <a:cs typeface="Times New Roman" pitchFamily="18" charset="0"/>
              </a:rPr>
              <a:t>ve</a:t>
            </a:r>
            <a:r>
              <a:rPr lang="en-US" sz="2400" b="1" dirty="0">
                <a:latin typeface="Times New Roman" pitchFamily="18" charset="0"/>
                <a:cs typeface="Times New Roman" pitchFamily="18" charset="0"/>
              </a:rPr>
              <a:t> inotropic effect.</a:t>
            </a:r>
          </a:p>
          <a:p>
            <a:pPr algn="justLow" rtl="0"/>
            <a:endParaRPr lang="en-US" sz="2800" dirty="0"/>
          </a:p>
        </p:txBody>
      </p:sp>
    </p:spTree>
    <p:extLst>
      <p:ext uri="{BB962C8B-B14F-4D97-AF65-F5344CB8AC3E}">
        <p14:creationId xmlns:p14="http://schemas.microsoft.com/office/powerpoint/2010/main" val="312312123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6" name="Picture 4" descr="Heart"/>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0" y="1628800"/>
            <a:ext cx="4859338" cy="36718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0118" name="Picture 6" descr="is?52meVuQD4kadZ1MWprDJ4ZpWUZXAFUHkHQXu_fafVKw&amp;height=328"/>
          <p:cNvPicPr>
            <a:picLocks noGrp="1" noChangeAspect="1" noChangeArrowheads="1"/>
          </p:cNvPicPr>
          <p:nvPr>
            <p:ph sz="half" idx="4294967295"/>
          </p:nvPr>
        </p:nvPicPr>
        <p:blipFill>
          <a:blip r:embed="rId4">
            <a:extLst>
              <a:ext uri="{28A0092B-C50C-407E-A947-70E740481C1C}">
                <a14:useLocalDpi xmlns:a14="http://schemas.microsoft.com/office/drawing/2010/main" val="0"/>
              </a:ext>
            </a:extLst>
          </a:blip>
          <a:srcRect/>
          <a:stretch>
            <a:fillRect/>
          </a:stretch>
        </p:blipFill>
        <p:spPr>
          <a:xfrm>
            <a:off x="4860032" y="764704"/>
            <a:ext cx="3888432" cy="5516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722288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468313" y="188913"/>
            <a:ext cx="8229600" cy="936625"/>
          </a:xfrm>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pPr algn="ctr" rtl="0"/>
            <a:r>
              <a:rPr lang="en-US" sz="36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Summary</a:t>
            </a:r>
            <a:br>
              <a:rPr lang="en-US" sz="36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br>
            <a:r>
              <a:rPr lang="en-US" sz="36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(Regulation </a:t>
            </a:r>
            <a:r>
              <a:rPr lang="en-US" sz="36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of Stroke </a:t>
            </a:r>
            <a:r>
              <a:rPr lang="en-US" sz="36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Volume)</a:t>
            </a:r>
            <a:endParaRPr lang="en-US" sz="36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82947" name="Rectangle 3"/>
          <p:cNvSpPr>
            <a:spLocks noGrp="1" noChangeArrowheads="1"/>
          </p:cNvSpPr>
          <p:nvPr>
            <p:ph type="body" idx="1"/>
          </p:nvPr>
        </p:nvSpPr>
        <p:spPr>
          <a:xfrm>
            <a:off x="0" y="1268413"/>
            <a:ext cx="8955088" cy="5589587"/>
          </a:xfrm>
        </p:spPr>
        <p:style>
          <a:lnRef idx="2">
            <a:schemeClr val="dk1"/>
          </a:lnRef>
          <a:fillRef idx="1">
            <a:schemeClr val="lt1"/>
          </a:fillRef>
          <a:effectRef idx="0">
            <a:schemeClr val="dk1"/>
          </a:effectRef>
          <a:fontRef idx="minor">
            <a:schemeClr val="dk1"/>
          </a:fontRef>
        </p:style>
        <p:txBody>
          <a:bodyPr/>
          <a:lstStyle/>
          <a:p>
            <a:pPr algn="justLow" rtl="0">
              <a:lnSpc>
                <a:spcPct val="90000"/>
              </a:lnSpc>
            </a:pPr>
            <a:r>
              <a:rPr lang="en-US" sz="2800" dirty="0">
                <a:solidFill>
                  <a:srgbClr val="0000FF"/>
                </a:solidFill>
                <a:latin typeface="Times New Roman" pitchFamily="18" charset="0"/>
                <a:cs typeface="Times New Roman" pitchFamily="18" charset="0"/>
              </a:rPr>
              <a:t>End-diastolic volume (EDV):</a:t>
            </a:r>
            <a:r>
              <a:rPr lang="en-US" sz="2800" dirty="0">
                <a:latin typeface="Times New Roman" pitchFamily="18" charset="0"/>
                <a:cs typeface="Times New Roman" pitchFamily="18" charset="0"/>
              </a:rPr>
              <a:t> SV is directly proportional to preload; an increase in EDV results in an increase in stroke volume (Frank-Starling law). </a:t>
            </a:r>
          </a:p>
          <a:p>
            <a:pPr algn="justLow" rtl="0">
              <a:lnSpc>
                <a:spcPct val="90000"/>
              </a:lnSpc>
              <a:buFontTx/>
              <a:buNone/>
            </a:pPr>
            <a:r>
              <a:rPr lang="en-US" sz="2800" dirty="0">
                <a:latin typeface="Times New Roman" pitchFamily="18" charset="0"/>
                <a:cs typeface="Times New Roman" pitchFamily="18" charset="0"/>
              </a:rPr>
              <a:t> </a:t>
            </a:r>
          </a:p>
          <a:p>
            <a:pPr algn="justLow" rtl="0">
              <a:lnSpc>
                <a:spcPct val="90000"/>
              </a:lnSpc>
            </a:pPr>
            <a:r>
              <a:rPr lang="en-US" sz="2800" dirty="0">
                <a:solidFill>
                  <a:srgbClr val="0000FF"/>
                </a:solidFill>
                <a:latin typeface="Times New Roman" pitchFamily="18" charset="0"/>
                <a:cs typeface="Times New Roman" pitchFamily="18" charset="0"/>
              </a:rPr>
              <a:t>The total peripheral resistance:</a:t>
            </a:r>
            <a:r>
              <a:rPr lang="en-US" sz="2800" dirty="0">
                <a:latin typeface="Times New Roman" pitchFamily="18" charset="0"/>
                <a:cs typeface="Times New Roman" pitchFamily="18" charset="0"/>
              </a:rPr>
              <a:t> SV is inversely proportional to TPR (afterload); it is the aortic impedance; higher peripheral resistance; higher arterial pressure) that reduce the stroke volume.</a:t>
            </a:r>
          </a:p>
          <a:p>
            <a:pPr algn="justLow" rtl="0">
              <a:lnSpc>
                <a:spcPct val="90000"/>
              </a:lnSpc>
              <a:buFontTx/>
              <a:buNone/>
            </a:pPr>
            <a:r>
              <a:rPr lang="en-US" sz="2800" dirty="0">
                <a:latin typeface="Times New Roman" pitchFamily="18" charset="0"/>
                <a:cs typeface="Times New Roman" pitchFamily="18" charset="0"/>
              </a:rPr>
              <a:t> </a:t>
            </a:r>
          </a:p>
          <a:p>
            <a:pPr algn="justLow" rtl="0">
              <a:lnSpc>
                <a:spcPct val="90000"/>
              </a:lnSpc>
            </a:pPr>
            <a:r>
              <a:rPr lang="en-US" sz="2800" dirty="0">
                <a:solidFill>
                  <a:srgbClr val="0000FF"/>
                </a:solidFill>
                <a:latin typeface="Times New Roman" pitchFamily="18" charset="0"/>
                <a:cs typeface="Times New Roman" pitchFamily="18" charset="0"/>
              </a:rPr>
              <a:t>Sympathetic input (</a:t>
            </a:r>
            <a:r>
              <a:rPr lang="en-US" sz="2800" dirty="0" err="1">
                <a:solidFill>
                  <a:srgbClr val="0000FF"/>
                </a:solidFill>
                <a:latin typeface="Times New Roman" pitchFamily="18" charset="0"/>
                <a:cs typeface="Times New Roman" pitchFamily="18" charset="0"/>
              </a:rPr>
              <a:t>Inotropy</a:t>
            </a:r>
            <a:r>
              <a:rPr lang="en-US" sz="2800" dirty="0">
                <a:solidFill>
                  <a:srgbClr val="0000FF"/>
                </a:solidFill>
                <a:latin typeface="Times New Roman" pitchFamily="18" charset="0"/>
                <a:cs typeface="Times New Roman" pitchFamily="18" charset="0"/>
              </a:rPr>
              <a:t>):</a:t>
            </a:r>
            <a:r>
              <a:rPr lang="en-US" sz="2800" dirty="0">
                <a:latin typeface="Times New Roman" pitchFamily="18" charset="0"/>
                <a:cs typeface="Times New Roman" pitchFamily="18" charset="0"/>
              </a:rPr>
              <a:t> Strength of contraction varies directly with EDV; myocardial contractility is directly proportional with SV. </a:t>
            </a:r>
          </a:p>
          <a:p>
            <a:pPr>
              <a:lnSpc>
                <a:spcPct val="90000"/>
              </a:lnSpc>
              <a:buFontTx/>
              <a:buNone/>
            </a:pPr>
            <a:r>
              <a:rPr lang="en-US" sz="2800" dirty="0">
                <a:latin typeface="Times New Roman" pitchFamily="18" charset="0"/>
                <a:cs typeface="Times New Roman" pitchFamily="18" charset="0"/>
              </a:rPr>
              <a:t> </a:t>
            </a:r>
          </a:p>
        </p:txBody>
      </p:sp>
    </p:spTree>
    <p:extLst>
      <p:ext uri="{BB962C8B-B14F-4D97-AF65-F5344CB8AC3E}">
        <p14:creationId xmlns:p14="http://schemas.microsoft.com/office/powerpoint/2010/main" val="11644891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0580" name="Picture 4" descr="than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613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928662" y="785794"/>
            <a:ext cx="7500991" cy="521497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50356337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85720" y="1124744"/>
            <a:ext cx="5857916" cy="5616624"/>
          </a:xfrm>
        </p:spPr>
        <p:style>
          <a:lnRef idx="2">
            <a:schemeClr val="accent1"/>
          </a:lnRef>
          <a:fillRef idx="1">
            <a:schemeClr val="lt1"/>
          </a:fillRef>
          <a:effectRef idx="0">
            <a:schemeClr val="accent1"/>
          </a:effectRef>
          <a:fontRef idx="minor">
            <a:schemeClr val="dk1"/>
          </a:fontRef>
        </p:style>
        <p:txBody>
          <a:bodyPr>
            <a:noAutofit/>
          </a:bodyPr>
          <a:lstStyle/>
          <a:p>
            <a:pPr algn="justLow" rtl="0"/>
            <a:r>
              <a:rPr lang="en-US" sz="1800" dirty="0">
                <a:latin typeface="Times New Roman" pitchFamily="18" charset="0"/>
                <a:cs typeface="Times New Roman" pitchFamily="18" charset="0"/>
              </a:rPr>
              <a:t>The body is a good conductor of electricity because tissue fluids have a high concentration of ions that move (creating a current) in response to potential differences. </a:t>
            </a:r>
          </a:p>
          <a:p>
            <a:pPr algn="justLow" rtl="0"/>
            <a:r>
              <a:rPr lang="en-US" sz="1800" dirty="0" smtClean="0">
                <a:latin typeface="Times New Roman" pitchFamily="18" charset="0"/>
                <a:cs typeface="Times New Roman" pitchFamily="18" charset="0"/>
              </a:rPr>
              <a:t>Potential </a:t>
            </a:r>
            <a:r>
              <a:rPr lang="en-US" sz="1800" dirty="0">
                <a:latin typeface="Times New Roman" pitchFamily="18" charset="0"/>
                <a:cs typeface="Times New Roman" pitchFamily="18" charset="0"/>
              </a:rPr>
              <a:t>differences generated by the heart are conducted to </a:t>
            </a:r>
            <a:r>
              <a:rPr lang="en-US" sz="1800" dirty="0" smtClean="0">
                <a:latin typeface="Times New Roman" pitchFamily="18" charset="0"/>
                <a:cs typeface="Times New Roman" pitchFamily="18" charset="0"/>
              </a:rPr>
              <a:t>the </a:t>
            </a:r>
            <a:r>
              <a:rPr lang="en-US" sz="1800" dirty="0">
                <a:latin typeface="Times New Roman" pitchFamily="18" charset="0"/>
                <a:cs typeface="Times New Roman" pitchFamily="18" charset="0"/>
              </a:rPr>
              <a:t>body surface, where they can be recorded by surface electrodes placed on the skin. </a:t>
            </a:r>
            <a:r>
              <a:rPr lang="en-US" sz="1800" b="1" dirty="0">
                <a:latin typeface="Times New Roman" pitchFamily="18" charset="0"/>
                <a:cs typeface="Times New Roman" pitchFamily="18" charset="0"/>
              </a:rPr>
              <a:t> </a:t>
            </a:r>
            <a:endParaRPr lang="en-US" sz="1800" dirty="0">
              <a:latin typeface="Times New Roman" pitchFamily="18" charset="0"/>
              <a:cs typeface="Times New Roman" pitchFamily="18" charset="0"/>
            </a:endParaRPr>
          </a:p>
          <a:p>
            <a:pPr algn="justLow" rtl="0"/>
            <a:r>
              <a:rPr lang="en-US" sz="1800" b="1" dirty="0">
                <a:latin typeface="Times New Roman" pitchFamily="18" charset="0"/>
                <a:cs typeface="Times New Roman" pitchFamily="18" charset="0"/>
              </a:rPr>
              <a:t>The recording thus obtained is called an electrocardiogram ( ECG or EKG );</a:t>
            </a:r>
            <a:r>
              <a:rPr lang="en-US" sz="1800" dirty="0">
                <a:latin typeface="Times New Roman" pitchFamily="18" charset="0"/>
                <a:cs typeface="Times New Roman" pitchFamily="18" charset="0"/>
              </a:rPr>
              <a:t> the recording device is called an </a:t>
            </a:r>
            <a:r>
              <a:rPr lang="en-US" sz="1800" i="1" dirty="0">
                <a:latin typeface="Times New Roman" pitchFamily="18" charset="0"/>
                <a:cs typeface="Times New Roman" pitchFamily="18" charset="0"/>
              </a:rPr>
              <a:t>electrocardiograph. </a:t>
            </a:r>
            <a:endParaRPr lang="en-US" sz="1800" dirty="0">
              <a:latin typeface="Times New Roman" pitchFamily="18" charset="0"/>
              <a:cs typeface="Times New Roman" pitchFamily="18" charset="0"/>
            </a:endParaRPr>
          </a:p>
          <a:p>
            <a:pPr algn="justLow" rtl="0"/>
            <a:r>
              <a:rPr lang="en-US" sz="1800" dirty="0">
                <a:latin typeface="Times New Roman" pitchFamily="18" charset="0"/>
                <a:cs typeface="Times New Roman" pitchFamily="18" charset="0"/>
              </a:rPr>
              <a:t>Each cardiac cycle produces three distinct ECG waves, designated P, QRS, and </a:t>
            </a:r>
            <a:r>
              <a:rPr lang="en-US" sz="1800" dirty="0" smtClean="0">
                <a:latin typeface="Times New Roman" pitchFamily="18" charset="0"/>
                <a:cs typeface="Times New Roman" pitchFamily="18" charset="0"/>
              </a:rPr>
              <a:t>T. </a:t>
            </a:r>
            <a:endParaRPr lang="en-US" sz="1800" dirty="0">
              <a:latin typeface="Times New Roman" pitchFamily="18" charset="0"/>
              <a:cs typeface="Times New Roman" pitchFamily="18" charset="0"/>
            </a:endParaRPr>
          </a:p>
          <a:p>
            <a:pPr marL="452628" indent="-342900" algn="justLow" rtl="0">
              <a:buFont typeface="+mj-lt"/>
              <a:buAutoNum type="arabicPeriod"/>
            </a:pPr>
            <a:r>
              <a:rPr lang="en-US" sz="1800" b="1" dirty="0" err="1" smtClean="0">
                <a:latin typeface="Times New Roman" pitchFamily="18" charset="0"/>
                <a:cs typeface="Times New Roman" pitchFamily="18" charset="0"/>
              </a:rPr>
              <a:t>Atrial</a:t>
            </a:r>
            <a:r>
              <a:rPr lang="en-US" sz="1800" b="1" dirty="0" smtClean="0">
                <a:latin typeface="Times New Roman" pitchFamily="18" charset="0"/>
                <a:cs typeface="Times New Roman" pitchFamily="18" charset="0"/>
              </a:rPr>
              <a:t> </a:t>
            </a:r>
            <a:r>
              <a:rPr lang="en-US" sz="1800" b="1" dirty="0">
                <a:latin typeface="Times New Roman" pitchFamily="18" charset="0"/>
                <a:cs typeface="Times New Roman" pitchFamily="18" charset="0"/>
              </a:rPr>
              <a:t>depolarization</a:t>
            </a:r>
            <a:r>
              <a:rPr lang="en-US" sz="1800" dirty="0">
                <a:latin typeface="Times New Roman" pitchFamily="18" charset="0"/>
                <a:cs typeface="Times New Roman" pitchFamily="18" charset="0"/>
              </a:rPr>
              <a:t> creates the </a:t>
            </a:r>
            <a:r>
              <a:rPr lang="en-US" sz="1800" b="1" dirty="0">
                <a:latin typeface="Times New Roman" pitchFamily="18" charset="0"/>
                <a:cs typeface="Times New Roman" pitchFamily="18" charset="0"/>
              </a:rPr>
              <a:t>P wave</a:t>
            </a:r>
            <a:r>
              <a:rPr lang="en-US" sz="1800" dirty="0">
                <a:latin typeface="Times New Roman" pitchFamily="18" charset="0"/>
                <a:cs typeface="Times New Roman" pitchFamily="18" charset="0"/>
              </a:rPr>
              <a:t> </a:t>
            </a:r>
          </a:p>
          <a:p>
            <a:pPr marL="452628" indent="-342900" algn="justLow" rtl="0">
              <a:buFont typeface="+mj-lt"/>
              <a:buAutoNum type="arabicPeriod"/>
            </a:pPr>
            <a:r>
              <a:rPr lang="en-US" sz="1800" b="1" dirty="0" smtClean="0">
                <a:latin typeface="Times New Roman" pitchFamily="18" charset="0"/>
                <a:cs typeface="Times New Roman" pitchFamily="18" charset="0"/>
              </a:rPr>
              <a:t>Ventricle</a:t>
            </a:r>
            <a:r>
              <a:rPr lang="en-US" sz="1800" dirty="0" smtClean="0">
                <a:latin typeface="Times New Roman" pitchFamily="18" charset="0"/>
                <a:cs typeface="Times New Roman" pitchFamily="18" charset="0"/>
              </a:rPr>
              <a:t> </a:t>
            </a:r>
            <a:r>
              <a:rPr lang="en-US" sz="1800" b="1" dirty="0">
                <a:latin typeface="Times New Roman" pitchFamily="18" charset="0"/>
                <a:cs typeface="Times New Roman" pitchFamily="18" charset="0"/>
              </a:rPr>
              <a:t>depolarization creates the QRS</a:t>
            </a:r>
            <a:r>
              <a:rPr lang="en-US" sz="1800" dirty="0">
                <a:latin typeface="Times New Roman" pitchFamily="18" charset="0"/>
                <a:cs typeface="Times New Roman" pitchFamily="18" charset="0"/>
              </a:rPr>
              <a:t> and thus to </a:t>
            </a:r>
            <a:r>
              <a:rPr lang="en-US" sz="1800" b="1" dirty="0">
                <a:latin typeface="Times New Roman" pitchFamily="18" charset="0"/>
                <a:cs typeface="Times New Roman" pitchFamily="18" charset="0"/>
              </a:rPr>
              <a:t>contraction of the ventricles.</a:t>
            </a:r>
            <a:endParaRPr lang="en-US" sz="1800" dirty="0">
              <a:latin typeface="Times New Roman" pitchFamily="18" charset="0"/>
              <a:cs typeface="Times New Roman" pitchFamily="18" charset="0"/>
            </a:endParaRPr>
          </a:p>
          <a:p>
            <a:pPr marL="452628" indent="-342900" algn="justLow" rtl="0">
              <a:buFont typeface="+mj-lt"/>
              <a:buAutoNum type="arabicPeriod"/>
            </a:pPr>
            <a:r>
              <a:rPr lang="en-US" sz="1800" b="1" dirty="0" smtClean="0">
                <a:latin typeface="Times New Roman" pitchFamily="18" charset="0"/>
                <a:cs typeface="Times New Roman" pitchFamily="18" charset="0"/>
              </a:rPr>
              <a:t>The </a:t>
            </a:r>
            <a:r>
              <a:rPr lang="en-US" sz="1800" b="1" dirty="0">
                <a:latin typeface="Times New Roman" pitchFamily="18" charset="0"/>
                <a:cs typeface="Times New Roman" pitchFamily="18" charset="0"/>
              </a:rPr>
              <a:t>plateau phase</a:t>
            </a:r>
            <a:r>
              <a:rPr lang="en-US" sz="1800" dirty="0">
                <a:latin typeface="Times New Roman" pitchFamily="18" charset="0"/>
                <a:cs typeface="Times New Roman" pitchFamily="18" charset="0"/>
              </a:rPr>
              <a:t> of the cardiac action potential is related to </a:t>
            </a:r>
            <a:r>
              <a:rPr lang="en-US" sz="1800" b="1" dirty="0">
                <a:latin typeface="Times New Roman" pitchFamily="18" charset="0"/>
                <a:cs typeface="Times New Roman" pitchFamily="18" charset="0"/>
              </a:rPr>
              <a:t>the S-T </a:t>
            </a:r>
            <a:r>
              <a:rPr lang="en-US" sz="1800" b="1" dirty="0" smtClean="0">
                <a:latin typeface="Times New Roman" pitchFamily="18" charset="0"/>
                <a:cs typeface="Times New Roman" pitchFamily="18" charset="0"/>
              </a:rPr>
              <a:t>segment</a:t>
            </a:r>
            <a:r>
              <a:rPr lang="en-US" sz="1800" b="1" dirty="0">
                <a:latin typeface="Times New Roman" pitchFamily="18" charset="0"/>
                <a:cs typeface="Times New Roman" pitchFamily="18" charset="0"/>
              </a:rPr>
              <a:t> </a:t>
            </a:r>
            <a:r>
              <a:rPr lang="en-US" sz="1800" dirty="0" smtClean="0">
                <a:latin typeface="Times New Roman" pitchFamily="18" charset="0"/>
                <a:cs typeface="Times New Roman" pitchFamily="18" charset="0"/>
              </a:rPr>
              <a:t>of </a:t>
            </a:r>
            <a:r>
              <a:rPr lang="en-US" sz="1800" dirty="0">
                <a:latin typeface="Times New Roman" pitchFamily="18" charset="0"/>
                <a:cs typeface="Times New Roman" pitchFamily="18" charset="0"/>
              </a:rPr>
              <a:t>the ECG </a:t>
            </a:r>
            <a:r>
              <a:rPr lang="en-US" sz="1800" dirty="0" smtClean="0">
                <a:latin typeface="Times New Roman" pitchFamily="18" charset="0"/>
                <a:cs typeface="Times New Roman" pitchFamily="18" charset="0"/>
              </a:rPr>
              <a:t>.</a:t>
            </a:r>
            <a:endParaRPr lang="en-US" sz="1800" dirty="0">
              <a:latin typeface="Times New Roman" pitchFamily="18" charset="0"/>
              <a:cs typeface="Times New Roman" pitchFamily="18" charset="0"/>
            </a:endParaRPr>
          </a:p>
          <a:p>
            <a:pPr marL="452628" indent="-342900" algn="justLow" rtl="0">
              <a:buFont typeface="+mj-lt"/>
              <a:buAutoNum type="arabicPeriod"/>
            </a:pPr>
            <a:r>
              <a:rPr lang="en-US" sz="1800" dirty="0" smtClean="0">
                <a:latin typeface="Times New Roman" pitchFamily="18" charset="0"/>
                <a:cs typeface="Times New Roman" pitchFamily="18" charset="0"/>
              </a:rPr>
              <a:t>Finally</a:t>
            </a:r>
            <a:r>
              <a:rPr lang="en-US" sz="1800" b="1" dirty="0">
                <a:latin typeface="Times New Roman" pitchFamily="18" charset="0"/>
                <a:cs typeface="Times New Roman" pitchFamily="18" charset="0"/>
              </a:rPr>
              <a:t>, repolarization of the ventricles</a:t>
            </a:r>
            <a:r>
              <a:rPr lang="en-US" sz="1800" dirty="0">
                <a:latin typeface="Times New Roman" pitchFamily="18" charset="0"/>
                <a:cs typeface="Times New Roman" pitchFamily="18" charset="0"/>
              </a:rPr>
              <a:t> produces the </a:t>
            </a:r>
            <a:r>
              <a:rPr lang="en-US" sz="1800" b="1" dirty="0">
                <a:latin typeface="Times New Roman" pitchFamily="18" charset="0"/>
                <a:cs typeface="Times New Roman" pitchFamily="18" charset="0"/>
              </a:rPr>
              <a:t>T wave </a:t>
            </a:r>
            <a:endParaRPr lang="en-US" sz="1800" b="1" u="sng" dirty="0" smtClean="0">
              <a:solidFill>
                <a:srgbClr val="000000"/>
              </a:solidFill>
              <a:latin typeface="Times New Roman" pitchFamily="18" charset="0"/>
              <a:ea typeface="Verdana" pitchFamily="34" charset="0"/>
              <a:cs typeface="Times New Roman" pitchFamily="18" charset="0"/>
            </a:endParaRPr>
          </a:p>
        </p:txBody>
      </p:sp>
      <p:sp>
        <p:nvSpPr>
          <p:cNvPr id="3" name="Title 2"/>
          <p:cNvSpPr>
            <a:spLocks noGrp="1"/>
          </p:cNvSpPr>
          <p:nvPr>
            <p:ph type="title"/>
          </p:nvPr>
        </p:nvSpPr>
        <p:spPr>
          <a:xfrm>
            <a:off x="457200" y="274638"/>
            <a:ext cx="8229600" cy="634082"/>
          </a:xfrm>
        </p:spPr>
        <p:style>
          <a:lnRef idx="3">
            <a:schemeClr val="lt1"/>
          </a:lnRef>
          <a:fillRef idx="1">
            <a:schemeClr val="accent4"/>
          </a:fillRef>
          <a:effectRef idx="1">
            <a:schemeClr val="accent4"/>
          </a:effectRef>
          <a:fontRef idx="minor">
            <a:schemeClr val="lt1"/>
          </a:fontRef>
        </p:style>
        <p:txBody>
          <a:bodyPr>
            <a:normAutofit fontScale="90000"/>
          </a:bodyPr>
          <a:lstStyle/>
          <a:p>
            <a:pPr algn="ctr" rtl="0"/>
            <a:r>
              <a:rPr lang="en-US" dirty="0">
                <a:effectLst/>
                <a:latin typeface="Times New Roman" pitchFamily="18" charset="0"/>
                <a:cs typeface="Times New Roman" pitchFamily="18" charset="0"/>
              </a:rPr>
              <a:t>The Electrocardiogram (ECG)</a:t>
            </a:r>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6357950" y="1428736"/>
            <a:ext cx="2428892" cy="471490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357158" y="285728"/>
            <a:ext cx="8072494" cy="1000132"/>
          </a:xfrm>
        </p:spPr>
        <p:style>
          <a:lnRef idx="3">
            <a:schemeClr val="lt1"/>
          </a:lnRef>
          <a:fillRef idx="1">
            <a:schemeClr val="accent4"/>
          </a:fillRef>
          <a:effectRef idx="1">
            <a:schemeClr val="accent4"/>
          </a:effectRef>
          <a:fontRef idx="minor">
            <a:schemeClr val="lt1"/>
          </a:fontRef>
        </p:style>
        <p:txBody>
          <a:bodyPr/>
          <a:lstStyle/>
          <a:p>
            <a:pPr algn="ctr" rtl="0"/>
            <a:r>
              <a:rPr lang="en-US" dirty="0">
                <a:effectLst/>
                <a:latin typeface="Times New Roman" pitchFamily="18" charset="0"/>
                <a:cs typeface="Times New Roman" pitchFamily="18" charset="0"/>
              </a:rPr>
              <a:t>Heart Sounds</a:t>
            </a:r>
          </a:p>
        </p:txBody>
      </p:sp>
      <p:sp>
        <p:nvSpPr>
          <p:cNvPr id="5" name="Text Placeholder 4"/>
          <p:cNvSpPr>
            <a:spLocks noGrp="1"/>
          </p:cNvSpPr>
          <p:nvPr>
            <p:ph type="body" sz="half" idx="1"/>
          </p:nvPr>
        </p:nvSpPr>
        <p:spPr>
          <a:xfrm>
            <a:off x="142844" y="1500174"/>
            <a:ext cx="8572560" cy="5000660"/>
          </a:xfrm>
        </p:spPr>
        <p:style>
          <a:lnRef idx="2">
            <a:schemeClr val="accent1"/>
          </a:lnRef>
          <a:fillRef idx="1">
            <a:schemeClr val="lt1"/>
          </a:fillRef>
          <a:effectRef idx="0">
            <a:schemeClr val="accent1"/>
          </a:effectRef>
          <a:fontRef idx="minor">
            <a:schemeClr val="dk1"/>
          </a:fontRef>
        </p:style>
        <p:txBody>
          <a:bodyPr>
            <a:normAutofit lnSpcReduction="10000"/>
          </a:bodyPr>
          <a:lstStyle/>
          <a:p>
            <a:pPr algn="l" rtl="0">
              <a:lnSpc>
                <a:spcPct val="90000"/>
              </a:lnSpc>
            </a:pPr>
            <a:endParaRPr lang="en-US" sz="2000" dirty="0" smtClean="0">
              <a:latin typeface="Times New Roman" pitchFamily="18" charset="0"/>
              <a:cs typeface="Times New Roman" pitchFamily="18" charset="0"/>
            </a:endParaRPr>
          </a:p>
          <a:p>
            <a:pPr algn="justLow" rtl="0"/>
            <a:r>
              <a:rPr lang="en-US" sz="2000" dirty="0">
                <a:latin typeface="Times New Roman" pitchFamily="18" charset="0"/>
                <a:cs typeface="Times New Roman" pitchFamily="18" charset="0"/>
              </a:rPr>
              <a:t>Closing of the AV and semilunar valves produces sounds that can be heard by listening through a stethoscope placed on the chest. These sounds are often verbalized as “</a:t>
            </a:r>
            <a:r>
              <a:rPr lang="en-US" sz="2000" dirty="0" err="1">
                <a:latin typeface="Times New Roman" pitchFamily="18" charset="0"/>
                <a:cs typeface="Times New Roman" pitchFamily="18" charset="0"/>
              </a:rPr>
              <a:t>lub</a:t>
            </a:r>
            <a:r>
              <a:rPr lang="en-US" sz="2000" dirty="0">
                <a:latin typeface="Times New Roman" pitchFamily="18" charset="0"/>
                <a:cs typeface="Times New Roman" pitchFamily="18" charset="0"/>
              </a:rPr>
              <a:t>-dub.” The “</a:t>
            </a:r>
            <a:r>
              <a:rPr lang="en-US" sz="2000" dirty="0" err="1">
                <a:latin typeface="Times New Roman" pitchFamily="18" charset="0"/>
                <a:cs typeface="Times New Roman" pitchFamily="18" charset="0"/>
              </a:rPr>
              <a:t>lub</a:t>
            </a:r>
            <a:r>
              <a:rPr lang="en-US" sz="2000" dirty="0">
                <a:latin typeface="Times New Roman" pitchFamily="18" charset="0"/>
                <a:cs typeface="Times New Roman" pitchFamily="18" charset="0"/>
              </a:rPr>
              <a:t>,” or </a:t>
            </a:r>
            <a:r>
              <a:rPr lang="en-US" sz="2000" b="1" dirty="0">
                <a:latin typeface="Times New Roman" pitchFamily="18" charset="0"/>
                <a:cs typeface="Times New Roman" pitchFamily="18" charset="0"/>
              </a:rPr>
              <a:t>first sound, </a:t>
            </a:r>
            <a:r>
              <a:rPr lang="en-US" sz="2000" dirty="0">
                <a:latin typeface="Times New Roman" pitchFamily="18" charset="0"/>
                <a:cs typeface="Times New Roman" pitchFamily="18" charset="0"/>
              </a:rPr>
              <a:t>is produced by </a:t>
            </a:r>
            <a:r>
              <a:rPr lang="en-US" sz="2000" b="1" dirty="0">
                <a:latin typeface="Times New Roman" pitchFamily="18" charset="0"/>
                <a:cs typeface="Times New Roman" pitchFamily="18" charset="0"/>
              </a:rPr>
              <a:t>closing of the AV valves</a:t>
            </a:r>
            <a:r>
              <a:rPr lang="en-US" sz="2000" dirty="0">
                <a:latin typeface="Times New Roman" pitchFamily="18" charset="0"/>
                <a:cs typeface="Times New Roman" pitchFamily="18" charset="0"/>
              </a:rPr>
              <a:t> during </a:t>
            </a:r>
            <a:r>
              <a:rPr lang="en-US" sz="2000" dirty="0" err="1" smtClean="0">
                <a:latin typeface="Times New Roman" pitchFamily="18" charset="0"/>
                <a:cs typeface="Times New Roman" pitchFamily="18" charset="0"/>
              </a:rPr>
              <a:t>isovolumetric</a:t>
            </a: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contraction of the ventricles </a:t>
            </a:r>
            <a:endParaRPr lang="en-US" sz="2000" dirty="0" smtClean="0">
              <a:latin typeface="Times New Roman" pitchFamily="18" charset="0"/>
              <a:cs typeface="Times New Roman" pitchFamily="18" charset="0"/>
            </a:endParaRPr>
          </a:p>
          <a:p>
            <a:pPr algn="justLow" rtl="0">
              <a:buNone/>
            </a:pPr>
            <a:endParaRPr lang="en-US" sz="2000" dirty="0">
              <a:latin typeface="Times New Roman" pitchFamily="18" charset="0"/>
              <a:cs typeface="Times New Roman" pitchFamily="18" charset="0"/>
            </a:endParaRPr>
          </a:p>
          <a:p>
            <a:pPr algn="justLow" rtl="0"/>
            <a:r>
              <a:rPr lang="en-US" sz="2000" dirty="0">
                <a:latin typeface="Times New Roman" pitchFamily="18" charset="0"/>
                <a:cs typeface="Times New Roman" pitchFamily="18" charset="0"/>
              </a:rPr>
              <a:t>The “dub,” or </a:t>
            </a:r>
            <a:r>
              <a:rPr lang="en-US" sz="2000" b="1" dirty="0">
                <a:latin typeface="Times New Roman" pitchFamily="18" charset="0"/>
                <a:cs typeface="Times New Roman" pitchFamily="18" charset="0"/>
              </a:rPr>
              <a:t>second sound, </a:t>
            </a:r>
            <a:r>
              <a:rPr lang="en-US" sz="2000" dirty="0">
                <a:latin typeface="Times New Roman" pitchFamily="18" charset="0"/>
                <a:cs typeface="Times New Roman" pitchFamily="18" charset="0"/>
              </a:rPr>
              <a:t>is produced by </a:t>
            </a:r>
            <a:r>
              <a:rPr lang="en-US" sz="2000" b="1" dirty="0">
                <a:latin typeface="Times New Roman" pitchFamily="18" charset="0"/>
                <a:cs typeface="Times New Roman" pitchFamily="18" charset="0"/>
              </a:rPr>
              <a:t>closing of the semilunar valves </a:t>
            </a:r>
            <a:r>
              <a:rPr lang="en-US" sz="2000" dirty="0">
                <a:latin typeface="Times New Roman" pitchFamily="18" charset="0"/>
                <a:cs typeface="Times New Roman" pitchFamily="18" charset="0"/>
              </a:rPr>
              <a:t>when the pressure in the ventricles falls below the pressure in the arteries. The first sound is thus heard when the ventricles contract at </a:t>
            </a:r>
            <a:r>
              <a:rPr lang="en-US" sz="2000" b="1" i="1" dirty="0">
                <a:latin typeface="Times New Roman" pitchFamily="18" charset="0"/>
                <a:cs typeface="Times New Roman" pitchFamily="18" charset="0"/>
              </a:rPr>
              <a:t>systole</a:t>
            </a:r>
            <a:r>
              <a:rPr lang="en-US" sz="2000" b="1"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and the second sound is heard when the ventricles relax at the beginning of</a:t>
            </a:r>
            <a:r>
              <a:rPr lang="en-US" sz="2000" i="1" dirty="0">
                <a:latin typeface="Times New Roman" pitchFamily="18" charset="0"/>
                <a:cs typeface="Times New Roman" pitchFamily="18" charset="0"/>
              </a:rPr>
              <a:t> </a:t>
            </a:r>
            <a:r>
              <a:rPr lang="en-US" sz="2000" b="1" i="1" dirty="0">
                <a:latin typeface="Times New Roman" pitchFamily="18" charset="0"/>
                <a:cs typeface="Times New Roman" pitchFamily="18" charset="0"/>
              </a:rPr>
              <a:t>diastole.</a:t>
            </a:r>
            <a:r>
              <a:rPr lang="en-US" sz="2000" i="1" dirty="0">
                <a:latin typeface="Times New Roman" pitchFamily="18" charset="0"/>
                <a:cs typeface="Times New Roman" pitchFamily="18" charset="0"/>
              </a:rPr>
              <a:t> </a:t>
            </a:r>
            <a:endParaRPr lang="en-US" sz="2000" dirty="0">
              <a:latin typeface="Times New Roman" pitchFamily="18" charset="0"/>
              <a:cs typeface="Times New Roman" pitchFamily="18" charset="0"/>
            </a:endParaRPr>
          </a:p>
          <a:p>
            <a:pPr algn="justLow" rtl="0">
              <a:buNone/>
            </a:pPr>
            <a:r>
              <a:rPr lang="en-US" sz="2000" b="1" dirty="0">
                <a:latin typeface="Times New Roman" pitchFamily="18" charset="0"/>
                <a:cs typeface="Times New Roman" pitchFamily="18" charset="0"/>
              </a:rPr>
              <a:t> </a:t>
            </a:r>
            <a:endParaRPr lang="en-US" sz="2000" dirty="0">
              <a:latin typeface="Times New Roman" pitchFamily="18" charset="0"/>
              <a:cs typeface="Times New Roman" pitchFamily="18" charset="0"/>
            </a:endParaRPr>
          </a:p>
          <a:p>
            <a:pPr algn="justLow" rtl="0"/>
            <a:r>
              <a:rPr lang="en-US" sz="2000" b="1" dirty="0">
                <a:latin typeface="Times New Roman" pitchFamily="18" charset="0"/>
                <a:cs typeface="Times New Roman" pitchFamily="18" charset="0"/>
              </a:rPr>
              <a:t>Murmurs </a:t>
            </a:r>
            <a:r>
              <a:rPr lang="en-US" sz="2000" dirty="0">
                <a:latin typeface="Times New Roman" pitchFamily="18" charset="0"/>
                <a:cs typeface="Times New Roman" pitchFamily="18" charset="0"/>
              </a:rPr>
              <a:t>are abnormal heart sounds produced by abnormal patterns of blood flow in the heart. Many murmurs are caused by defective heart valves. Defective heart valves may be congenital, or they may occur as a result of rheumatic endocarditis , mitral stenosis (mitral valve becomes thickened and calcified )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rtl="0"/>
            <a:r>
              <a:rPr lang="en-US" sz="32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Heart </a:t>
            </a:r>
            <a:r>
              <a:rPr lang="en-US" sz="3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Rate</a:t>
            </a:r>
            <a:endParaRPr lang="en-US" sz="32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2051" name="Rectangle 3"/>
          <p:cNvSpPr>
            <a:spLocks noGrp="1" noChangeArrowheads="1"/>
          </p:cNvSpPr>
          <p:nvPr>
            <p:ph type="body" idx="1"/>
          </p:nvPr>
        </p:nvSpPr>
        <p:spPr>
          <a:xfrm>
            <a:off x="179512" y="1556792"/>
            <a:ext cx="8784976" cy="2232248"/>
          </a:xfrm>
        </p:spPr>
        <p:style>
          <a:lnRef idx="2">
            <a:schemeClr val="dk1"/>
          </a:lnRef>
          <a:fillRef idx="1">
            <a:schemeClr val="lt1"/>
          </a:fillRef>
          <a:effectRef idx="0">
            <a:schemeClr val="dk1"/>
          </a:effectRef>
          <a:fontRef idx="minor">
            <a:schemeClr val="dk1"/>
          </a:fontRef>
        </p:style>
        <p:txBody>
          <a:bodyPr>
            <a:normAutofit/>
          </a:bodyPr>
          <a:lstStyle/>
          <a:p>
            <a:pPr marL="609600" indent="-609600" algn="justLow" rtl="0"/>
            <a:r>
              <a:rPr lang="en-US" sz="2400" dirty="0">
                <a:latin typeface="Times New Roman" pitchFamily="18" charset="0"/>
                <a:cs typeface="Times New Roman" pitchFamily="18" charset="0"/>
              </a:rPr>
              <a:t>The heart rate refers to the ventricular rate of beating per minute. </a:t>
            </a:r>
          </a:p>
          <a:p>
            <a:pPr marL="609600" indent="-609600" algn="justLow" rtl="0"/>
            <a:r>
              <a:rPr lang="en-US" sz="2400" dirty="0">
                <a:latin typeface="Times New Roman" pitchFamily="18" charset="0"/>
                <a:cs typeface="Times New Roman" pitchFamily="18" charset="0"/>
              </a:rPr>
              <a:t>Normally, it averages </a:t>
            </a:r>
            <a:r>
              <a:rPr lang="en-US" sz="2400" dirty="0">
                <a:solidFill>
                  <a:srgbClr val="FF0000"/>
                </a:solidFill>
                <a:latin typeface="Times New Roman" pitchFamily="18" charset="0"/>
                <a:cs typeface="Times New Roman" pitchFamily="18" charset="0"/>
              </a:rPr>
              <a:t>72 </a:t>
            </a:r>
            <a:r>
              <a:rPr lang="en-US" sz="2400" dirty="0">
                <a:latin typeface="Times New Roman" pitchFamily="18" charset="0"/>
                <a:cs typeface="Times New Roman" pitchFamily="18" charset="0"/>
              </a:rPr>
              <a:t>beats/minute (range </a:t>
            </a:r>
            <a:r>
              <a:rPr lang="en-US" sz="2400" dirty="0">
                <a:solidFill>
                  <a:srgbClr val="FF0000"/>
                </a:solidFill>
                <a:latin typeface="Times New Roman" pitchFamily="18" charset="0"/>
                <a:cs typeface="Times New Roman" pitchFamily="18" charset="0"/>
              </a:rPr>
              <a:t>60-100 </a:t>
            </a:r>
            <a:r>
              <a:rPr lang="en-US" sz="2400" dirty="0">
                <a:latin typeface="Times New Roman" pitchFamily="18" charset="0"/>
                <a:cs typeface="Times New Roman" pitchFamily="18" charset="0"/>
              </a:rPr>
              <a:t>beats/minute).</a:t>
            </a:r>
          </a:p>
          <a:p>
            <a:pPr marL="609600" indent="-609600" algn="justLow" rtl="0"/>
            <a:r>
              <a:rPr lang="en-US" sz="2400" dirty="0">
                <a:solidFill>
                  <a:srgbClr val="0000FF"/>
                </a:solidFill>
                <a:latin typeface="Times New Roman" pitchFamily="18" charset="0"/>
                <a:cs typeface="Times New Roman" pitchFamily="18" charset="0"/>
              </a:rPr>
              <a:t>Tachycardia….</a:t>
            </a:r>
            <a:r>
              <a:rPr lang="en-US" sz="2400" dirty="0">
                <a:latin typeface="Times New Roman" pitchFamily="18" charset="0"/>
                <a:cs typeface="Times New Roman" pitchFamily="18" charset="0"/>
              </a:rPr>
              <a:t>higher than 100 beats/min.</a:t>
            </a:r>
            <a:endParaRPr lang="en-US" sz="2400" dirty="0">
              <a:solidFill>
                <a:srgbClr val="66FF33"/>
              </a:solidFill>
              <a:latin typeface="Times New Roman" pitchFamily="18" charset="0"/>
              <a:cs typeface="Times New Roman" pitchFamily="18" charset="0"/>
            </a:endParaRPr>
          </a:p>
          <a:p>
            <a:pPr marL="609600" indent="-609600" algn="justLow" rtl="0"/>
            <a:r>
              <a:rPr lang="en-US" sz="2400" dirty="0" err="1">
                <a:solidFill>
                  <a:srgbClr val="0000FF"/>
                </a:solidFill>
                <a:latin typeface="Times New Roman" pitchFamily="18" charset="0"/>
                <a:cs typeface="Times New Roman" pitchFamily="18" charset="0"/>
              </a:rPr>
              <a:t>Bradycardia</a:t>
            </a:r>
            <a:r>
              <a:rPr lang="en-US" sz="2400" dirty="0">
                <a:solidFill>
                  <a:srgbClr val="0000FF"/>
                </a:solidFill>
                <a:latin typeface="Times New Roman" pitchFamily="18" charset="0"/>
                <a:cs typeface="Times New Roman" pitchFamily="18" charset="0"/>
              </a:rPr>
              <a:t>…</a:t>
            </a:r>
            <a:r>
              <a:rPr lang="en-US" sz="2400" dirty="0">
                <a:latin typeface="Times New Roman" pitchFamily="18" charset="0"/>
                <a:cs typeface="Times New Roman" pitchFamily="18" charset="0"/>
              </a:rPr>
              <a:t> lower than 60 beats/min. </a:t>
            </a:r>
          </a:p>
          <a:p>
            <a:pPr marL="609600" indent="-609600"/>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39202271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173" name="Picture 5" descr="slide_9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521728"/>
            <a:ext cx="8712968" cy="5283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21062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42910" y="277813"/>
            <a:ext cx="8043890" cy="793733"/>
          </a:xfrm>
        </p:spPr>
        <p:style>
          <a:lnRef idx="3">
            <a:schemeClr val="lt1"/>
          </a:lnRef>
          <a:fillRef idx="1">
            <a:schemeClr val="accent4"/>
          </a:fillRef>
          <a:effectRef idx="1">
            <a:schemeClr val="accent4"/>
          </a:effectRef>
          <a:fontRef idx="minor">
            <a:schemeClr val="lt1"/>
          </a:fontRef>
        </p:style>
        <p:txBody>
          <a:bodyPr/>
          <a:lstStyle/>
          <a:p>
            <a:pPr algn="ctr" rtl="0"/>
            <a:r>
              <a:rPr lang="en-US" dirty="0">
                <a:effectLst/>
                <a:latin typeface="Times New Roman" pitchFamily="18" charset="0"/>
                <a:cs typeface="Times New Roman" pitchFamily="18" charset="0"/>
              </a:rPr>
              <a:t>Regulation of Cardiac Rate</a:t>
            </a:r>
          </a:p>
        </p:txBody>
      </p:sp>
      <p:sp>
        <p:nvSpPr>
          <p:cNvPr id="4" name="Text Placeholder 3"/>
          <p:cNvSpPr>
            <a:spLocks noGrp="1"/>
          </p:cNvSpPr>
          <p:nvPr>
            <p:ph type="body" sz="half" idx="1"/>
          </p:nvPr>
        </p:nvSpPr>
        <p:spPr>
          <a:xfrm>
            <a:off x="285720" y="1285860"/>
            <a:ext cx="8318728" cy="5357850"/>
          </a:xfrm>
        </p:spPr>
        <p:style>
          <a:lnRef idx="2">
            <a:schemeClr val="dk1"/>
          </a:lnRef>
          <a:fillRef idx="1">
            <a:schemeClr val="lt1"/>
          </a:fillRef>
          <a:effectRef idx="0">
            <a:schemeClr val="dk1"/>
          </a:effectRef>
          <a:fontRef idx="minor">
            <a:schemeClr val="dk1"/>
          </a:fontRef>
        </p:style>
        <p:txBody>
          <a:bodyPr>
            <a:normAutofit fontScale="77500" lnSpcReduction="20000"/>
          </a:bodyPr>
          <a:lstStyle/>
          <a:p>
            <a:pPr algn="justLow" rtl="0"/>
            <a:r>
              <a:rPr lang="en-US" dirty="0">
                <a:latin typeface="Times New Roman" pitchFamily="18" charset="0"/>
                <a:cs typeface="Times New Roman" pitchFamily="18" charset="0"/>
              </a:rPr>
              <a:t>In the complete absence of neural influences, the heart will continue to beat as long as the myocardial cells are alive. This automatic rhythm is a result of a spontaneous, diastolic depolarization of the pacemaker cells in the SA node. </a:t>
            </a:r>
            <a:endParaRPr lang="en-US" dirty="0" smtClean="0">
              <a:latin typeface="Times New Roman" pitchFamily="18" charset="0"/>
              <a:cs typeface="Times New Roman" pitchFamily="18" charset="0"/>
            </a:endParaRPr>
          </a:p>
          <a:p>
            <a:pPr algn="justLow" rtl="0">
              <a:buNone/>
            </a:pPr>
            <a:endParaRPr lang="en-US" dirty="0">
              <a:latin typeface="Times New Roman" pitchFamily="18" charset="0"/>
              <a:cs typeface="Times New Roman" pitchFamily="18" charset="0"/>
            </a:endParaRPr>
          </a:p>
          <a:p>
            <a:pPr algn="justLow" rtl="0"/>
            <a:r>
              <a:rPr lang="en-US" dirty="0">
                <a:latin typeface="Times New Roman" pitchFamily="18" charset="0"/>
                <a:cs typeface="Times New Roman" pitchFamily="18" charset="0"/>
              </a:rPr>
              <a:t>Autonomic innervation of the SA node is the major means by which cardiac rate is regulated.  Sympathetic endings in the musculature of the atria and ventricles by adrenergic neurotransmitter NE increase the strength of contraction  &amp; the cardiac rate increases such phenomena known as </a:t>
            </a:r>
            <a:r>
              <a:rPr lang="en-US" b="1" dirty="0">
                <a:latin typeface="Times New Roman" pitchFamily="18" charset="0"/>
                <a:cs typeface="Times New Roman" pitchFamily="18" charset="0"/>
              </a:rPr>
              <a:t>(Tachycardia)</a:t>
            </a:r>
            <a:r>
              <a:rPr lang="en-US" dirty="0">
                <a:latin typeface="Times New Roman" pitchFamily="18" charset="0"/>
                <a:cs typeface="Times New Roman" pitchFamily="18" charset="0"/>
              </a:rPr>
              <a:t> ,on the other hand  vagal or parasympathetic lead to  decreased contractility and heart rate </a:t>
            </a:r>
            <a:r>
              <a:rPr lang="en-US" b="1" dirty="0" smtClean="0">
                <a:latin typeface="Times New Roman" pitchFamily="18" charset="0"/>
                <a:cs typeface="Times New Roman" pitchFamily="18" charset="0"/>
              </a:rPr>
              <a:t>(</a:t>
            </a:r>
            <a:r>
              <a:rPr lang="en-US" b="1" dirty="0" err="1" smtClean="0">
                <a:latin typeface="Times New Roman" pitchFamily="18" charset="0"/>
                <a:cs typeface="Times New Roman" pitchFamily="18" charset="0"/>
              </a:rPr>
              <a:t>bradycardia</a:t>
            </a:r>
            <a:r>
              <a:rPr lang="en-US" b="1"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 </a:t>
            </a:r>
          </a:p>
          <a:p>
            <a:pPr algn="justLow" rtl="0"/>
            <a:endParaRPr lang="en-US" dirty="0">
              <a:latin typeface="Times New Roman" pitchFamily="18" charset="0"/>
              <a:cs typeface="Times New Roman" pitchFamily="18" charset="0"/>
            </a:endParaRPr>
          </a:p>
          <a:p>
            <a:pPr algn="justLow" rtl="0"/>
            <a:r>
              <a:rPr lang="en-US" dirty="0">
                <a:latin typeface="Times New Roman" pitchFamily="18" charset="0"/>
                <a:cs typeface="Times New Roman" pitchFamily="18" charset="0"/>
              </a:rPr>
              <a:t>The activity of the autonomic innervation of the heart is coordinated by the </a:t>
            </a:r>
            <a:r>
              <a:rPr lang="en-US" b="1" dirty="0">
                <a:latin typeface="Times New Roman" pitchFamily="18" charset="0"/>
                <a:cs typeface="Times New Roman" pitchFamily="18" charset="0"/>
              </a:rPr>
              <a:t>cardiac control center </a:t>
            </a:r>
            <a:r>
              <a:rPr lang="en-US" dirty="0">
                <a:latin typeface="Times New Roman" pitchFamily="18" charset="0"/>
                <a:cs typeface="Times New Roman" pitchFamily="18" charset="0"/>
              </a:rPr>
              <a:t>in the medulla oblongata of the brain stem. </a:t>
            </a:r>
            <a:endParaRPr lang="en-US" dirty="0" smtClean="0">
              <a:latin typeface="Times New Roman" pitchFamily="18" charset="0"/>
              <a:cs typeface="Times New Roman" pitchFamily="18" charset="0"/>
            </a:endParaRPr>
          </a:p>
          <a:p>
            <a:pPr algn="justLow" rtl="0">
              <a:buNone/>
            </a:pPr>
            <a:endParaRPr lang="en-US" dirty="0">
              <a:latin typeface="Times New Roman" pitchFamily="18" charset="0"/>
              <a:cs typeface="Times New Roman" pitchFamily="18" charset="0"/>
            </a:endParaRPr>
          </a:p>
          <a:p>
            <a:pPr algn="justLow" rtl="0"/>
            <a:r>
              <a:rPr lang="en-US" dirty="0">
                <a:latin typeface="Times New Roman" pitchFamily="18" charset="0"/>
                <a:cs typeface="Times New Roman" pitchFamily="18" charset="0"/>
              </a:rPr>
              <a:t>The cardiac control center, in turn, is affected by higher brain areas and by sensory feedback from pressure receptors, or </a:t>
            </a:r>
            <a:r>
              <a:rPr lang="en-US" b="1" dirty="0">
                <a:latin typeface="Times New Roman" pitchFamily="18" charset="0"/>
                <a:cs typeface="Times New Roman" pitchFamily="18" charset="0"/>
              </a:rPr>
              <a:t>baroreceptors</a:t>
            </a:r>
            <a:r>
              <a:rPr lang="en-US" b="1" i="1" dirty="0">
                <a:latin typeface="Times New Roman" pitchFamily="18" charset="0"/>
                <a:cs typeface="Times New Roman" pitchFamily="18" charset="0"/>
              </a:rPr>
              <a:t>,</a:t>
            </a:r>
            <a:r>
              <a:rPr lang="en-US" dirty="0">
                <a:latin typeface="Times New Roman" pitchFamily="18" charset="0"/>
                <a:cs typeface="Times New Roman" pitchFamily="18" charset="0"/>
              </a:rPr>
              <a:t> in the aorta and carotid arteries. In this way, a fall in blood pressure can produce a reflex increase in the heart rate</a:t>
            </a:r>
          </a:p>
          <a:p>
            <a:pPr algn="justLow" rtl="0"/>
            <a:endParaRPr lang="ar-IQ" dirty="0">
              <a:latin typeface="Times New Roman" pitchFamily="18" charset="0"/>
              <a:cs typeface="Times New Roman" pitchFamily="18" charset="0"/>
            </a:endParaRPr>
          </a:p>
        </p:txBody>
      </p:sp>
    </p:spTree>
    <p:extLst>
      <p:ext uri="{BB962C8B-B14F-4D97-AF65-F5344CB8AC3E}">
        <p14:creationId xmlns:p14="http://schemas.microsoft.com/office/powerpoint/2010/main" val="24310245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900113" y="188913"/>
            <a:ext cx="6877050" cy="1138237"/>
          </a:xfrm>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pPr algn="ctr" rtl="0"/>
            <a:r>
              <a:rPr lang="en-US" sz="36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r>
            <a:br>
              <a:rPr lang="en-US" sz="36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br>
            <a:r>
              <a:rPr lang="en-US" sz="36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Regulation of Heart rate</a:t>
            </a:r>
            <a:br>
              <a:rPr lang="en-US" sz="36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br>
            <a:endParaRPr lang="en-US" sz="32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pic>
        <p:nvPicPr>
          <p:cNvPr id="46086" name="Picture 6" descr="Picture 176"/>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95536" y="1412876"/>
            <a:ext cx="8070396" cy="49684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76381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1331913" y="260350"/>
            <a:ext cx="6227762" cy="620713"/>
          </a:xfrm>
        </p:spPr>
        <p:txBody>
          <a:bodyPr>
            <a:normAutofit fontScale="90000"/>
          </a:bodyPr>
          <a:lstStyle/>
          <a:p>
            <a:r>
              <a:rPr lang="en-US" sz="3600" b="1">
                <a:solidFill>
                  <a:srgbClr val="009900"/>
                </a:solidFill>
              </a:rPr>
              <a:t>Cardiovascular centers</a:t>
            </a:r>
            <a:endParaRPr lang="en-US" sz="3600">
              <a:solidFill>
                <a:srgbClr val="009900"/>
              </a:solidFill>
            </a:endParaRPr>
          </a:p>
        </p:txBody>
      </p:sp>
      <p:sp>
        <p:nvSpPr>
          <p:cNvPr id="94211" name="Rectangle 3"/>
          <p:cNvSpPr>
            <a:spLocks noGrp="1" noChangeArrowheads="1"/>
          </p:cNvSpPr>
          <p:nvPr>
            <p:ph type="body" sz="half" idx="1"/>
          </p:nvPr>
        </p:nvSpPr>
        <p:spPr>
          <a:xfrm>
            <a:off x="107504" y="1125538"/>
            <a:ext cx="5400600" cy="5732462"/>
          </a:xfrm>
        </p:spPr>
        <p:style>
          <a:lnRef idx="2">
            <a:schemeClr val="dk1"/>
          </a:lnRef>
          <a:fillRef idx="1">
            <a:schemeClr val="lt1"/>
          </a:fillRef>
          <a:effectRef idx="0">
            <a:schemeClr val="dk1"/>
          </a:effectRef>
          <a:fontRef idx="minor">
            <a:schemeClr val="dk1"/>
          </a:fontRef>
        </p:style>
        <p:txBody>
          <a:bodyPr/>
          <a:lstStyle/>
          <a:p>
            <a:pPr algn="justLow" rtl="0">
              <a:buFontTx/>
              <a:buNone/>
            </a:pPr>
            <a:r>
              <a:rPr lang="en-US" sz="2800" dirty="0">
                <a:solidFill>
                  <a:srgbClr val="0000FF"/>
                </a:solidFill>
                <a:latin typeface="Times New Roman" pitchFamily="18" charset="0"/>
                <a:cs typeface="Times New Roman" pitchFamily="18" charset="0"/>
              </a:rPr>
              <a:t>1- Vasomotor center (VMC):</a:t>
            </a:r>
          </a:p>
          <a:p>
            <a:pPr algn="justLow" rtl="0">
              <a:buFontTx/>
              <a:buNone/>
            </a:pPr>
            <a:r>
              <a:rPr lang="en-US" sz="2400" dirty="0">
                <a:latin typeface="Times New Roman" pitchFamily="18" charset="0"/>
                <a:cs typeface="Times New Roman" pitchFamily="18" charset="0"/>
              </a:rPr>
              <a:t>A- Vasoconstrictor center (VCC):</a:t>
            </a:r>
          </a:p>
          <a:p>
            <a:pPr algn="justLow" rtl="0"/>
            <a:r>
              <a:rPr lang="en-US" sz="2400" dirty="0">
                <a:latin typeface="Times New Roman" pitchFamily="18" charset="0"/>
                <a:cs typeface="Times New Roman" pitchFamily="18" charset="0"/>
              </a:rPr>
              <a:t>The blood vessels (leading to generalized vasoconstriction (VC)). </a:t>
            </a:r>
          </a:p>
          <a:p>
            <a:pPr algn="justLow" rtl="0"/>
            <a:r>
              <a:rPr lang="en-US" sz="2400" dirty="0">
                <a:latin typeface="Times New Roman" pitchFamily="18" charset="0"/>
                <a:cs typeface="Times New Roman" pitchFamily="18" charset="0"/>
              </a:rPr>
              <a:t>The adrenal medullae (leading to secretion of </a:t>
            </a:r>
            <a:r>
              <a:rPr lang="en-US" sz="2400" dirty="0" err="1">
                <a:latin typeface="Times New Roman" pitchFamily="18" charset="0"/>
                <a:cs typeface="Times New Roman" pitchFamily="18" charset="0"/>
              </a:rPr>
              <a:t>Catecholamines</a:t>
            </a:r>
            <a:r>
              <a:rPr lang="en-US" sz="2400" dirty="0">
                <a:latin typeface="Times New Roman" pitchFamily="18" charset="0"/>
                <a:cs typeface="Times New Roman" pitchFamily="18" charset="0"/>
              </a:rPr>
              <a:t>). </a:t>
            </a:r>
          </a:p>
          <a:p>
            <a:pPr algn="justLow" rtl="0"/>
            <a:r>
              <a:rPr lang="en-US" sz="2400" dirty="0">
                <a:latin typeface="Times New Roman" pitchFamily="18" charset="0"/>
                <a:cs typeface="Times New Roman" pitchFamily="18" charset="0"/>
              </a:rPr>
              <a:t>The heart (increasing heart rate).</a:t>
            </a:r>
          </a:p>
          <a:p>
            <a:pPr algn="justLow" rtl="0">
              <a:buFontTx/>
              <a:buNone/>
            </a:pPr>
            <a:r>
              <a:rPr lang="en-US" sz="2400" dirty="0">
                <a:latin typeface="Times New Roman" pitchFamily="18" charset="0"/>
                <a:cs typeface="Times New Roman" pitchFamily="18" charset="0"/>
              </a:rPr>
              <a:t>B- Vasodilator center (VDC):</a:t>
            </a:r>
          </a:p>
          <a:p>
            <a:pPr algn="justLow" rtl="0">
              <a:buFontTx/>
              <a:buNone/>
            </a:pPr>
            <a:r>
              <a:rPr lang="en-US" sz="2400" dirty="0">
                <a:latin typeface="Times New Roman" pitchFamily="18" charset="0"/>
                <a:cs typeface="Times New Roman" pitchFamily="18" charset="0"/>
              </a:rPr>
              <a:t>     inhibiting the activity of VCC  causing generalized vasodilatation.</a:t>
            </a:r>
          </a:p>
          <a:p>
            <a:pPr algn="justLow" rtl="0">
              <a:buFontTx/>
              <a:buNone/>
            </a:pPr>
            <a:r>
              <a:rPr lang="en-US" sz="2800" dirty="0">
                <a:solidFill>
                  <a:srgbClr val="0000FF"/>
                </a:solidFill>
                <a:latin typeface="Times New Roman" pitchFamily="18" charset="0"/>
                <a:cs typeface="Times New Roman" pitchFamily="18" charset="0"/>
              </a:rPr>
              <a:t>2- </a:t>
            </a:r>
            <a:r>
              <a:rPr lang="en-US" sz="2800" dirty="0" err="1">
                <a:solidFill>
                  <a:srgbClr val="0000FF"/>
                </a:solidFill>
                <a:latin typeface="Times New Roman" pitchFamily="18" charset="0"/>
                <a:cs typeface="Times New Roman" pitchFamily="18" charset="0"/>
              </a:rPr>
              <a:t>Cardioinhibitory</a:t>
            </a:r>
            <a:r>
              <a:rPr lang="en-US" sz="2800" dirty="0">
                <a:solidFill>
                  <a:srgbClr val="0000FF"/>
                </a:solidFill>
                <a:latin typeface="Times New Roman" pitchFamily="18" charset="0"/>
                <a:cs typeface="Times New Roman" pitchFamily="18" charset="0"/>
              </a:rPr>
              <a:t> center (CIC).</a:t>
            </a:r>
          </a:p>
          <a:p>
            <a:pPr algn="l" rtl="0">
              <a:buFontTx/>
              <a:buNone/>
            </a:pPr>
            <a:r>
              <a:rPr lang="en-US" sz="2400" dirty="0">
                <a:latin typeface="Times New Roman" pitchFamily="18" charset="0"/>
                <a:cs typeface="Times New Roman" pitchFamily="18" charset="0"/>
              </a:rPr>
              <a:t>     Decreasing heart rate</a:t>
            </a:r>
            <a:r>
              <a:rPr lang="en-US" sz="2400" b="1" dirty="0">
                <a:latin typeface="Times New Roman" pitchFamily="18" charset="0"/>
                <a:cs typeface="Times New Roman" pitchFamily="18" charset="0"/>
              </a:rPr>
              <a:t>.</a:t>
            </a:r>
          </a:p>
          <a:p>
            <a:pPr>
              <a:buFontTx/>
              <a:buNone/>
            </a:pPr>
            <a:endParaRPr lang="en-US" sz="2400" b="1" dirty="0">
              <a:latin typeface="Times New Roman" pitchFamily="18" charset="0"/>
              <a:cs typeface="Times New Roman" pitchFamily="18" charset="0"/>
            </a:endParaRPr>
          </a:p>
        </p:txBody>
      </p:sp>
      <p:pic>
        <p:nvPicPr>
          <p:cNvPr id="94212" name="Picture 4" descr="Picture 064"/>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868144" y="1268760"/>
            <a:ext cx="2771800" cy="45358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155289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1914</TotalTime>
  <Words>2479</Words>
  <Application>Microsoft Office PowerPoint</Application>
  <PresentationFormat>On-screen Show (4:3)</PresentationFormat>
  <Paragraphs>298</Paragraphs>
  <Slides>41</Slides>
  <Notes>25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41</vt:i4>
      </vt:variant>
    </vt:vector>
  </HeadingPairs>
  <TitlesOfParts>
    <vt:vector size="43" baseType="lpstr">
      <vt:lpstr>Concourse</vt:lpstr>
      <vt:lpstr>Document</vt:lpstr>
      <vt:lpstr>  Cardiovascular System </vt:lpstr>
      <vt:lpstr> Objectives: </vt:lpstr>
      <vt:lpstr> CARDIAC OUTPUT AND BLOOD PRESSURE CONTROL  </vt:lpstr>
      <vt:lpstr>PowerPoint Presentation</vt:lpstr>
      <vt:lpstr>Heart Rate</vt:lpstr>
      <vt:lpstr>PowerPoint Presentation</vt:lpstr>
      <vt:lpstr>Regulation of Cardiac Rate</vt:lpstr>
      <vt:lpstr> Regulation of Heart rate </vt:lpstr>
      <vt:lpstr>Cardiovascular centers</vt:lpstr>
      <vt:lpstr>Neural regulation of the heart rate</vt:lpstr>
      <vt:lpstr> Reflexes  </vt:lpstr>
      <vt:lpstr>PowerPoint Presentation</vt:lpstr>
      <vt:lpstr>SA node activity</vt:lpstr>
      <vt:lpstr>Stroke Volume (SV)</vt:lpstr>
      <vt:lpstr>Stroke Volume</vt:lpstr>
      <vt:lpstr>Regulation of Stroke Volume</vt:lpstr>
      <vt:lpstr>PowerPoint Presentation</vt:lpstr>
      <vt:lpstr>Regulation of Stroke Volume</vt:lpstr>
      <vt:lpstr>PowerPoint Presentation</vt:lpstr>
      <vt:lpstr>The pressure in the arterial system</vt:lpstr>
      <vt:lpstr>  </vt:lpstr>
      <vt:lpstr> Afterload </vt:lpstr>
      <vt:lpstr> Contractility</vt:lpstr>
      <vt:lpstr>Excitation-Contraction coupling in the cardiac muscle</vt:lpstr>
      <vt:lpstr>Relaxation of cardiac muscle</vt:lpstr>
      <vt:lpstr>Factors that affect cardiac contractility</vt:lpstr>
      <vt:lpstr>Frank-Starling's law of the heart:</vt:lpstr>
      <vt:lpstr>State Frank-Starling Relationships??</vt:lpstr>
      <vt:lpstr>Frank-Starling Law</vt:lpstr>
      <vt:lpstr>PowerPoint Presentation</vt:lpstr>
      <vt:lpstr>Frank-Starling Relationships</vt:lpstr>
      <vt:lpstr> </vt:lpstr>
      <vt:lpstr>Neural factors ….cardiac contractility</vt:lpstr>
      <vt:lpstr> Extra cardiac factors that affect cardiac contractility  </vt:lpstr>
      <vt:lpstr>Inorganic ions: Calcium (Ca+2):</vt:lpstr>
      <vt:lpstr>Inorganic ions: Potasium (K+):</vt:lpstr>
      <vt:lpstr>PowerPoint Presentation</vt:lpstr>
      <vt:lpstr>Summary  (Regulation of Stroke Volume)</vt:lpstr>
      <vt:lpstr>PowerPoint Presentation</vt:lpstr>
      <vt:lpstr>The Electrocardiogram (ECG)</vt:lpstr>
      <vt:lpstr>Heart Sounds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Nervous System </dc:title>
  <dc:creator>irdeto</dc:creator>
  <cp:lastModifiedBy>Maher</cp:lastModifiedBy>
  <cp:revision>196</cp:revision>
  <dcterms:created xsi:type="dcterms:W3CDTF">2012-09-28T20:31:39Z</dcterms:created>
  <dcterms:modified xsi:type="dcterms:W3CDTF">2019-10-05T11:28:27Z</dcterms:modified>
</cp:coreProperties>
</file>