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60" r:id="rId1"/>
  </p:sldMasterIdLst>
  <p:notesMasterIdLst>
    <p:notesMasterId r:id="rId45"/>
  </p:notesMasterIdLst>
  <p:sldIdLst>
    <p:sldId id="287" r:id="rId2"/>
    <p:sldId id="333" r:id="rId3"/>
    <p:sldId id="335" r:id="rId4"/>
    <p:sldId id="336" r:id="rId5"/>
    <p:sldId id="337" r:id="rId6"/>
    <p:sldId id="402" r:id="rId7"/>
    <p:sldId id="406" r:id="rId8"/>
    <p:sldId id="380" r:id="rId9"/>
    <p:sldId id="381" r:id="rId10"/>
    <p:sldId id="382" r:id="rId11"/>
    <p:sldId id="338" r:id="rId12"/>
    <p:sldId id="341" r:id="rId13"/>
    <p:sldId id="342" r:id="rId14"/>
    <p:sldId id="384" r:id="rId15"/>
    <p:sldId id="386" r:id="rId16"/>
    <p:sldId id="389" r:id="rId17"/>
    <p:sldId id="387" r:id="rId18"/>
    <p:sldId id="388" r:id="rId19"/>
    <p:sldId id="390" r:id="rId20"/>
    <p:sldId id="391" r:id="rId21"/>
    <p:sldId id="392" r:id="rId22"/>
    <p:sldId id="395" r:id="rId23"/>
    <p:sldId id="396" r:id="rId24"/>
    <p:sldId id="398" r:id="rId25"/>
    <p:sldId id="393" r:id="rId26"/>
    <p:sldId id="399" r:id="rId27"/>
    <p:sldId id="394" r:id="rId28"/>
    <p:sldId id="400" r:id="rId29"/>
    <p:sldId id="407" r:id="rId30"/>
    <p:sldId id="408" r:id="rId31"/>
    <p:sldId id="409" r:id="rId32"/>
    <p:sldId id="410" r:id="rId33"/>
    <p:sldId id="411" r:id="rId34"/>
    <p:sldId id="412" r:id="rId35"/>
    <p:sldId id="413" r:id="rId36"/>
    <p:sldId id="414" r:id="rId37"/>
    <p:sldId id="415" r:id="rId38"/>
    <p:sldId id="416" r:id="rId39"/>
    <p:sldId id="417" r:id="rId40"/>
    <p:sldId id="418" r:id="rId41"/>
    <p:sldId id="419" r:id="rId42"/>
    <p:sldId id="420" r:id="rId43"/>
    <p:sldId id="331" r:id="rId4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706" autoAdjust="0"/>
    <p:restoredTop sz="94660" autoAdjust="0"/>
  </p:normalViewPr>
  <p:slideViewPr>
    <p:cSldViewPr>
      <p:cViewPr varScale="1">
        <p:scale>
          <a:sx n="88" d="100"/>
          <a:sy n="88" d="100"/>
        </p:scale>
        <p:origin x="1320" y="62"/>
      </p:cViewPr>
      <p:guideLst>
        <p:guide orient="horz" pos="2160"/>
        <p:guide pos="2880"/>
      </p:guideLst>
    </p:cSldViewPr>
  </p:slideViewPr>
  <p:outlineViewPr>
    <p:cViewPr>
      <p:scale>
        <a:sx n="33" d="100"/>
        <a:sy n="33" d="100"/>
      </p:scale>
      <p:origin x="0" y="383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dirty="0"/>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97DAF7B-CDCF-41D9-B633-9EF6EEC9E27D}" type="datetimeFigureOut">
              <a:rPr lang="ar-IQ" smtClean="0"/>
              <a:t>09/01/1443</a:t>
            </a:fld>
            <a:endParaRPr lang="ar-IQ"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dirty="0"/>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BAC5875-7149-4EB1-B492-8F43AA91B219}" type="slidenum">
              <a:rPr lang="ar-IQ" smtClean="0"/>
              <a:t>‹#›</a:t>
            </a:fld>
            <a:endParaRPr lang="ar-IQ" dirty="0"/>
          </a:p>
        </p:txBody>
      </p:sp>
    </p:spTree>
    <p:extLst>
      <p:ext uri="{BB962C8B-B14F-4D97-AF65-F5344CB8AC3E}">
        <p14:creationId xmlns:p14="http://schemas.microsoft.com/office/powerpoint/2010/main" val="369916539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7" name="Date Placeholder 6"/>
          <p:cNvSpPr>
            <a:spLocks noGrp="1"/>
          </p:cNvSpPr>
          <p:nvPr>
            <p:ph type="dt" sz="half" idx="10"/>
          </p:nvPr>
        </p:nvSpPr>
        <p:spPr/>
        <p:txBody>
          <a:bodyPr/>
          <a:lstStyle/>
          <a:p>
            <a:fld id="{AA49DEB7-2DB8-4F75-BE0F-99C866D68FBC}" type="datetime1">
              <a:rPr lang="ar-SA" smtClean="0"/>
              <a:t>09/01/1443</a:t>
            </a:fld>
            <a:endParaRPr lang="ar-SA" dirty="0"/>
          </a:p>
        </p:txBody>
      </p:sp>
      <p:sp>
        <p:nvSpPr>
          <p:cNvPr id="8" name="Slide Number Placeholder 7"/>
          <p:cNvSpPr>
            <a:spLocks noGrp="1"/>
          </p:cNvSpPr>
          <p:nvPr>
            <p:ph type="sldNum" sz="quarter" idx="11"/>
          </p:nvPr>
        </p:nvSpPr>
        <p:spPr/>
        <p:txBody>
          <a:bodyPr/>
          <a:lstStyle/>
          <a:p>
            <a:fld id="{0B34F065-1154-456A-91E3-76DE8E75E17B}" type="slidenum">
              <a:rPr lang="ar-SA" smtClean="0"/>
              <a:t>‹#›</a:t>
            </a:fld>
            <a:endParaRPr lang="ar-SA" dirty="0"/>
          </a:p>
        </p:txBody>
      </p:sp>
      <p:sp>
        <p:nvSpPr>
          <p:cNvPr id="9" name="Footer Placeholder 8"/>
          <p:cNvSpPr>
            <a:spLocks noGrp="1"/>
          </p:cNvSpPr>
          <p:nvPr>
            <p:ph type="ftr" sz="quarter" idx="12"/>
          </p:nvPr>
        </p:nvSpPr>
        <p:spPr/>
        <p:txBody>
          <a:bodyPr/>
          <a:lstStyle/>
          <a:p>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62010B5-89FD-4C56-A640-E17D5A764740}" type="datetime1">
              <a:rPr lang="ar-SA" smtClean="0"/>
              <a:t>09/01/1443</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865558DB-31B5-4469-98E6-F3368F42C4DB}" type="datetime1">
              <a:rPr lang="ar-SA" smtClean="0"/>
              <a:t>09/01/1443</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10"/>
          </p:nvPr>
        </p:nvSpPr>
        <p:spPr/>
        <p:txBody>
          <a:bodyPr/>
          <a:lstStyle/>
          <a:p>
            <a:fld id="{740F8A42-DAEF-481C-8328-D3FECAC185EF}" type="datetime1">
              <a:rPr lang="ar-SA" smtClean="0"/>
              <a:t>09/01/1443</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50BA5FF-85B8-41FB-80B3-8B37B4575F58}" type="datetime1">
              <a:rPr lang="ar-SA" smtClean="0"/>
              <a:t>09/01/1443</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5" name="Date Placeholder 4"/>
          <p:cNvSpPr>
            <a:spLocks noGrp="1"/>
          </p:cNvSpPr>
          <p:nvPr>
            <p:ph type="dt" sz="half" idx="10"/>
          </p:nvPr>
        </p:nvSpPr>
        <p:spPr/>
        <p:txBody>
          <a:bodyPr/>
          <a:lstStyle/>
          <a:p>
            <a:fld id="{156B05C8-8D1A-481C-BC32-5F75DA9CE0B5}" type="datetime1">
              <a:rPr lang="ar-SA" smtClean="0"/>
              <a:t>09/01/1443</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dirty="0"/>
          </a:p>
        </p:txBody>
      </p:sp>
      <p:sp>
        <p:nvSpPr>
          <p:cNvPr id="9" name="Content Placeholder 8"/>
          <p:cNvSpPr>
            <a:spLocks noGrp="1"/>
          </p:cNvSpPr>
          <p:nvPr>
            <p:ph sz="quarter" idx="13"/>
          </p:nvPr>
        </p:nvSpPr>
        <p:spPr>
          <a:xfrm>
            <a:off x="365760" y="1600200"/>
            <a:ext cx="4041648" cy="452628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F7206A24-2B0F-4CB5-B1EB-FFE9961DCF87}" type="datetime1">
              <a:rPr lang="ar-SA" smtClean="0"/>
              <a:t>09/01/1443</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dirty="0"/>
          </a:p>
        </p:txBody>
      </p:sp>
      <p:sp>
        <p:nvSpPr>
          <p:cNvPr id="11" name="Content Placeholder 10"/>
          <p:cNvSpPr>
            <a:spLocks noGrp="1"/>
          </p:cNvSpPr>
          <p:nvPr>
            <p:ph sz="quarter" idx="13"/>
          </p:nvPr>
        </p:nvSpPr>
        <p:spPr>
          <a:xfrm>
            <a:off x="457200" y="2212848"/>
            <a:ext cx="4041648" cy="391363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383A0B42-7762-40C4-A2E6-C9C1ADCF217B}" type="datetime1">
              <a:rPr lang="ar-SA" smtClean="0"/>
              <a:t>09/01/1443</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BCDC6-BF87-47A5-B2D8-995D9FBB58B3}" type="datetime1">
              <a:rPr lang="ar-SA" smtClean="0"/>
              <a:t>09/01/1443</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CE9C6CA7-8877-4240-98FE-2C06CE0EBD08}" type="datetime1">
              <a:rPr lang="ar-SA" smtClean="0"/>
              <a:t>09/01/1443</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dirty="0" smtClean="0"/>
              <a:t>انقر فوق الأيقونة لإضافة صورة</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A7178432-1035-4B68-A2CC-381204294ECA}" type="datetime1">
              <a:rPr lang="ar-SA" smtClean="0"/>
              <a:t>09/01/1443</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C37A3F8-3744-4E97-B7CE-72CFD1B2ECCA}" type="datetime1">
              <a:rPr lang="ar-SA" smtClean="0"/>
              <a:t>09/01/1443</a:t>
            </a:fld>
            <a:endParaRPr lang="ar-SA"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ar-SA"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B34F065-1154-456A-91E3-76DE8E75E17B}" type="slidenum">
              <a:rPr lang="ar-SA" smtClean="0"/>
              <a:t>‹#›</a:t>
            </a:fld>
            <a:endParaRPr lang="ar-SA"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1"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r" defTabSz="914400" rtl="1"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1"/>
          <p:cNvSpPr txBox="1">
            <a:spLocks noChangeArrowheads="1"/>
          </p:cNvSpPr>
          <p:nvPr/>
        </p:nvSpPr>
        <p:spPr bwMode="auto">
          <a:xfrm>
            <a:off x="683568" y="4869160"/>
            <a:ext cx="7776863" cy="118918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lnSpc>
                <a:spcPct val="80000"/>
              </a:lnSpc>
              <a:spcAft>
                <a:spcPts val="0"/>
              </a:spcAft>
              <a:defRPr/>
            </a:pPr>
            <a:r>
              <a:rPr lang="en-US" altLang="it-IT" sz="2400" dirty="0" smtClean="0">
                <a:solidFill>
                  <a:schemeClr val="tx1"/>
                </a:solidFill>
                <a:latin typeface="Times New Roman" pitchFamily="18" charset="0"/>
                <a:cs typeface="Times New Roman" pitchFamily="18" charset="0"/>
              </a:rPr>
              <a:t>Class: 4</a:t>
            </a:r>
            <a:r>
              <a:rPr lang="en-US" altLang="it-IT" sz="2400" baseline="30000" dirty="0" smtClean="0">
                <a:solidFill>
                  <a:schemeClr val="tx1"/>
                </a:solidFill>
                <a:latin typeface="Times New Roman" pitchFamily="18" charset="0"/>
                <a:cs typeface="Times New Roman" pitchFamily="18" charset="0"/>
              </a:rPr>
              <a:t>th</a:t>
            </a:r>
            <a:r>
              <a:rPr lang="en-US" altLang="it-IT" sz="2400" dirty="0" smtClean="0">
                <a:solidFill>
                  <a:schemeClr val="tx1"/>
                </a:solidFill>
                <a:latin typeface="Times New Roman" pitchFamily="18" charset="0"/>
                <a:cs typeface="Times New Roman" pitchFamily="18" charset="0"/>
              </a:rPr>
              <a:t> Stage</a:t>
            </a:r>
          </a:p>
          <a:p>
            <a:pPr fontAlgn="auto">
              <a:lnSpc>
                <a:spcPct val="80000"/>
              </a:lnSpc>
              <a:spcAft>
                <a:spcPts val="0"/>
              </a:spcAft>
              <a:defRPr/>
            </a:pPr>
            <a:r>
              <a:rPr lang="en-US" altLang="it-IT" sz="2400" b="1" dirty="0" smtClean="0">
                <a:solidFill>
                  <a:schemeClr val="tx1"/>
                </a:solidFill>
                <a:latin typeface="Times New Roman" pitchFamily="18" charset="0"/>
                <a:cs typeface="Times New Roman" pitchFamily="18" charset="0"/>
              </a:rPr>
              <a:t>Ammar Abdulkadhim Fathi</a:t>
            </a:r>
            <a:endParaRPr lang="it-IT" altLang="it-IT" sz="2400" b="1" dirty="0" smtClean="0">
              <a:solidFill>
                <a:schemeClr val="tx1"/>
              </a:solidFill>
              <a:latin typeface="Times New Roman" pitchFamily="18" charset="0"/>
              <a:cs typeface="Times New Roman" pitchFamily="18" charset="0"/>
            </a:endParaRPr>
          </a:p>
          <a:p>
            <a:pPr fontAlgn="auto">
              <a:lnSpc>
                <a:spcPct val="80000"/>
              </a:lnSpc>
              <a:spcAft>
                <a:spcPts val="0"/>
              </a:spcAft>
              <a:defRPr/>
            </a:pPr>
            <a:r>
              <a:rPr lang="en-US" sz="2000" dirty="0" smtClean="0">
                <a:solidFill>
                  <a:schemeClr val="tx1"/>
                </a:solidFill>
                <a:latin typeface="Times New Roman" pitchFamily="18" charset="0"/>
                <a:cs typeface="Times New Roman" pitchFamily="18" charset="0"/>
              </a:rPr>
              <a:t>B.Sc</a:t>
            </a:r>
            <a:r>
              <a:rPr lang="en-US" sz="2000" dirty="0">
                <a:solidFill>
                  <a:schemeClr val="tx1"/>
                </a:solidFill>
                <a:latin typeface="Times New Roman" pitchFamily="18" charset="0"/>
                <a:cs typeface="Times New Roman" pitchFamily="18" charset="0"/>
              </a:rPr>
              <a:t>., M.Sc. (Mech. Eng</a:t>
            </a:r>
            <a:r>
              <a:rPr lang="en-US" sz="2000" dirty="0" smtClean="0">
                <a:solidFill>
                  <a:schemeClr val="tx1"/>
                </a:solidFill>
                <a:latin typeface="Times New Roman" pitchFamily="18" charset="0"/>
                <a:cs typeface="Times New Roman" pitchFamily="18" charset="0"/>
              </a:rPr>
              <a:t>.)</a:t>
            </a:r>
            <a:endParaRPr lang="it-IT" altLang="it-IT" sz="2000" dirty="0">
              <a:solidFill>
                <a:schemeClr val="tx1"/>
              </a:solidFill>
              <a:latin typeface="Times New Roman" pitchFamily="18" charset="0"/>
              <a:cs typeface="Times New Roman" pitchFamily="18" charset="0"/>
            </a:endParaRPr>
          </a:p>
        </p:txBody>
      </p:sp>
      <p:sp>
        <p:nvSpPr>
          <p:cNvPr id="6" name="Rectangle 2"/>
          <p:cNvSpPr txBox="1">
            <a:spLocks noChangeArrowheads="1"/>
          </p:cNvSpPr>
          <p:nvPr/>
        </p:nvSpPr>
        <p:spPr>
          <a:xfrm>
            <a:off x="179512" y="2306489"/>
            <a:ext cx="8568952" cy="906487"/>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kern="1800" dirty="0" smtClean="0">
                <a:solidFill>
                  <a:srgbClr val="0000FF"/>
                </a:solidFill>
                <a:latin typeface="Times New Roman"/>
                <a:ea typeface="Times New Roman"/>
                <a:cs typeface="Arial"/>
              </a:rPr>
              <a:t>Refrigeration Systems</a:t>
            </a:r>
            <a:endParaRPr lang="en-US" sz="3600" b="1" kern="1800" dirty="0">
              <a:solidFill>
                <a:srgbClr val="0000FF"/>
              </a:solidFill>
              <a:latin typeface="Times New Roman"/>
              <a:ea typeface="Times New Roman"/>
              <a:cs typeface="Arial"/>
            </a:endParaRPr>
          </a:p>
        </p:txBody>
      </p:sp>
      <p:sp>
        <p:nvSpPr>
          <p:cNvPr id="3" name="Rectangle 2"/>
          <p:cNvSpPr/>
          <p:nvPr/>
        </p:nvSpPr>
        <p:spPr>
          <a:xfrm>
            <a:off x="800547" y="2950169"/>
            <a:ext cx="7776862" cy="1384995"/>
          </a:xfrm>
          <a:prstGeom prst="rect">
            <a:avLst/>
          </a:prstGeom>
        </p:spPr>
        <p:txBody>
          <a:bodyPr wrap="square">
            <a:spAutoFit/>
          </a:bodyPr>
          <a:lstStyle/>
          <a:p>
            <a:pPr algn="ctr"/>
            <a:r>
              <a:rPr lang="en-US" sz="2800" b="1" i="1" dirty="0"/>
              <a:t>Air conditioning and Refrigeration Techniques Engineering Department, Al-Mustaqbal University College, Babylon, Iraq</a:t>
            </a:r>
            <a:endParaRPr lang="ar-IQ" sz="2800" b="1" dirty="0"/>
          </a:p>
        </p:txBody>
      </p:sp>
      <p:pic>
        <p:nvPicPr>
          <p:cNvPr id="9" name="صورة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131198"/>
            <a:ext cx="1545928" cy="1525039"/>
          </a:xfrm>
          <a:prstGeom prst="rect">
            <a:avLst/>
          </a:prstGeom>
          <a:noFill/>
          <a:extLst>
            <a:ext uri="{909E8E84-426E-40DD-AFC4-6F175D3DCCD1}">
              <a14:hiddenFill xmlns:a14="http://schemas.microsoft.com/office/drawing/2010/main">
                <a:solidFill>
                  <a:srgbClr val="FFFFFF"/>
                </a:solidFill>
              </a14:hiddenFill>
            </a:ext>
          </a:extLst>
        </p:spPr>
      </p:pic>
      <p:pic>
        <p:nvPicPr>
          <p:cNvPr id="10" name="صورة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08" y="179898"/>
            <a:ext cx="1440160" cy="14276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77988" y="893717"/>
            <a:ext cx="4572000" cy="954107"/>
          </a:xfrm>
          <a:prstGeom prst="rect">
            <a:avLst/>
          </a:prstGeom>
        </p:spPr>
        <p:txBody>
          <a:bodyPr>
            <a:spAutoFit/>
          </a:bodyPr>
          <a:lstStyle/>
          <a:p>
            <a:pPr lvl="0" algn="ctr" rtl="0" fontAlgn="base">
              <a:spcBef>
                <a:spcPct val="0"/>
              </a:spcBef>
              <a:spcAft>
                <a:spcPct val="0"/>
              </a:spcAft>
            </a:pPr>
            <a:r>
              <a:rPr lang="en-US" sz="2800" b="1" i="1" dirty="0"/>
              <a:t>Blended Learning</a:t>
            </a:r>
          </a:p>
          <a:p>
            <a:pPr lvl="0" algn="ctr" rtl="0" fontAlgn="base">
              <a:spcBef>
                <a:spcPct val="0"/>
              </a:spcBef>
              <a:spcAft>
                <a:spcPct val="0"/>
              </a:spcAft>
            </a:pPr>
            <a:r>
              <a:rPr lang="en-US" sz="2800" b="1" i="1" dirty="0"/>
              <a:t>Academic Year: 2020 – 2021 </a:t>
            </a:r>
          </a:p>
        </p:txBody>
      </p:sp>
    </p:spTree>
    <p:extLst>
      <p:ext uri="{BB962C8B-B14F-4D97-AF65-F5344CB8AC3E}">
        <p14:creationId xmlns:p14="http://schemas.microsoft.com/office/powerpoint/2010/main" val="4294400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1760" y="116632"/>
            <a:ext cx="4572000" cy="584775"/>
          </a:xfrm>
          <a:prstGeom prst="rect">
            <a:avLst/>
          </a:prstGeom>
        </p:spPr>
        <p:txBody>
          <a:bodyPr>
            <a:spAutoFit/>
          </a:bodyPr>
          <a:lstStyle/>
          <a:p>
            <a:pPr algn="ctr" rtl="0"/>
            <a:r>
              <a:rPr lang="en-GB" sz="3200" b="1" dirty="0" smtClean="0">
                <a:solidFill>
                  <a:srgbClr val="0000FF"/>
                </a:solidFill>
              </a:rPr>
              <a:t>Expansion Device</a:t>
            </a:r>
            <a:endParaRPr lang="ar-IQ" sz="3200" b="1" dirty="0">
              <a:solidFill>
                <a:srgbClr val="0000FF"/>
              </a:solidFill>
            </a:endParaRPr>
          </a:p>
        </p:txBody>
      </p:sp>
      <p:sp>
        <p:nvSpPr>
          <p:cNvPr id="3" name="Rectangle 2"/>
          <p:cNvSpPr/>
          <p:nvPr/>
        </p:nvSpPr>
        <p:spPr>
          <a:xfrm>
            <a:off x="899592" y="908720"/>
            <a:ext cx="7704856" cy="923330"/>
          </a:xfrm>
          <a:prstGeom prst="rect">
            <a:avLst/>
          </a:prstGeom>
        </p:spPr>
        <p:txBody>
          <a:bodyPr wrap="square">
            <a:spAutoFit/>
          </a:bodyPr>
          <a:lstStyle/>
          <a:p>
            <a:pPr algn="just" rtl="0"/>
            <a:r>
              <a:rPr lang="en-GB" dirty="0" smtClean="0"/>
              <a:t>The purpose of the capillary tube is to reduce the condenser high pressure, temperature into lower pressure and colder two – phase refrigerant.</a:t>
            </a:r>
            <a:endParaRPr lang="ar-IQ" dirty="0"/>
          </a:p>
        </p:txBody>
      </p:sp>
      <p:sp>
        <p:nvSpPr>
          <p:cNvPr id="4" name="AutoShape 2" descr="4.4 Capillary tubes - SWEP"/>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3076" name="Picture 4" descr="4.4 Capillary tubes - SW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05409"/>
            <a:ext cx="3490909" cy="2880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low of refrigerants through capillary tubes: A state-of-the-art -  ScienceDir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613" y="2492895"/>
            <a:ext cx="4657725" cy="2492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176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3848" y="107340"/>
            <a:ext cx="4572000" cy="369332"/>
          </a:xfrm>
          <a:prstGeom prst="rect">
            <a:avLst/>
          </a:prstGeom>
        </p:spPr>
        <p:txBody>
          <a:bodyPr>
            <a:spAutoFit/>
          </a:bodyPr>
          <a:lstStyle/>
          <a:p>
            <a:pPr algn="l" rtl="0"/>
            <a:r>
              <a:rPr lang="en-GB" dirty="0" smtClean="0"/>
              <a:t> </a:t>
            </a:r>
            <a:r>
              <a:rPr lang="en-GB" b="1" dirty="0"/>
              <a:t>The Evaporator </a:t>
            </a:r>
            <a:endParaRPr lang="ar-IQ" dirty="0"/>
          </a:p>
        </p:txBody>
      </p:sp>
      <p:sp>
        <p:nvSpPr>
          <p:cNvPr id="3" name="Rectangle 2"/>
          <p:cNvSpPr/>
          <p:nvPr/>
        </p:nvSpPr>
        <p:spPr>
          <a:xfrm>
            <a:off x="107504" y="517242"/>
            <a:ext cx="5382344" cy="6186309"/>
          </a:xfrm>
          <a:prstGeom prst="rect">
            <a:avLst/>
          </a:prstGeom>
        </p:spPr>
        <p:txBody>
          <a:bodyPr wrap="square">
            <a:spAutoFit/>
          </a:bodyPr>
          <a:lstStyle/>
          <a:p>
            <a:pPr marL="285750" indent="-285750" algn="l" rtl="0">
              <a:buFont typeface="Arial" pitchFamily="34" charset="0"/>
              <a:buChar char="•"/>
            </a:pPr>
            <a:r>
              <a:rPr lang="en-US" dirty="0" smtClean="0"/>
              <a:t>The </a:t>
            </a:r>
            <a:r>
              <a:rPr lang="en-US" dirty="0"/>
              <a:t>purpose of the evaporator is to remove unwanted heat from the product, via the liquid refrigerant. The liquid refrigerant contained within the evaporator is boiling at a low-pressure</a:t>
            </a:r>
            <a:r>
              <a:rPr lang="en-US" dirty="0" smtClean="0"/>
              <a:t>.</a:t>
            </a:r>
          </a:p>
          <a:p>
            <a:pPr marL="285750" indent="-285750" algn="l" rtl="0">
              <a:buFont typeface="Arial" pitchFamily="34" charset="0"/>
              <a:buChar char="•"/>
            </a:pPr>
            <a:r>
              <a:rPr lang="en-US" dirty="0" smtClean="0"/>
              <a:t>The </a:t>
            </a:r>
            <a:r>
              <a:rPr lang="en-US" dirty="0"/>
              <a:t>level of this pressure is determined by two factors: </a:t>
            </a:r>
          </a:p>
          <a:p>
            <a:pPr marL="342900" indent="-342900" algn="l" rtl="0">
              <a:buFont typeface="+mj-lt"/>
              <a:buAutoNum type="arabicPeriod"/>
            </a:pPr>
            <a:r>
              <a:rPr lang="en-US" dirty="0" smtClean="0"/>
              <a:t>The </a:t>
            </a:r>
            <a:r>
              <a:rPr lang="en-US" dirty="0"/>
              <a:t>rate at which the heat is absorbed from the product to the liquid refrigerant in the evaporator </a:t>
            </a:r>
            <a:endParaRPr lang="en-US" dirty="0" smtClean="0"/>
          </a:p>
          <a:p>
            <a:pPr marL="342900" indent="-342900" algn="l" rtl="0">
              <a:buFont typeface="+mj-lt"/>
              <a:buAutoNum type="arabicPeriod"/>
            </a:pPr>
            <a:endParaRPr lang="en-US" dirty="0"/>
          </a:p>
          <a:p>
            <a:pPr marL="342900" indent="-342900" algn="l" rtl="0">
              <a:buFont typeface="+mj-lt"/>
              <a:buAutoNum type="arabicPeriod"/>
            </a:pPr>
            <a:r>
              <a:rPr lang="en-US" dirty="0" smtClean="0"/>
              <a:t>The </a:t>
            </a:r>
            <a:r>
              <a:rPr lang="en-US" dirty="0"/>
              <a:t>rate at which the low-pressure </a:t>
            </a:r>
            <a:r>
              <a:rPr lang="en-US" dirty="0" err="1"/>
              <a:t>vapour</a:t>
            </a:r>
            <a:r>
              <a:rPr lang="en-US" dirty="0"/>
              <a:t> is removed from the evaporator by the compressor </a:t>
            </a:r>
            <a:endParaRPr lang="en-US" dirty="0" smtClean="0"/>
          </a:p>
          <a:p>
            <a:pPr algn="l" rtl="0"/>
            <a:endParaRPr lang="en-US" dirty="0"/>
          </a:p>
          <a:p>
            <a:pPr marL="285750" indent="-285750" algn="l" rtl="0">
              <a:buFont typeface="Arial" pitchFamily="34" charset="0"/>
              <a:buChar char="•"/>
            </a:pPr>
            <a:r>
              <a:rPr lang="en-US" dirty="0" smtClean="0"/>
              <a:t>To </a:t>
            </a:r>
            <a:r>
              <a:rPr lang="en-US" dirty="0"/>
              <a:t>enable the transfer of heat, the temperature of the liquid refrigerant must be lower than the temperature of the product being cooled. Once transferred, the liquid refrigerant is drawn from the evaporator by the compressor via the suction line. When leaving the evaporator coil the liquid refrigerant is in </a:t>
            </a:r>
            <a:r>
              <a:rPr lang="en-US" dirty="0" err="1"/>
              <a:t>vapour</a:t>
            </a:r>
            <a:r>
              <a:rPr lang="en-US" dirty="0"/>
              <a:t> form </a:t>
            </a:r>
            <a:endParaRPr lang="ar-IQ" dirty="0"/>
          </a:p>
        </p:txBody>
      </p:sp>
      <p:pic>
        <p:nvPicPr>
          <p:cNvPr id="4" name="Picture 2" descr="https://i2.wp.com/www.butterflyfields.com/wp-content/uploads/2019/02/How-does-a-Refrigerator-work1.jpg?fit=1024%2C783&amp;ssl=1"/>
          <p:cNvPicPr>
            <a:picLocks noChangeAspect="1" noChangeArrowheads="1"/>
          </p:cNvPicPr>
          <p:nvPr/>
        </p:nvPicPr>
        <p:blipFill rotWithShape="1">
          <a:blip r:embed="rId2">
            <a:extLst>
              <a:ext uri="{28A0092B-C50C-407E-A947-70E740481C1C}">
                <a14:useLocalDpi xmlns:a14="http://schemas.microsoft.com/office/drawing/2010/main" val="0"/>
              </a:ext>
            </a:extLst>
          </a:blip>
          <a:srcRect l="17410" r="19699"/>
          <a:stretch/>
        </p:blipFill>
        <p:spPr bwMode="auto">
          <a:xfrm>
            <a:off x="5359806" y="476672"/>
            <a:ext cx="3781425" cy="45976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6558" y="5256166"/>
            <a:ext cx="2038533"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60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16632"/>
            <a:ext cx="6336704" cy="584775"/>
          </a:xfrm>
          <a:prstGeom prst="rect">
            <a:avLst/>
          </a:prstGeom>
        </p:spPr>
        <p:txBody>
          <a:bodyPr wrap="square">
            <a:spAutoFit/>
          </a:bodyPr>
          <a:lstStyle/>
          <a:p>
            <a:pPr algn="ctr" rtl="0"/>
            <a:r>
              <a:rPr lang="en-GB" sz="3200" b="1" dirty="0" smtClean="0">
                <a:solidFill>
                  <a:srgbClr val="0000FF"/>
                </a:solidFill>
              </a:rPr>
              <a:t> </a:t>
            </a:r>
            <a:r>
              <a:rPr lang="en-GB" sz="3200" b="1" dirty="0">
                <a:solidFill>
                  <a:srgbClr val="0000FF"/>
                </a:solidFill>
              </a:rPr>
              <a:t>Condensers and Evaporators </a:t>
            </a:r>
            <a:endParaRPr lang="ar-IQ" sz="3200" b="1" dirty="0">
              <a:solidFill>
                <a:srgbClr val="0000FF"/>
              </a:solidFill>
            </a:endParaRPr>
          </a:p>
        </p:txBody>
      </p:sp>
      <p:sp>
        <p:nvSpPr>
          <p:cNvPr id="3" name="Rectangle 2"/>
          <p:cNvSpPr/>
          <p:nvPr/>
        </p:nvSpPr>
        <p:spPr>
          <a:xfrm>
            <a:off x="179512" y="692696"/>
            <a:ext cx="8568952" cy="2862322"/>
          </a:xfrm>
          <a:prstGeom prst="rect">
            <a:avLst/>
          </a:prstGeom>
        </p:spPr>
        <p:txBody>
          <a:bodyPr wrap="square">
            <a:spAutoFit/>
          </a:bodyPr>
          <a:lstStyle/>
          <a:p>
            <a:pPr marL="285750" indent="-285750" algn="just" rtl="0">
              <a:buFont typeface="Arial" pitchFamily="34" charset="0"/>
              <a:buChar char="•"/>
            </a:pPr>
            <a:r>
              <a:rPr lang="en-US" dirty="0"/>
              <a:t>Condensers and evaporators as heat exchangers Since both the condenser </a:t>
            </a:r>
            <a:r>
              <a:rPr lang="en-US" dirty="0" smtClean="0"/>
              <a:t>and evaporator </a:t>
            </a:r>
            <a:r>
              <a:rPr lang="en-US" dirty="0"/>
              <a:t>are heat exchangers, they have certain features in </a:t>
            </a:r>
            <a:r>
              <a:rPr lang="en-US" dirty="0" smtClean="0"/>
              <a:t>common.</a:t>
            </a:r>
            <a:endParaRPr lang="en-US" dirty="0"/>
          </a:p>
          <a:p>
            <a:pPr marL="285750" indent="-285750" algn="just" rtl="0">
              <a:buFont typeface="Arial" pitchFamily="34" charset="0"/>
              <a:buChar char="•"/>
            </a:pPr>
            <a:r>
              <a:rPr lang="en-US" dirty="0" smtClean="0"/>
              <a:t>One classification of </a:t>
            </a:r>
            <a:r>
              <a:rPr lang="en-US" dirty="0"/>
              <a:t>condensers and evaporators (Table 12-1) is according to whether the </a:t>
            </a:r>
            <a:r>
              <a:rPr lang="en-US" dirty="0" smtClean="0"/>
              <a:t>refrigerant is </a:t>
            </a:r>
            <a:r>
              <a:rPr lang="en-US" dirty="0"/>
              <a:t>on the inside or outside of the tubes and whether the fluid cooling the condenser </a:t>
            </a:r>
            <a:r>
              <a:rPr lang="en-US" dirty="0" smtClean="0"/>
              <a:t>or being </a:t>
            </a:r>
            <a:r>
              <a:rPr lang="en-US" dirty="0"/>
              <a:t>refrigerated is a gas or a liquid. The gas referred to in Table 12-1 is usually </a:t>
            </a:r>
            <a:r>
              <a:rPr lang="en-US" dirty="0" smtClean="0"/>
              <a:t>air, and </a:t>
            </a:r>
            <a:r>
              <a:rPr lang="en-US" dirty="0"/>
              <a:t>the liquid is usually water, but other substances are used as </a:t>
            </a:r>
            <a:r>
              <a:rPr lang="en-US" dirty="0" smtClean="0"/>
              <a:t>well.</a:t>
            </a:r>
          </a:p>
          <a:p>
            <a:pPr marL="285750" indent="-285750" algn="just" rtl="0">
              <a:buFont typeface="Arial" pitchFamily="34" charset="0"/>
              <a:buChar char="•"/>
            </a:pPr>
            <a:r>
              <a:rPr lang="en-US" dirty="0" smtClean="0"/>
              <a:t>The </a:t>
            </a:r>
            <a:r>
              <a:rPr lang="en-US" dirty="0"/>
              <a:t>most widely used types of condensers and evaporators are shell-and-tube heat exchangers (Fig. 12-1) and finned-coil heat exchangers (Fig. 12-2).</a:t>
            </a:r>
            <a:endParaRPr lang="ar-IQ" dirty="0"/>
          </a:p>
          <a:p>
            <a:pPr marL="285750" indent="-285750" algn="just" rtl="0">
              <a:buFont typeface="Arial" pitchFamily="34" charset="0"/>
              <a:buChar char="•"/>
            </a:pPr>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356992"/>
            <a:ext cx="467978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723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sics of Shell &amp; Tube Heat Exchangers - Arveng Training &amp; Engineering"/>
          <p:cNvPicPr>
            <a:picLocks noChangeAspect="1" noChangeArrowheads="1"/>
          </p:cNvPicPr>
          <p:nvPr/>
        </p:nvPicPr>
        <p:blipFill rotWithShape="1">
          <a:blip r:embed="rId2">
            <a:extLst>
              <a:ext uri="{28A0092B-C50C-407E-A947-70E740481C1C}">
                <a14:useLocalDpi xmlns:a14="http://schemas.microsoft.com/office/drawing/2010/main" val="0"/>
              </a:ext>
            </a:extLst>
          </a:blip>
          <a:srcRect l="8591" t="5819" r="6359" b="4753"/>
          <a:stretch/>
        </p:blipFill>
        <p:spPr bwMode="auto">
          <a:xfrm>
            <a:off x="107504" y="1115715"/>
            <a:ext cx="4546243" cy="31553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hell And Tube Heat Exchanger Stock Photo, Picture And Royalty Free Image.  Image 395729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3747" y="1268760"/>
            <a:ext cx="4506885" cy="30022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45017" y="276597"/>
            <a:ext cx="6614311" cy="523220"/>
          </a:xfrm>
          <a:prstGeom prst="rect">
            <a:avLst/>
          </a:prstGeom>
        </p:spPr>
        <p:txBody>
          <a:bodyPr wrap="none">
            <a:spAutoFit/>
          </a:bodyPr>
          <a:lstStyle/>
          <a:p>
            <a:pPr algn="ctr"/>
            <a:r>
              <a:rPr lang="en-GB" sz="2800" b="1" dirty="0">
                <a:solidFill>
                  <a:srgbClr val="0000FF"/>
                </a:solidFill>
              </a:rPr>
              <a:t>Shell-and-tube water-cooled condenser</a:t>
            </a:r>
            <a:endParaRPr lang="ar-IQ" sz="2800" b="1" dirty="0">
              <a:solidFill>
                <a:srgbClr val="0000FF"/>
              </a:solidFill>
            </a:endParaRPr>
          </a:p>
        </p:txBody>
      </p:sp>
      <p:sp>
        <p:nvSpPr>
          <p:cNvPr id="3" name="AutoShape 6" descr="Shell and tube heat exchanger"/>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5128" name="Picture 8" descr="Shell and tube heat exchang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3933055"/>
            <a:ext cx="4392488" cy="265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402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266825"/>
            <a:ext cx="5404470" cy="2702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5536" y="476672"/>
            <a:ext cx="7272808" cy="646331"/>
          </a:xfrm>
          <a:prstGeom prst="rect">
            <a:avLst/>
          </a:prstGeom>
        </p:spPr>
        <p:txBody>
          <a:bodyPr wrap="square">
            <a:spAutoFit/>
          </a:bodyPr>
          <a:lstStyle/>
          <a:p>
            <a:pPr algn="just"/>
            <a:r>
              <a:rPr lang="en-US" dirty="0">
                <a:latin typeface="Times New Roman" panose="02020603050405020304" pitchFamily="18" charset="0"/>
              </a:rPr>
              <a:t>The most widely used types of condensers and evaporators are shell-and-tube </a:t>
            </a:r>
            <a:r>
              <a:rPr lang="en-US" dirty="0" smtClean="0">
                <a:latin typeface="Times New Roman" panose="02020603050405020304" pitchFamily="18" charset="0"/>
              </a:rPr>
              <a:t>heat exchangers </a:t>
            </a:r>
            <a:r>
              <a:rPr lang="en-US" dirty="0">
                <a:latin typeface="Times New Roman" panose="02020603050405020304" pitchFamily="18" charset="0"/>
              </a:rPr>
              <a:t>(Fig. 12-1) and finned-coil heat exchangers (Fig. 12-2</a:t>
            </a:r>
            <a:r>
              <a:rPr lang="en-US" dirty="0" smtClean="0">
                <a:latin typeface="Times New Roman" panose="02020603050405020304" pitchFamily="18" charset="0"/>
              </a:rPr>
              <a:t>).        </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965854"/>
            <a:ext cx="4212332" cy="236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29384" y="148184"/>
            <a:ext cx="3938899" cy="461665"/>
          </a:xfrm>
          <a:prstGeom prst="rect">
            <a:avLst/>
          </a:prstGeom>
        </p:spPr>
        <p:txBody>
          <a:bodyPr wrap="none">
            <a:spAutoFit/>
          </a:bodyPr>
          <a:lstStyle/>
          <a:p>
            <a:r>
              <a:rPr lang="en-US" sz="2400" b="1" dirty="0">
                <a:solidFill>
                  <a:srgbClr val="0000FF"/>
                </a:solidFill>
                <a:latin typeface="Times New Roman" panose="02020603050405020304" pitchFamily="18" charset="0"/>
              </a:rPr>
              <a:t>condensers and evaporators </a:t>
            </a:r>
            <a:endParaRPr lang="en-US" sz="2400" b="1" dirty="0">
              <a:solidFill>
                <a:srgbClr val="0000FF"/>
              </a:solidFill>
            </a:endParaRPr>
          </a:p>
        </p:txBody>
      </p:sp>
    </p:spTree>
    <p:extLst>
      <p:ext uri="{BB962C8B-B14F-4D97-AF65-F5344CB8AC3E}">
        <p14:creationId xmlns:p14="http://schemas.microsoft.com/office/powerpoint/2010/main" val="2908101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20688"/>
            <a:ext cx="8496944" cy="2308324"/>
          </a:xfrm>
          <a:prstGeom prst="rect">
            <a:avLst/>
          </a:prstGeom>
        </p:spPr>
        <p:txBody>
          <a:bodyPr wrap="square">
            <a:spAutoFit/>
          </a:bodyPr>
          <a:lstStyle/>
          <a:p>
            <a:pPr marL="285750" indent="-285750" algn="just" rtl="0">
              <a:buFont typeface="Arial" panose="020B0604020202020204" pitchFamily="34" charset="0"/>
              <a:buChar char="•"/>
            </a:pPr>
            <a:r>
              <a:rPr lang="en-US" dirty="0"/>
              <a:t>Condensers and evaporators are basically heat exchangers in which the refrigerant undergoes a phase </a:t>
            </a:r>
            <a:r>
              <a:rPr lang="en-US" dirty="0" smtClean="0"/>
              <a:t>change.</a:t>
            </a:r>
          </a:p>
          <a:p>
            <a:pPr marL="285750" indent="-285750" algn="just" rtl="0">
              <a:buFont typeface="Arial" panose="020B0604020202020204" pitchFamily="34" charset="0"/>
              <a:buChar char="•"/>
            </a:pPr>
            <a:endParaRPr lang="en-US" dirty="0" smtClean="0"/>
          </a:p>
          <a:p>
            <a:pPr marL="285750" indent="-285750" algn="just" rtl="0">
              <a:buFont typeface="Arial" panose="020B0604020202020204" pitchFamily="34" charset="0"/>
              <a:buChar char="•"/>
            </a:pPr>
            <a:r>
              <a:rPr lang="en-US" dirty="0" smtClean="0"/>
              <a:t>In </a:t>
            </a:r>
            <a:r>
              <a:rPr lang="en-US" dirty="0"/>
              <a:t>condensers the refrigerant </a:t>
            </a:r>
            <a:r>
              <a:rPr lang="en-US" dirty="0" err="1"/>
              <a:t>vapour</a:t>
            </a:r>
            <a:r>
              <a:rPr lang="en-US" dirty="0"/>
              <a:t> condenses by rejecting heat to an external fluid, which acts as a heat </a:t>
            </a:r>
            <a:r>
              <a:rPr lang="en-US" dirty="0" smtClean="0"/>
              <a:t>sink.</a:t>
            </a:r>
          </a:p>
          <a:p>
            <a:pPr marL="285750" indent="-285750" algn="just" rtl="0">
              <a:buFont typeface="Arial" panose="020B0604020202020204" pitchFamily="34" charset="0"/>
              <a:buChar char="•"/>
            </a:pPr>
            <a:endParaRPr lang="en-US" dirty="0"/>
          </a:p>
          <a:p>
            <a:pPr marL="285750" indent="-285750" algn="just" rtl="0">
              <a:buFont typeface="Arial" panose="020B0604020202020204" pitchFamily="34" charset="0"/>
              <a:buChar char="•"/>
            </a:pPr>
            <a:r>
              <a:rPr lang="en-US" dirty="0" smtClean="0"/>
              <a:t>In </a:t>
            </a:r>
            <a:r>
              <a:rPr lang="en-US" dirty="0"/>
              <a:t>evaporators, the liquid refrigerant evaporates by extracting heat from an external fluid </a:t>
            </a:r>
            <a:endParaRPr lang="ar-IQ"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356992"/>
            <a:ext cx="467978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7949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6672"/>
            <a:ext cx="8208912" cy="3139321"/>
          </a:xfrm>
          <a:prstGeom prst="rect">
            <a:avLst/>
          </a:prstGeom>
        </p:spPr>
        <p:txBody>
          <a:bodyPr wrap="square">
            <a:spAutoFit/>
          </a:bodyPr>
          <a:lstStyle/>
          <a:p>
            <a:pPr marL="285750" indent="-285750" algn="just" rtl="0">
              <a:buFont typeface="Arial" pitchFamily="34" charset="0"/>
              <a:buChar char="•"/>
            </a:pPr>
            <a:r>
              <a:rPr lang="en-US" dirty="0"/>
              <a:t>In a typical refrigerant condenser, the refrigerant enters the condenser in a superheated </a:t>
            </a:r>
            <a:r>
              <a:rPr lang="en-US" dirty="0" smtClean="0"/>
              <a:t>state.</a:t>
            </a:r>
          </a:p>
          <a:p>
            <a:pPr marL="285750" indent="-285750" algn="just" rtl="0">
              <a:buFont typeface="Arial" pitchFamily="34" charset="0"/>
              <a:buChar char="•"/>
            </a:pPr>
            <a:endParaRPr lang="en-US" dirty="0"/>
          </a:p>
          <a:p>
            <a:pPr marL="285750" indent="-285750" algn="just" rtl="0">
              <a:buFont typeface="Arial" pitchFamily="34" charset="0"/>
              <a:buChar char="•"/>
            </a:pPr>
            <a:r>
              <a:rPr lang="en-US" dirty="0" smtClean="0"/>
              <a:t>It </a:t>
            </a:r>
            <a:r>
              <a:rPr lang="en-US" dirty="0"/>
              <a:t>is first de-superheated and then condensed by rejecting heat to an external medium. </a:t>
            </a:r>
          </a:p>
          <a:p>
            <a:pPr marL="285750" indent="-285750" algn="just" rtl="0">
              <a:buFont typeface="Arial" pitchFamily="34" charset="0"/>
              <a:buChar char="•"/>
            </a:pPr>
            <a:r>
              <a:rPr lang="en-US" dirty="0" smtClean="0"/>
              <a:t>During condensation </a:t>
            </a:r>
            <a:r>
              <a:rPr lang="en-US" dirty="0"/>
              <a:t>process, during which the temperature of the refrigerant remains constant as it undergoes a phase change process</a:t>
            </a:r>
            <a:endParaRPr lang="en-US" dirty="0" smtClean="0"/>
          </a:p>
          <a:p>
            <a:pPr marL="285750" indent="-285750" algn="just" rtl="0">
              <a:buFont typeface="Arial" pitchFamily="34" charset="0"/>
              <a:buChar char="•"/>
            </a:pPr>
            <a:endParaRPr lang="en-US" dirty="0" smtClean="0"/>
          </a:p>
          <a:p>
            <a:pPr marL="285750" indent="-285750" algn="just" rtl="0">
              <a:buFont typeface="Arial" pitchFamily="34" charset="0"/>
              <a:buChar char="•"/>
            </a:pPr>
            <a:r>
              <a:rPr lang="en-US" dirty="0" smtClean="0"/>
              <a:t>The </a:t>
            </a:r>
            <a:r>
              <a:rPr lang="en-US" dirty="0"/>
              <a:t>refrigerant may leave the condenser as a saturated or a sub-cooled liquid, depending upon the temperature of the external medium and design of the condenser</a:t>
            </a:r>
            <a:endParaRPr lang="ar-IQ"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717352"/>
            <a:ext cx="4867389"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13" y="3707251"/>
            <a:ext cx="4060057"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641678" y="107340"/>
            <a:ext cx="1428597" cy="369332"/>
          </a:xfrm>
          <a:prstGeom prst="rect">
            <a:avLst/>
          </a:prstGeom>
        </p:spPr>
        <p:txBody>
          <a:bodyPr wrap="none">
            <a:spAutoFit/>
          </a:bodyPr>
          <a:lstStyle/>
          <a:p>
            <a:pPr algn="ctr" rtl="0"/>
            <a:r>
              <a:rPr lang="en-GB" b="1" dirty="0">
                <a:solidFill>
                  <a:srgbClr val="0000FF"/>
                </a:solidFill>
              </a:rPr>
              <a:t>Condensers</a:t>
            </a:r>
            <a:endParaRPr lang="ar-IQ" b="1" dirty="0">
              <a:solidFill>
                <a:srgbClr val="0000FF"/>
              </a:solidFill>
            </a:endParaRPr>
          </a:p>
        </p:txBody>
      </p:sp>
    </p:spTree>
    <p:extLst>
      <p:ext uri="{BB962C8B-B14F-4D97-AF65-F5344CB8AC3E}">
        <p14:creationId xmlns:p14="http://schemas.microsoft.com/office/powerpoint/2010/main" val="569886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585788"/>
            <a:ext cx="8877300" cy="56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9356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289476"/>
            <a:ext cx="3026791" cy="369332"/>
          </a:xfrm>
          <a:prstGeom prst="rect">
            <a:avLst/>
          </a:prstGeom>
        </p:spPr>
        <p:txBody>
          <a:bodyPr wrap="none">
            <a:spAutoFit/>
          </a:bodyPr>
          <a:lstStyle/>
          <a:p>
            <a:pPr algn="l" rtl="0"/>
            <a:r>
              <a:rPr lang="en-GB" dirty="0"/>
              <a:t>Classification of </a:t>
            </a:r>
            <a:r>
              <a:rPr lang="en-GB" dirty="0" smtClean="0"/>
              <a:t>condensers</a:t>
            </a:r>
          </a:p>
        </p:txBody>
      </p:sp>
      <p:sp>
        <p:nvSpPr>
          <p:cNvPr id="3" name="Rectangle 2"/>
          <p:cNvSpPr/>
          <p:nvPr/>
        </p:nvSpPr>
        <p:spPr>
          <a:xfrm>
            <a:off x="3995936" y="4470"/>
            <a:ext cx="4572000" cy="147732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l" rtl="0"/>
            <a:r>
              <a:rPr lang="en-US" dirty="0" smtClean="0"/>
              <a:t>Based on the external fluid, condensers can be classified as:</a:t>
            </a:r>
          </a:p>
          <a:p>
            <a:pPr marL="342900" indent="-342900" algn="l" rtl="0">
              <a:buAutoNum type="alphaLcParenR"/>
            </a:pPr>
            <a:r>
              <a:rPr lang="en-US" dirty="0" smtClean="0"/>
              <a:t>Air cooled condensers</a:t>
            </a:r>
          </a:p>
          <a:p>
            <a:pPr marL="342900" indent="-342900" algn="l" rtl="0">
              <a:buAutoNum type="alphaLcParenR"/>
            </a:pPr>
            <a:r>
              <a:rPr lang="en-US" dirty="0" smtClean="0"/>
              <a:t>Water cooled condensers,</a:t>
            </a:r>
          </a:p>
          <a:p>
            <a:pPr algn="l" rtl="0"/>
            <a:r>
              <a:rPr lang="en-US" dirty="0" smtClean="0"/>
              <a:t>c) Evaporative condensers </a:t>
            </a:r>
            <a:endParaRPr lang="ar-IQ" dirty="0"/>
          </a:p>
        </p:txBody>
      </p:sp>
      <p:sp>
        <p:nvSpPr>
          <p:cNvPr id="4" name="Rectangle 3"/>
          <p:cNvSpPr/>
          <p:nvPr/>
        </p:nvSpPr>
        <p:spPr>
          <a:xfrm>
            <a:off x="2689044" y="1827607"/>
            <a:ext cx="4572000" cy="203132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l" rtl="0"/>
            <a:r>
              <a:rPr lang="en-US" dirty="0"/>
              <a:t>Air-cooled condensers: </a:t>
            </a:r>
            <a:endParaRPr lang="ar-IQ" dirty="0"/>
          </a:p>
          <a:p>
            <a:pPr algn="l" rtl="0"/>
            <a:r>
              <a:rPr lang="en-US" dirty="0" smtClean="0"/>
              <a:t>As </a:t>
            </a:r>
            <a:r>
              <a:rPr lang="en-US" dirty="0"/>
              <a:t>the name implies, in air-cooled condensers air is the external fluid, i.e., the refrigerant rejects heat to air flowing over the condenser. Air-cooled condensers can be further classified into </a:t>
            </a:r>
            <a:r>
              <a:rPr lang="en-US" dirty="0">
                <a:solidFill>
                  <a:srgbClr val="0000FF"/>
                </a:solidFill>
              </a:rPr>
              <a:t>natural convection type or forced convection type</a:t>
            </a:r>
            <a:r>
              <a:rPr lang="en-US" dirty="0"/>
              <a:t>. </a:t>
            </a:r>
            <a:endParaRPr lang="ar-IQ" dirty="0"/>
          </a:p>
        </p:txBody>
      </p:sp>
      <p:sp>
        <p:nvSpPr>
          <p:cNvPr id="5" name="Rectangle 4"/>
          <p:cNvSpPr/>
          <p:nvPr/>
        </p:nvSpPr>
        <p:spPr>
          <a:xfrm>
            <a:off x="2498393" y="1392117"/>
            <a:ext cx="2797561" cy="400110"/>
          </a:xfrm>
          <a:prstGeom prst="rect">
            <a:avLst/>
          </a:prstGeom>
        </p:spPr>
        <p:txBody>
          <a:bodyPr wrap="none">
            <a:spAutoFit/>
          </a:bodyPr>
          <a:lstStyle/>
          <a:p>
            <a:pPr algn="l" rtl="0"/>
            <a:r>
              <a:rPr lang="en-US" sz="2000" b="1" dirty="0">
                <a:solidFill>
                  <a:srgbClr val="0000FF"/>
                </a:solidFill>
              </a:rPr>
              <a:t>Air-cooled </a:t>
            </a:r>
            <a:r>
              <a:rPr lang="en-US" sz="2000" b="1" dirty="0" smtClean="0">
                <a:solidFill>
                  <a:srgbClr val="0000FF"/>
                </a:solidFill>
              </a:rPr>
              <a:t>condensers</a:t>
            </a:r>
            <a:endParaRPr lang="ar-IQ" sz="2000" b="1" dirty="0">
              <a:solidFill>
                <a:srgbClr val="0000FF"/>
              </a:solidFill>
            </a:endParaRPr>
          </a:p>
        </p:txBody>
      </p:sp>
      <p:sp>
        <p:nvSpPr>
          <p:cNvPr id="8" name="Rectangle 7"/>
          <p:cNvSpPr/>
          <p:nvPr/>
        </p:nvSpPr>
        <p:spPr>
          <a:xfrm>
            <a:off x="387413" y="4365104"/>
            <a:ext cx="4572000" cy="92333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r>
              <a:rPr lang="en-US" dirty="0"/>
              <a:t>The natural convection type condensers are either plate surface type or finned tube type.</a:t>
            </a:r>
            <a:endParaRPr lang="ar-IQ" dirty="0"/>
          </a:p>
        </p:txBody>
      </p:sp>
    </p:spTree>
    <p:extLst>
      <p:ext uri="{BB962C8B-B14F-4D97-AF65-F5344CB8AC3E}">
        <p14:creationId xmlns:p14="http://schemas.microsoft.com/office/powerpoint/2010/main" val="188665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3034592" cy="38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468" y="3998500"/>
            <a:ext cx="3285324" cy="923330"/>
          </a:xfrm>
          <a:prstGeom prst="rect">
            <a:avLst/>
          </a:prstGeom>
        </p:spPr>
        <p:txBody>
          <a:bodyPr wrap="square">
            <a:spAutoFit/>
          </a:bodyPr>
          <a:lstStyle/>
          <a:p>
            <a:pPr algn="ctr"/>
            <a:r>
              <a:rPr lang="en-US" dirty="0" smtClean="0"/>
              <a:t>Schematic of a wire-and-tube type condenser used in small refrigeration systems </a:t>
            </a:r>
            <a:endParaRPr lang="ar-IQ" dirty="0"/>
          </a:p>
        </p:txBody>
      </p:sp>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8378"/>
          <a:stretch/>
        </p:blipFill>
        <p:spPr bwMode="auto">
          <a:xfrm>
            <a:off x="2998199" y="332656"/>
            <a:ext cx="6145801"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580112" y="3998500"/>
            <a:ext cx="3563888" cy="646331"/>
          </a:xfrm>
          <a:prstGeom prst="rect">
            <a:avLst/>
          </a:prstGeom>
        </p:spPr>
        <p:txBody>
          <a:bodyPr wrap="square">
            <a:spAutoFit/>
          </a:bodyPr>
          <a:lstStyle/>
          <a:p>
            <a:pPr algn="ctr"/>
            <a:r>
              <a:rPr lang="en-US" dirty="0"/>
              <a:t>Forced convection, plate fin-and-tube type condenser </a:t>
            </a:r>
            <a:endParaRPr lang="ar-IQ" dirty="0"/>
          </a:p>
        </p:txBody>
      </p:sp>
    </p:spTree>
    <p:extLst>
      <p:ext uri="{BB962C8B-B14F-4D97-AF65-F5344CB8AC3E}">
        <p14:creationId xmlns:p14="http://schemas.microsoft.com/office/powerpoint/2010/main" val="1209800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1640" y="2348880"/>
            <a:ext cx="6336704" cy="2123658"/>
          </a:xfrm>
          <a:prstGeom prst="rect">
            <a:avLst/>
          </a:prstGeom>
        </p:spPr>
        <p:txBody>
          <a:bodyPr wrap="square">
            <a:spAutoFit/>
          </a:bodyPr>
          <a:lstStyle/>
          <a:p>
            <a:pPr algn="ctr" rtl="0"/>
            <a:r>
              <a:rPr lang="en-GB" sz="4400" b="1" dirty="0" smtClean="0"/>
              <a:t>Lecture One</a:t>
            </a:r>
          </a:p>
          <a:p>
            <a:pPr algn="ctr" rtl="0"/>
            <a:r>
              <a:rPr lang="en-GB" sz="4400" b="1" dirty="0" smtClean="0">
                <a:solidFill>
                  <a:srgbClr val="0000FF"/>
                </a:solidFill>
              </a:rPr>
              <a:t>Basic Principles of Refrigeration Systems</a:t>
            </a:r>
            <a:endParaRPr lang="ar-IQ" sz="4400" b="1" dirty="0">
              <a:solidFill>
                <a:srgbClr val="0000FF"/>
              </a:solidFill>
            </a:endParaRPr>
          </a:p>
        </p:txBody>
      </p:sp>
    </p:spTree>
    <p:extLst>
      <p:ext uri="{BB962C8B-B14F-4D97-AF65-F5344CB8AC3E}">
        <p14:creationId xmlns:p14="http://schemas.microsoft.com/office/powerpoint/2010/main" val="3963812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760694"/>
            <a:ext cx="7488832" cy="1754326"/>
          </a:xfrm>
          <a:prstGeom prst="rect">
            <a:avLst/>
          </a:prstGeom>
        </p:spPr>
        <p:txBody>
          <a:bodyPr wrap="square">
            <a:spAutoFit/>
          </a:bodyPr>
          <a:lstStyle/>
          <a:p>
            <a:pPr algn="just" rtl="0"/>
            <a:r>
              <a:rPr lang="en-US" dirty="0"/>
              <a:t>Water Cooled Condensers: In water cooled condensers water is the external fluid. Depending upon the construction, water cooled condensers can be further classified into</a:t>
            </a:r>
            <a:r>
              <a:rPr lang="en-US" dirty="0" smtClean="0"/>
              <a:t>:</a:t>
            </a:r>
          </a:p>
          <a:p>
            <a:pPr marL="342900" indent="-342900" algn="just" rtl="0">
              <a:buAutoNum type="arabicPeriod"/>
            </a:pPr>
            <a:r>
              <a:rPr lang="en-US" dirty="0" smtClean="0"/>
              <a:t>Double </a:t>
            </a:r>
            <a:r>
              <a:rPr lang="en-US" dirty="0"/>
              <a:t>pipe or tube-in-tube </a:t>
            </a:r>
            <a:r>
              <a:rPr lang="en-US" dirty="0" smtClean="0"/>
              <a:t>type</a:t>
            </a:r>
          </a:p>
          <a:p>
            <a:pPr marL="342900" indent="-342900" algn="just" rtl="0">
              <a:buAutoNum type="arabicPeriod"/>
            </a:pPr>
            <a:r>
              <a:rPr lang="en-US" dirty="0" smtClean="0"/>
              <a:t>Shell-and-coil </a:t>
            </a:r>
            <a:r>
              <a:rPr lang="en-US" dirty="0"/>
              <a:t>type </a:t>
            </a:r>
            <a:endParaRPr lang="en-US" dirty="0" smtClean="0"/>
          </a:p>
          <a:p>
            <a:pPr marL="342900" indent="-342900" algn="just" rtl="0">
              <a:buAutoNum type="arabicPeriod"/>
            </a:pPr>
            <a:r>
              <a:rPr lang="en-US" dirty="0" smtClean="0"/>
              <a:t>Shell-and-tube </a:t>
            </a:r>
            <a:r>
              <a:rPr lang="en-US" dirty="0"/>
              <a:t>type</a:t>
            </a:r>
            <a:endParaRPr lang="ar-IQ"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96952"/>
            <a:ext cx="6154909"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90842" y="2637061"/>
            <a:ext cx="3845925" cy="369332"/>
          </a:xfrm>
          <a:prstGeom prst="rect">
            <a:avLst/>
          </a:prstGeom>
        </p:spPr>
        <p:txBody>
          <a:bodyPr wrap="none">
            <a:spAutoFit/>
          </a:bodyPr>
          <a:lstStyle/>
          <a:p>
            <a:r>
              <a:rPr lang="en-US" dirty="0" smtClean="0"/>
              <a:t>1. Double </a:t>
            </a:r>
            <a:r>
              <a:rPr lang="en-US" dirty="0"/>
              <a:t>pipe or tube-in-tube type </a:t>
            </a:r>
            <a:endParaRPr lang="ar-IQ"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923451"/>
            <a:ext cx="3093637" cy="276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42492" y="188640"/>
            <a:ext cx="2879827" cy="369332"/>
          </a:xfrm>
          <a:prstGeom prst="rect">
            <a:avLst/>
          </a:prstGeom>
        </p:spPr>
        <p:txBody>
          <a:bodyPr wrap="none">
            <a:spAutoFit/>
          </a:bodyPr>
          <a:lstStyle/>
          <a:p>
            <a:pPr algn="l" rtl="0"/>
            <a:r>
              <a:rPr lang="en-US" b="1" dirty="0" smtClean="0">
                <a:solidFill>
                  <a:srgbClr val="0000FF"/>
                </a:solidFill>
              </a:rPr>
              <a:t>Water-cooled </a:t>
            </a:r>
            <a:r>
              <a:rPr lang="en-US" b="1" dirty="0">
                <a:solidFill>
                  <a:srgbClr val="0000FF"/>
                </a:solidFill>
              </a:rPr>
              <a:t>condensers</a:t>
            </a:r>
            <a:endParaRPr lang="ar-IQ" b="1" dirty="0">
              <a:solidFill>
                <a:srgbClr val="0000FF"/>
              </a:solidFill>
            </a:endParaRPr>
          </a:p>
        </p:txBody>
      </p:sp>
    </p:spTree>
    <p:extLst>
      <p:ext uri="{BB962C8B-B14F-4D97-AF65-F5344CB8AC3E}">
        <p14:creationId xmlns:p14="http://schemas.microsoft.com/office/powerpoint/2010/main" val="1756531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412776"/>
            <a:ext cx="5467350"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35832" y="764704"/>
            <a:ext cx="3579826" cy="369332"/>
          </a:xfrm>
          <a:prstGeom prst="rect">
            <a:avLst/>
          </a:prstGeom>
        </p:spPr>
        <p:txBody>
          <a:bodyPr wrap="none">
            <a:spAutoFit/>
          </a:bodyPr>
          <a:lstStyle/>
          <a:p>
            <a:r>
              <a:rPr lang="en-GB" dirty="0" smtClean="0"/>
              <a:t>2. Shell-and-coil </a:t>
            </a:r>
            <a:r>
              <a:rPr lang="en-GB" dirty="0"/>
              <a:t>type condenser </a:t>
            </a:r>
            <a:endParaRPr lang="ar-IQ" dirty="0"/>
          </a:p>
        </p:txBody>
      </p:sp>
    </p:spTree>
    <p:extLst>
      <p:ext uri="{BB962C8B-B14F-4D97-AF65-F5344CB8AC3E}">
        <p14:creationId xmlns:p14="http://schemas.microsoft.com/office/powerpoint/2010/main" val="4270087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7" y="914772"/>
            <a:ext cx="846772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35696" y="4437112"/>
            <a:ext cx="4968552" cy="646331"/>
          </a:xfrm>
          <a:prstGeom prst="rect">
            <a:avLst/>
          </a:prstGeom>
        </p:spPr>
        <p:txBody>
          <a:bodyPr wrap="square">
            <a:spAutoFit/>
          </a:bodyPr>
          <a:lstStyle/>
          <a:p>
            <a:pPr algn="ctr" rtl="0"/>
            <a:r>
              <a:rPr lang="en-GB" dirty="0"/>
              <a:t>The schematic </a:t>
            </a:r>
            <a:r>
              <a:rPr lang="en-GB" dirty="0" smtClean="0"/>
              <a:t>of a shell-and-tube heat exchanger (one-shell pass</a:t>
            </a:r>
            <a:r>
              <a:rPr lang="ar-IQ" dirty="0" smtClean="0"/>
              <a:t> </a:t>
            </a:r>
            <a:r>
              <a:rPr lang="en-GB" dirty="0" smtClean="0"/>
              <a:t>and one-tube pass).</a:t>
            </a:r>
            <a:endParaRPr lang="ar-IQ" dirty="0"/>
          </a:p>
        </p:txBody>
      </p:sp>
      <p:sp>
        <p:nvSpPr>
          <p:cNvPr id="3" name="Rectangle 2"/>
          <p:cNvSpPr/>
          <p:nvPr/>
        </p:nvSpPr>
        <p:spPr>
          <a:xfrm>
            <a:off x="316225" y="404664"/>
            <a:ext cx="2196435" cy="369332"/>
          </a:xfrm>
          <a:prstGeom prst="rect">
            <a:avLst/>
          </a:prstGeom>
        </p:spPr>
        <p:txBody>
          <a:bodyPr wrap="none">
            <a:spAutoFit/>
          </a:bodyPr>
          <a:lstStyle/>
          <a:p>
            <a:pPr algn="l" rtl="0"/>
            <a:r>
              <a:rPr lang="en-GB" dirty="0"/>
              <a:t>S</a:t>
            </a:r>
            <a:r>
              <a:rPr lang="en-GB" dirty="0" smtClean="0"/>
              <a:t>hell-and-tube type</a:t>
            </a:r>
            <a:endParaRPr lang="ar-IQ" dirty="0"/>
          </a:p>
        </p:txBody>
      </p:sp>
    </p:spTree>
    <p:extLst>
      <p:ext uri="{BB962C8B-B14F-4D97-AF65-F5344CB8AC3E}">
        <p14:creationId xmlns:p14="http://schemas.microsoft.com/office/powerpoint/2010/main" val="3945111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3324225"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04664"/>
            <a:ext cx="347662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3212976"/>
            <a:ext cx="4733673"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22708" y="6156012"/>
            <a:ext cx="4537524" cy="369332"/>
          </a:xfrm>
          <a:prstGeom prst="rect">
            <a:avLst/>
          </a:prstGeom>
        </p:spPr>
        <p:txBody>
          <a:bodyPr wrap="none">
            <a:spAutoFit/>
          </a:bodyPr>
          <a:lstStyle/>
          <a:p>
            <a:pPr algn="l" rtl="0"/>
            <a:r>
              <a:rPr lang="en-US" dirty="0" smtClean="0"/>
              <a:t>A </a:t>
            </a:r>
            <a:r>
              <a:rPr lang="en-US" dirty="0"/>
              <a:t>two-pass, shell-and-tube type condenser</a:t>
            </a:r>
            <a:endParaRPr lang="ar-IQ" dirty="0"/>
          </a:p>
        </p:txBody>
      </p:sp>
    </p:spTree>
    <p:extLst>
      <p:ext uri="{BB962C8B-B14F-4D97-AF65-F5344CB8AC3E}">
        <p14:creationId xmlns:p14="http://schemas.microsoft.com/office/powerpoint/2010/main" val="2491182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609600"/>
            <a:ext cx="805815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810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88640"/>
            <a:ext cx="7200800" cy="1200329"/>
          </a:xfrm>
          <a:prstGeom prst="rect">
            <a:avLst/>
          </a:prstGeom>
          <a:noFill/>
        </p:spPr>
        <p:txBody>
          <a:bodyPr wrap="square" rtlCol="1">
            <a:spAutoFit/>
          </a:bodyPr>
          <a:lstStyle/>
          <a:p>
            <a:pPr algn="l" rtl="0"/>
            <a:r>
              <a:rPr lang="en-US" dirty="0" smtClean="0"/>
              <a:t>The most widely used types of heat exchangers in condenser and evaporator are</a:t>
            </a:r>
          </a:p>
          <a:p>
            <a:pPr algn="l" rtl="0"/>
            <a:r>
              <a:rPr lang="en-US" dirty="0" smtClean="0"/>
              <a:t>1. Shell and tube heat exchanger </a:t>
            </a:r>
          </a:p>
          <a:p>
            <a:pPr algn="l" rtl="0"/>
            <a:r>
              <a:rPr lang="en-US" dirty="0" smtClean="0"/>
              <a:t>2. Finned coil heat exchanger</a:t>
            </a:r>
            <a:endParaRPr lang="ar-IQ" dirty="0"/>
          </a:p>
        </p:txBody>
      </p:sp>
      <p:pic>
        <p:nvPicPr>
          <p:cNvPr id="14344" name="Picture 8" descr="4 A shell-and-tube heat exchanger; one shell pass and one tube pass [2]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412776"/>
            <a:ext cx="4822148" cy="252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arvengtraining.com/wp-content/uploads/2016/07/03.-Basics-of-Shell-Tube-Heat-Exchangers-840x4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 y="4178107"/>
            <a:ext cx="4922791"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Figure 1 from 7 Optimal Shell and Tube Heat Exchangers Design | Semantic  Scho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4271" y="4110443"/>
            <a:ext cx="3848726"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54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Shell and Tube Exchangers - an overview | ScienceDirect Top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771409"/>
            <a:ext cx="5924550" cy="521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075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pper Steel Finned Tube Heat Exchanger, 220 V, for Food Process Indus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65104"/>
            <a:ext cx="358804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Finned Tubes Heat Exchanger, For Industr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496" y="4377149"/>
            <a:ext cx="2713568"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http://www.enercoils.com/uploads/160922/1-160922161PM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966975"/>
            <a:ext cx="3349409" cy="30889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4105G1SB - 4000 Series - stainless steel tube-fin, heat exchanger | AMS  Technologies"/>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19466" name="Picture 10" descr="Lytron - 3/8&quot; Tube OD, 1 Fan Mount, Liquid-To-Air Stainless Steel Tubed  Process Equipment Heat Exchanger - 07440423 - MSC Industrial Supp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1175875"/>
            <a:ext cx="3415020" cy="2880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041610" y="276597"/>
            <a:ext cx="4821128" cy="523220"/>
          </a:xfrm>
          <a:prstGeom prst="rect">
            <a:avLst/>
          </a:prstGeom>
        </p:spPr>
        <p:txBody>
          <a:bodyPr wrap="none">
            <a:spAutoFit/>
          </a:bodyPr>
          <a:lstStyle/>
          <a:p>
            <a:pPr algn="ctr" rtl="0"/>
            <a:r>
              <a:rPr lang="en-GB" sz="2800" b="1" dirty="0" smtClean="0">
                <a:solidFill>
                  <a:srgbClr val="0000FF"/>
                </a:solidFill>
              </a:rPr>
              <a:t>Shell-and-Finned - Tube HX</a:t>
            </a:r>
            <a:endParaRPr lang="ar-IQ" sz="2800" b="1" dirty="0">
              <a:solidFill>
                <a:srgbClr val="0000FF"/>
              </a:solidFill>
            </a:endParaRPr>
          </a:p>
        </p:txBody>
      </p:sp>
    </p:spTree>
    <p:extLst>
      <p:ext uri="{BB962C8B-B14F-4D97-AF65-F5344CB8AC3E}">
        <p14:creationId xmlns:p14="http://schemas.microsoft.com/office/powerpoint/2010/main" val="2345543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126" y="447335"/>
            <a:ext cx="6099969" cy="160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34" y="2113132"/>
            <a:ext cx="5599209"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767" y="3933056"/>
            <a:ext cx="5889571"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440249" y="-27384"/>
            <a:ext cx="4023858" cy="523220"/>
          </a:xfrm>
          <a:prstGeom prst="rect">
            <a:avLst/>
          </a:prstGeom>
        </p:spPr>
        <p:txBody>
          <a:bodyPr wrap="none">
            <a:spAutoFit/>
          </a:bodyPr>
          <a:lstStyle/>
          <a:p>
            <a:pPr algn="ctr" rtl="0"/>
            <a:r>
              <a:rPr lang="en-GB" sz="2800" b="1" dirty="0" smtClean="0">
                <a:solidFill>
                  <a:srgbClr val="0000FF"/>
                </a:solidFill>
              </a:rPr>
              <a:t>CFD of Heat Exchanger</a:t>
            </a:r>
            <a:endParaRPr lang="ar-IQ" sz="2800" b="1" dirty="0">
              <a:solidFill>
                <a:srgbClr val="0000FF"/>
              </a:solidFill>
            </a:endParaRPr>
          </a:p>
        </p:txBody>
      </p:sp>
    </p:spTree>
    <p:extLst>
      <p:ext uri="{BB962C8B-B14F-4D97-AF65-F5344CB8AC3E}">
        <p14:creationId xmlns:p14="http://schemas.microsoft.com/office/powerpoint/2010/main" val="1400293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0068" y="260648"/>
            <a:ext cx="8615710" cy="1483632"/>
          </a:xfrm>
          <a:prstGeom prst="rect">
            <a:avLst/>
          </a:prstGeom>
        </p:spPr>
      </p:pic>
      <p:pic>
        <p:nvPicPr>
          <p:cNvPr id="4" name="Picture 3"/>
          <p:cNvPicPr>
            <a:picLocks noChangeAspect="1"/>
          </p:cNvPicPr>
          <p:nvPr/>
        </p:nvPicPr>
        <p:blipFill>
          <a:blip r:embed="rId3"/>
          <a:stretch>
            <a:fillRect/>
          </a:stretch>
        </p:blipFill>
        <p:spPr>
          <a:xfrm>
            <a:off x="467544" y="1674144"/>
            <a:ext cx="8459688" cy="2478853"/>
          </a:xfrm>
          <a:prstGeom prst="rect">
            <a:avLst/>
          </a:prstGeom>
        </p:spPr>
      </p:pic>
      <p:pic>
        <p:nvPicPr>
          <p:cNvPr id="5" name="Picture 4"/>
          <p:cNvPicPr>
            <a:picLocks noChangeAspect="1"/>
          </p:cNvPicPr>
          <p:nvPr/>
        </p:nvPicPr>
        <p:blipFill>
          <a:blip r:embed="rId4"/>
          <a:stretch>
            <a:fillRect/>
          </a:stretch>
        </p:blipFill>
        <p:spPr>
          <a:xfrm>
            <a:off x="467544" y="4077072"/>
            <a:ext cx="7781925" cy="2581275"/>
          </a:xfrm>
          <a:prstGeom prst="rect">
            <a:avLst/>
          </a:prstGeom>
        </p:spPr>
      </p:pic>
    </p:spTree>
    <p:extLst>
      <p:ext uri="{BB962C8B-B14F-4D97-AF65-F5344CB8AC3E}">
        <p14:creationId xmlns:p14="http://schemas.microsoft.com/office/powerpoint/2010/main" val="420691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98905"/>
            <a:ext cx="4572000" cy="369332"/>
          </a:xfrm>
          <a:prstGeom prst="rect">
            <a:avLst/>
          </a:prstGeom>
        </p:spPr>
        <p:txBody>
          <a:bodyPr>
            <a:spAutoFit/>
          </a:bodyPr>
          <a:lstStyle/>
          <a:p>
            <a:pPr algn="l"/>
            <a:r>
              <a:rPr lang="en-GB" b="1" dirty="0" smtClean="0"/>
              <a:t>1.1 Basic of Refrigeration Principles </a:t>
            </a:r>
            <a:endParaRPr lang="ar-IQ" dirty="0"/>
          </a:p>
        </p:txBody>
      </p:sp>
      <p:sp>
        <p:nvSpPr>
          <p:cNvPr id="3" name="Rectangle 2"/>
          <p:cNvSpPr/>
          <p:nvPr/>
        </p:nvSpPr>
        <p:spPr>
          <a:xfrm>
            <a:off x="144016" y="692696"/>
            <a:ext cx="8100392" cy="2308324"/>
          </a:xfrm>
          <a:prstGeom prst="rect">
            <a:avLst/>
          </a:prstGeom>
        </p:spPr>
        <p:txBody>
          <a:bodyPr wrap="square">
            <a:spAutoFit/>
          </a:bodyPr>
          <a:lstStyle/>
          <a:p>
            <a:pPr marL="285750" indent="-285750" algn="just" rtl="0">
              <a:buFont typeface="Arial" pitchFamily="34" charset="0"/>
              <a:buChar char="•"/>
            </a:pPr>
            <a:r>
              <a:rPr lang="en-US" dirty="0" smtClean="0"/>
              <a:t>If </a:t>
            </a:r>
            <a:r>
              <a:rPr lang="en-US" dirty="0"/>
              <a:t>you were to place a hot cup of coffee on a table and leave it for a while, the heat in the coffee would be transferred to the materials in contact with the coffee, i.e. the cup, the table and the surrounding air. </a:t>
            </a:r>
            <a:endParaRPr lang="en-US" dirty="0" smtClean="0"/>
          </a:p>
          <a:p>
            <a:pPr marL="285750" indent="-285750" algn="just" rtl="0">
              <a:buFont typeface="Arial" pitchFamily="34" charset="0"/>
              <a:buChar char="•"/>
            </a:pPr>
            <a:endParaRPr lang="en-US" dirty="0" smtClean="0"/>
          </a:p>
          <a:p>
            <a:pPr algn="just" rtl="0"/>
            <a:endParaRPr lang="en-US" dirty="0"/>
          </a:p>
          <a:p>
            <a:pPr marL="285750" indent="-285750" algn="just" rtl="0">
              <a:buFont typeface="Arial" pitchFamily="34" charset="0"/>
              <a:buChar char="•"/>
            </a:pPr>
            <a:r>
              <a:rPr lang="en-US" dirty="0" smtClean="0"/>
              <a:t>As </a:t>
            </a:r>
            <a:r>
              <a:rPr lang="en-US" dirty="0"/>
              <a:t>the heat is transferred, the coffee in time cools. Using the same principle, refrigeration works by removing heat from a product and transferring that heat to the outside air. </a:t>
            </a:r>
            <a:endParaRPr lang="ar-IQ" dirty="0"/>
          </a:p>
        </p:txBody>
      </p:sp>
      <p:sp>
        <p:nvSpPr>
          <p:cNvPr id="4" name="AutoShape 4" descr="Chimie bouira - The first law of thermodynamics is simply... | Faceboo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5" name="AutoShape 6" descr="Chimie bouira - The first law of thermodynamics is simply... | Facebook"/>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6" name="AutoShape 8" descr="Chimie bouira - The first law of thermodynamics is simply... | Facebook"/>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7" name="AutoShape 10" descr="Chimie bouira - The first law of thermodynamics is simply... | Facebook"/>
          <p:cNvSpPr>
            <a:spLocks noChangeAspect="1" noChangeArrowheads="1"/>
          </p:cNvSpPr>
          <p:nvPr/>
        </p:nvSpPr>
        <p:spPr bwMode="auto">
          <a:xfrm>
            <a:off x="9380538"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2063" name="Picture 15" descr="The Law of Media Thermodynamics Part 1 » Brooklyn Bodeg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5724" y="3295171"/>
            <a:ext cx="3354767" cy="27981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627784" y="5337212"/>
            <a:ext cx="1008112" cy="1800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pic>
        <p:nvPicPr>
          <p:cNvPr id="2065" name="Picture 17" descr="Refrigerator Working Principle: How Does A Refrigerator (Fridge) Wo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562" y="2972668"/>
            <a:ext cx="3384376" cy="388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0106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9592" y="908720"/>
            <a:ext cx="7966410" cy="3672408"/>
          </a:xfrm>
          <a:prstGeom prst="rect">
            <a:avLst/>
          </a:prstGeom>
        </p:spPr>
      </p:pic>
      <p:pic>
        <p:nvPicPr>
          <p:cNvPr id="3" name="Picture 2"/>
          <p:cNvPicPr>
            <a:picLocks noChangeAspect="1"/>
          </p:cNvPicPr>
          <p:nvPr/>
        </p:nvPicPr>
        <p:blipFill>
          <a:blip r:embed="rId3"/>
          <a:stretch>
            <a:fillRect/>
          </a:stretch>
        </p:blipFill>
        <p:spPr>
          <a:xfrm>
            <a:off x="323528" y="5085184"/>
            <a:ext cx="8640960" cy="1526479"/>
          </a:xfrm>
          <a:prstGeom prst="rect">
            <a:avLst/>
          </a:prstGeom>
        </p:spPr>
      </p:pic>
    </p:spTree>
    <p:extLst>
      <p:ext uri="{BB962C8B-B14F-4D97-AF65-F5344CB8AC3E}">
        <p14:creationId xmlns:p14="http://schemas.microsoft.com/office/powerpoint/2010/main" val="2262824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32656"/>
            <a:ext cx="9283402" cy="723006"/>
          </a:xfrm>
          <a:prstGeom prst="rect">
            <a:avLst/>
          </a:prstGeom>
        </p:spPr>
      </p:pic>
      <p:pic>
        <p:nvPicPr>
          <p:cNvPr id="3" name="Picture 2"/>
          <p:cNvPicPr>
            <a:picLocks noChangeAspect="1"/>
          </p:cNvPicPr>
          <p:nvPr/>
        </p:nvPicPr>
        <p:blipFill>
          <a:blip r:embed="rId3"/>
          <a:stretch>
            <a:fillRect/>
          </a:stretch>
        </p:blipFill>
        <p:spPr>
          <a:xfrm>
            <a:off x="-43697" y="980729"/>
            <a:ext cx="9221490" cy="2232248"/>
          </a:xfrm>
          <a:prstGeom prst="rect">
            <a:avLst/>
          </a:prstGeom>
        </p:spPr>
      </p:pic>
      <p:pic>
        <p:nvPicPr>
          <p:cNvPr id="4" name="Picture 3"/>
          <p:cNvPicPr>
            <a:picLocks noChangeAspect="1"/>
          </p:cNvPicPr>
          <p:nvPr/>
        </p:nvPicPr>
        <p:blipFill rotWithShape="1">
          <a:blip r:embed="rId4"/>
          <a:srcRect t="9352"/>
          <a:stretch/>
        </p:blipFill>
        <p:spPr>
          <a:xfrm>
            <a:off x="1085167" y="2996952"/>
            <a:ext cx="7113067" cy="3849940"/>
          </a:xfrm>
          <a:prstGeom prst="rect">
            <a:avLst/>
          </a:prstGeom>
        </p:spPr>
      </p:pic>
      <p:sp>
        <p:nvSpPr>
          <p:cNvPr id="5" name="Rectangle 4"/>
          <p:cNvSpPr/>
          <p:nvPr/>
        </p:nvSpPr>
        <p:spPr>
          <a:xfrm>
            <a:off x="2987824" y="4149080"/>
            <a:ext cx="3240360" cy="936104"/>
          </a:xfrm>
          <a:prstGeom prst="rect">
            <a:avLst/>
          </a:prstGeom>
          <a:noFill/>
          <a:ln>
            <a:solidFill>
              <a:srgbClr val="0000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96855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48680"/>
            <a:ext cx="9081230" cy="4889351"/>
          </a:xfrm>
          <a:prstGeom prst="rect">
            <a:avLst/>
          </a:prstGeom>
        </p:spPr>
      </p:pic>
      <p:pic>
        <p:nvPicPr>
          <p:cNvPr id="3" name="Picture 2"/>
          <p:cNvPicPr>
            <a:picLocks noChangeAspect="1"/>
          </p:cNvPicPr>
          <p:nvPr/>
        </p:nvPicPr>
        <p:blipFill>
          <a:blip r:embed="rId3"/>
          <a:stretch>
            <a:fillRect/>
          </a:stretch>
        </p:blipFill>
        <p:spPr>
          <a:xfrm>
            <a:off x="755576" y="5589240"/>
            <a:ext cx="6648450" cy="381000"/>
          </a:xfrm>
          <a:prstGeom prst="rect">
            <a:avLst/>
          </a:prstGeom>
        </p:spPr>
      </p:pic>
    </p:spTree>
    <p:extLst>
      <p:ext uri="{BB962C8B-B14F-4D97-AF65-F5344CB8AC3E}">
        <p14:creationId xmlns:p14="http://schemas.microsoft.com/office/powerpoint/2010/main" val="3277559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7624" y="174340"/>
            <a:ext cx="7072658" cy="4680520"/>
          </a:xfrm>
          <a:prstGeom prst="rect">
            <a:avLst/>
          </a:prstGeom>
        </p:spPr>
      </p:pic>
      <p:pic>
        <p:nvPicPr>
          <p:cNvPr id="3" name="Picture 2"/>
          <p:cNvPicPr>
            <a:picLocks noChangeAspect="1"/>
          </p:cNvPicPr>
          <p:nvPr/>
        </p:nvPicPr>
        <p:blipFill>
          <a:blip r:embed="rId3"/>
          <a:stretch>
            <a:fillRect/>
          </a:stretch>
        </p:blipFill>
        <p:spPr>
          <a:xfrm>
            <a:off x="1187624" y="4854860"/>
            <a:ext cx="6912768" cy="1422563"/>
          </a:xfrm>
          <a:prstGeom prst="rect">
            <a:avLst/>
          </a:prstGeom>
        </p:spPr>
      </p:pic>
    </p:spTree>
    <p:extLst>
      <p:ext uri="{BB962C8B-B14F-4D97-AF65-F5344CB8AC3E}">
        <p14:creationId xmlns:p14="http://schemas.microsoft.com/office/powerpoint/2010/main" val="2337635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1085" y="39088"/>
            <a:ext cx="1486619" cy="566035"/>
          </a:xfrm>
          <a:prstGeom prst="rect">
            <a:avLst/>
          </a:prstGeom>
        </p:spPr>
      </p:pic>
      <p:pic>
        <p:nvPicPr>
          <p:cNvPr id="3" name="Picture 2"/>
          <p:cNvPicPr>
            <a:picLocks noChangeAspect="1"/>
          </p:cNvPicPr>
          <p:nvPr/>
        </p:nvPicPr>
        <p:blipFill>
          <a:blip r:embed="rId3"/>
          <a:stretch>
            <a:fillRect/>
          </a:stretch>
        </p:blipFill>
        <p:spPr>
          <a:xfrm>
            <a:off x="398205" y="633236"/>
            <a:ext cx="6552728" cy="2393261"/>
          </a:xfrm>
          <a:prstGeom prst="rect">
            <a:avLst/>
          </a:prstGeom>
        </p:spPr>
      </p:pic>
      <p:pic>
        <p:nvPicPr>
          <p:cNvPr id="4" name="Picture 3"/>
          <p:cNvPicPr>
            <a:picLocks noChangeAspect="1"/>
          </p:cNvPicPr>
          <p:nvPr/>
        </p:nvPicPr>
        <p:blipFill>
          <a:blip r:embed="rId4"/>
          <a:stretch>
            <a:fillRect/>
          </a:stretch>
        </p:blipFill>
        <p:spPr>
          <a:xfrm>
            <a:off x="431093" y="2902812"/>
            <a:ext cx="7021228" cy="1566534"/>
          </a:xfrm>
          <a:prstGeom prst="rect">
            <a:avLst/>
          </a:prstGeom>
        </p:spPr>
      </p:pic>
      <p:pic>
        <p:nvPicPr>
          <p:cNvPr id="5" name="Picture 4"/>
          <p:cNvPicPr>
            <a:picLocks noChangeAspect="1"/>
          </p:cNvPicPr>
          <p:nvPr/>
        </p:nvPicPr>
        <p:blipFill>
          <a:blip r:embed="rId5"/>
          <a:stretch>
            <a:fillRect/>
          </a:stretch>
        </p:blipFill>
        <p:spPr>
          <a:xfrm>
            <a:off x="485323" y="4469346"/>
            <a:ext cx="6912768" cy="1865523"/>
          </a:xfrm>
          <a:prstGeom prst="rect">
            <a:avLst/>
          </a:prstGeom>
        </p:spPr>
      </p:pic>
    </p:spTree>
    <p:extLst>
      <p:ext uri="{BB962C8B-B14F-4D97-AF65-F5344CB8AC3E}">
        <p14:creationId xmlns:p14="http://schemas.microsoft.com/office/powerpoint/2010/main" val="2053179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3528" y="692696"/>
            <a:ext cx="8637639" cy="4878115"/>
          </a:xfrm>
          <a:prstGeom prst="rect">
            <a:avLst/>
          </a:prstGeom>
        </p:spPr>
      </p:pic>
    </p:spTree>
    <p:extLst>
      <p:ext uri="{BB962C8B-B14F-4D97-AF65-F5344CB8AC3E}">
        <p14:creationId xmlns:p14="http://schemas.microsoft.com/office/powerpoint/2010/main" val="3557612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260648"/>
            <a:ext cx="8571508" cy="5853013"/>
          </a:xfrm>
          <a:prstGeom prst="rect">
            <a:avLst/>
          </a:prstGeom>
        </p:spPr>
      </p:pic>
    </p:spTree>
    <p:extLst>
      <p:ext uri="{BB962C8B-B14F-4D97-AF65-F5344CB8AC3E}">
        <p14:creationId xmlns:p14="http://schemas.microsoft.com/office/powerpoint/2010/main" val="1541849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97" y="332656"/>
            <a:ext cx="3108543" cy="461665"/>
          </a:xfrm>
          <a:prstGeom prst="rect">
            <a:avLst/>
          </a:prstGeom>
        </p:spPr>
        <p:txBody>
          <a:bodyPr wrap="none">
            <a:spAutoFit/>
          </a:bodyPr>
          <a:lstStyle/>
          <a:p>
            <a:r>
              <a:rPr lang="en-US" sz="2400" b="1" dirty="0">
                <a:latin typeface="Times New Roman" panose="02020603050405020304" pitchFamily="18" charset="0"/>
              </a:rPr>
              <a:t>12-5 Extended surface</a:t>
            </a:r>
            <a:endParaRPr lang="en-US" sz="2400" b="1" dirty="0"/>
          </a:p>
        </p:txBody>
      </p:sp>
      <p:pic>
        <p:nvPicPr>
          <p:cNvPr id="3" name="Picture 2"/>
          <p:cNvPicPr>
            <a:picLocks noChangeAspect="1"/>
          </p:cNvPicPr>
          <p:nvPr/>
        </p:nvPicPr>
        <p:blipFill>
          <a:blip r:embed="rId2"/>
          <a:stretch>
            <a:fillRect/>
          </a:stretch>
        </p:blipFill>
        <p:spPr>
          <a:xfrm>
            <a:off x="251520" y="818012"/>
            <a:ext cx="7902910" cy="5041751"/>
          </a:xfrm>
          <a:prstGeom prst="rect">
            <a:avLst/>
          </a:prstGeom>
        </p:spPr>
      </p:pic>
    </p:spTree>
    <p:extLst>
      <p:ext uri="{BB962C8B-B14F-4D97-AF65-F5344CB8AC3E}">
        <p14:creationId xmlns:p14="http://schemas.microsoft.com/office/powerpoint/2010/main" val="2762532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1012" y="1119187"/>
            <a:ext cx="8181975" cy="4619625"/>
          </a:xfrm>
          <a:prstGeom prst="rect">
            <a:avLst/>
          </a:prstGeom>
        </p:spPr>
      </p:pic>
    </p:spTree>
    <p:extLst>
      <p:ext uri="{BB962C8B-B14F-4D97-AF65-F5344CB8AC3E}">
        <p14:creationId xmlns:p14="http://schemas.microsoft.com/office/powerpoint/2010/main" val="3716913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3688" y="44624"/>
            <a:ext cx="6230415" cy="4320480"/>
          </a:xfrm>
          <a:prstGeom prst="rect">
            <a:avLst/>
          </a:prstGeom>
        </p:spPr>
      </p:pic>
      <p:pic>
        <p:nvPicPr>
          <p:cNvPr id="3" name="Picture 2"/>
          <p:cNvPicPr>
            <a:picLocks noChangeAspect="1"/>
          </p:cNvPicPr>
          <p:nvPr/>
        </p:nvPicPr>
        <p:blipFill>
          <a:blip r:embed="rId3"/>
          <a:stretch>
            <a:fillRect/>
          </a:stretch>
        </p:blipFill>
        <p:spPr>
          <a:xfrm>
            <a:off x="1691680" y="4581128"/>
            <a:ext cx="6595666" cy="2135080"/>
          </a:xfrm>
          <a:prstGeom prst="rect">
            <a:avLst/>
          </a:prstGeom>
        </p:spPr>
      </p:pic>
      <p:sp>
        <p:nvSpPr>
          <p:cNvPr id="4" name="Rectangle 3"/>
          <p:cNvSpPr/>
          <p:nvPr/>
        </p:nvSpPr>
        <p:spPr>
          <a:xfrm>
            <a:off x="4067944" y="5013176"/>
            <a:ext cx="1944216" cy="792088"/>
          </a:xfrm>
          <a:prstGeom prst="rect">
            <a:avLst/>
          </a:prstGeom>
          <a:noFill/>
          <a:ln>
            <a:solidFill>
              <a:srgbClr val="0000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ectangle 4"/>
          <p:cNvSpPr/>
          <p:nvPr/>
        </p:nvSpPr>
        <p:spPr>
          <a:xfrm>
            <a:off x="2108406" y="6065912"/>
            <a:ext cx="1743514" cy="650296"/>
          </a:xfrm>
          <a:prstGeom prst="rect">
            <a:avLst/>
          </a:prstGeom>
          <a:noFill/>
          <a:ln>
            <a:solidFill>
              <a:srgbClr val="0000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72057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2.wp.com/www.butterflyfields.com/wp-content/uploads/2019/02/How-does-a-Refrigerator-work1.jpg?fit=1024%2C783&amp;ssl=1"/>
          <p:cNvPicPr>
            <a:picLocks noChangeAspect="1" noChangeArrowheads="1"/>
          </p:cNvPicPr>
          <p:nvPr/>
        </p:nvPicPr>
        <p:blipFill rotWithShape="1">
          <a:blip r:embed="rId2">
            <a:extLst>
              <a:ext uri="{28A0092B-C50C-407E-A947-70E740481C1C}">
                <a14:useLocalDpi xmlns:a14="http://schemas.microsoft.com/office/drawing/2010/main" val="0"/>
              </a:ext>
            </a:extLst>
          </a:blip>
          <a:srcRect l="17410" r="19699"/>
          <a:stretch/>
        </p:blipFill>
        <p:spPr bwMode="auto">
          <a:xfrm>
            <a:off x="0" y="417116"/>
            <a:ext cx="4441372" cy="540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29162"/>
            <a:ext cx="4077066"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444" y="3284984"/>
            <a:ext cx="332422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62571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528" y="1844824"/>
            <a:ext cx="8671774" cy="3582144"/>
          </a:xfrm>
          <a:prstGeom prst="rect">
            <a:avLst/>
          </a:prstGeom>
        </p:spPr>
      </p:pic>
      <p:pic>
        <p:nvPicPr>
          <p:cNvPr id="3" name="Picture 2"/>
          <p:cNvPicPr>
            <a:picLocks noChangeAspect="1"/>
          </p:cNvPicPr>
          <p:nvPr/>
        </p:nvPicPr>
        <p:blipFill>
          <a:blip r:embed="rId3"/>
          <a:stretch>
            <a:fillRect/>
          </a:stretch>
        </p:blipFill>
        <p:spPr>
          <a:xfrm>
            <a:off x="3419872" y="260648"/>
            <a:ext cx="2085975" cy="762000"/>
          </a:xfrm>
          <a:prstGeom prst="rect">
            <a:avLst/>
          </a:prstGeom>
        </p:spPr>
      </p:pic>
    </p:spTree>
    <p:extLst>
      <p:ext uri="{BB962C8B-B14F-4D97-AF65-F5344CB8AC3E}">
        <p14:creationId xmlns:p14="http://schemas.microsoft.com/office/powerpoint/2010/main" val="143977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504" y="116632"/>
            <a:ext cx="6696744" cy="3450383"/>
          </a:xfrm>
          <a:prstGeom prst="rect">
            <a:avLst/>
          </a:prstGeom>
        </p:spPr>
      </p:pic>
      <p:pic>
        <p:nvPicPr>
          <p:cNvPr id="3" name="Picture 2"/>
          <p:cNvPicPr>
            <a:picLocks noChangeAspect="1"/>
          </p:cNvPicPr>
          <p:nvPr/>
        </p:nvPicPr>
        <p:blipFill>
          <a:blip r:embed="rId3"/>
          <a:stretch>
            <a:fillRect/>
          </a:stretch>
        </p:blipFill>
        <p:spPr>
          <a:xfrm>
            <a:off x="1691680" y="3284984"/>
            <a:ext cx="4624958" cy="3528392"/>
          </a:xfrm>
          <a:prstGeom prst="rect">
            <a:avLst/>
          </a:prstGeom>
        </p:spPr>
      </p:pic>
    </p:spTree>
    <p:extLst>
      <p:ext uri="{BB962C8B-B14F-4D97-AF65-F5344CB8AC3E}">
        <p14:creationId xmlns:p14="http://schemas.microsoft.com/office/powerpoint/2010/main" val="1185995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520" y="332656"/>
            <a:ext cx="8229949" cy="5686400"/>
          </a:xfrm>
          <a:prstGeom prst="rect">
            <a:avLst/>
          </a:prstGeom>
        </p:spPr>
      </p:pic>
    </p:spTree>
    <p:extLst>
      <p:ext uri="{BB962C8B-B14F-4D97-AF65-F5344CB8AC3E}">
        <p14:creationId xmlns:p14="http://schemas.microsoft.com/office/powerpoint/2010/main" val="712495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24744"/>
            <a:ext cx="7488832" cy="2862322"/>
          </a:xfrm>
          <a:prstGeom prst="rect">
            <a:avLst/>
          </a:prstGeom>
        </p:spPr>
        <p:txBody>
          <a:bodyPr wrap="square">
            <a:spAutoFit/>
          </a:bodyPr>
          <a:lstStyle/>
          <a:p>
            <a:pPr lvl="2" algn="ctr" rtl="0"/>
            <a:r>
              <a:rPr lang="en-US" sz="6000" b="1" dirty="0" smtClean="0"/>
              <a:t>Thank You Very Much for Your Attention</a:t>
            </a:r>
            <a:endParaRPr lang="en-US" sz="6000" b="1" dirty="0"/>
          </a:p>
        </p:txBody>
      </p:sp>
    </p:spTree>
    <p:extLst>
      <p:ext uri="{BB962C8B-B14F-4D97-AF65-F5344CB8AC3E}">
        <p14:creationId xmlns:p14="http://schemas.microsoft.com/office/powerpoint/2010/main" val="2064652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16632"/>
            <a:ext cx="7560840" cy="584775"/>
          </a:xfrm>
          <a:prstGeom prst="rect">
            <a:avLst/>
          </a:prstGeom>
        </p:spPr>
        <p:txBody>
          <a:bodyPr wrap="square">
            <a:spAutoFit/>
          </a:bodyPr>
          <a:lstStyle/>
          <a:p>
            <a:pPr algn="ctr" rtl="0"/>
            <a:r>
              <a:rPr lang="en-GB" sz="3200" b="1" dirty="0">
                <a:solidFill>
                  <a:srgbClr val="0000FF"/>
                </a:solidFill>
              </a:rPr>
              <a:t>R</a:t>
            </a:r>
            <a:r>
              <a:rPr lang="en-GB" sz="3200" b="1" dirty="0" smtClean="0">
                <a:solidFill>
                  <a:srgbClr val="0000FF"/>
                </a:solidFill>
              </a:rPr>
              <a:t>efrigeration </a:t>
            </a:r>
            <a:r>
              <a:rPr lang="en-GB" sz="3200" b="1" dirty="0">
                <a:solidFill>
                  <a:srgbClr val="0000FF"/>
                </a:solidFill>
              </a:rPr>
              <a:t>S</a:t>
            </a:r>
            <a:r>
              <a:rPr lang="en-GB" sz="3200" b="1" dirty="0" smtClean="0">
                <a:solidFill>
                  <a:srgbClr val="0000FF"/>
                </a:solidFill>
              </a:rPr>
              <a:t>ystem </a:t>
            </a:r>
            <a:r>
              <a:rPr lang="en-GB" sz="3200" b="1" dirty="0">
                <a:solidFill>
                  <a:srgbClr val="0000FF"/>
                </a:solidFill>
              </a:rPr>
              <a:t>C</a:t>
            </a:r>
            <a:r>
              <a:rPr lang="en-GB" sz="3200" b="1" dirty="0" smtClean="0">
                <a:solidFill>
                  <a:srgbClr val="0000FF"/>
                </a:solidFill>
              </a:rPr>
              <a:t>omponents </a:t>
            </a:r>
            <a:endParaRPr lang="ar-IQ" sz="3200" dirty="0">
              <a:solidFill>
                <a:srgbClr val="0000FF"/>
              </a:solidFill>
            </a:endParaRPr>
          </a:p>
        </p:txBody>
      </p:sp>
      <p:sp>
        <p:nvSpPr>
          <p:cNvPr id="3" name="Rectangle 2"/>
          <p:cNvSpPr/>
          <p:nvPr/>
        </p:nvSpPr>
        <p:spPr>
          <a:xfrm>
            <a:off x="107504" y="627653"/>
            <a:ext cx="8928992" cy="2585323"/>
          </a:xfrm>
          <a:prstGeom prst="rect">
            <a:avLst/>
          </a:prstGeom>
        </p:spPr>
        <p:txBody>
          <a:bodyPr wrap="square">
            <a:spAutoFit/>
          </a:bodyPr>
          <a:lstStyle/>
          <a:p>
            <a:pPr algn="l" rtl="0"/>
            <a:r>
              <a:rPr lang="en-US" dirty="0" smtClean="0"/>
              <a:t>There are</a:t>
            </a:r>
            <a:r>
              <a:rPr lang="en-US" b="1" dirty="0" smtClean="0">
                <a:solidFill>
                  <a:srgbClr val="FF0000"/>
                </a:solidFill>
              </a:rPr>
              <a:t> </a:t>
            </a:r>
            <a:r>
              <a:rPr lang="en-US" b="1" dirty="0">
                <a:solidFill>
                  <a:srgbClr val="FF0000"/>
                </a:solidFill>
              </a:rPr>
              <a:t>five </a:t>
            </a:r>
            <a:r>
              <a:rPr lang="en-US" dirty="0"/>
              <a:t>basic components of a refrigeration system, these are: </a:t>
            </a:r>
          </a:p>
          <a:p>
            <a:pPr algn="l" rtl="0"/>
            <a:r>
              <a:rPr lang="en-GB" dirty="0" smtClean="0"/>
              <a:t>1. Evaporator </a:t>
            </a:r>
            <a:endParaRPr lang="en-GB" dirty="0"/>
          </a:p>
          <a:p>
            <a:pPr algn="l" rtl="0"/>
            <a:r>
              <a:rPr lang="en-GB" dirty="0" smtClean="0"/>
              <a:t>2. Compressor </a:t>
            </a:r>
            <a:endParaRPr lang="en-GB" dirty="0"/>
          </a:p>
          <a:p>
            <a:pPr algn="l" rtl="0"/>
            <a:r>
              <a:rPr lang="en-GB" dirty="0" smtClean="0"/>
              <a:t>3. Condenser </a:t>
            </a:r>
            <a:endParaRPr lang="en-GB" dirty="0"/>
          </a:p>
          <a:p>
            <a:pPr algn="l" rtl="0"/>
            <a:r>
              <a:rPr lang="en-GB" dirty="0" smtClean="0"/>
              <a:t>4. Expansion </a:t>
            </a:r>
            <a:r>
              <a:rPr lang="en-GB" dirty="0"/>
              <a:t>Valve </a:t>
            </a:r>
            <a:endParaRPr lang="en-GB" dirty="0" smtClean="0"/>
          </a:p>
          <a:p>
            <a:pPr algn="l" rtl="0"/>
            <a:r>
              <a:rPr lang="en-GB" dirty="0" smtClean="0"/>
              <a:t>5. </a:t>
            </a:r>
            <a:r>
              <a:rPr lang="en-US" dirty="0" smtClean="0"/>
              <a:t>Refrigerant</a:t>
            </a:r>
            <a:r>
              <a:rPr lang="en-US" dirty="0"/>
              <a:t>; to conduct the heat from the </a:t>
            </a:r>
            <a:r>
              <a:rPr lang="en-US" dirty="0" smtClean="0"/>
              <a:t>product.</a:t>
            </a:r>
          </a:p>
          <a:p>
            <a:pPr algn="l" rtl="0"/>
            <a:endParaRPr lang="en-US" dirty="0"/>
          </a:p>
          <a:p>
            <a:pPr algn="l" rtl="0"/>
            <a:r>
              <a:rPr lang="en-US" dirty="0" smtClean="0"/>
              <a:t>In </a:t>
            </a:r>
            <a:r>
              <a:rPr lang="en-US" dirty="0"/>
              <a:t>order for </a:t>
            </a:r>
            <a:r>
              <a:rPr lang="en-US" dirty="0" smtClean="0"/>
              <a:t>The </a:t>
            </a:r>
            <a:r>
              <a:rPr lang="en-US" dirty="0"/>
              <a:t>refrigeration cycle to operate successfully each component must be present within the refrigeration system. </a:t>
            </a:r>
            <a:endParaRPr lang="ar-IQ"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717352"/>
            <a:ext cx="4867389"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13" y="3707251"/>
            <a:ext cx="4060057"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7279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P1019 Noh Fig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645" y="1"/>
            <a:ext cx="3168227" cy="223842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P1019 Noh Fig 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844825"/>
            <a:ext cx="3975556" cy="32240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frigerator Working Principle: How Does A Refrigerator (Fridge) 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276872"/>
            <a:ext cx="3518634" cy="4034526"/>
          </a:xfrm>
          <a:prstGeom prst="rect">
            <a:avLst/>
          </a:prstGeom>
          <a:noFill/>
          <a:extLst>
            <a:ext uri="{909E8E84-426E-40DD-AFC4-6F175D3DCCD1}">
              <a14:hiddenFill xmlns:a14="http://schemas.microsoft.com/office/drawing/2010/main">
                <a:solidFill>
                  <a:srgbClr val="FFFFFF"/>
                </a:solidFill>
              </a14:hiddenFill>
            </a:ext>
          </a:extLst>
        </p:spPr>
      </p:pic>
      <p:sp>
        <p:nvSpPr>
          <p:cNvPr id="2" name="Trapezoid 1"/>
          <p:cNvSpPr/>
          <p:nvPr/>
        </p:nvSpPr>
        <p:spPr>
          <a:xfrm rot="5400000">
            <a:off x="8064388" y="3465004"/>
            <a:ext cx="252028" cy="756084"/>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5553586" y="3519796"/>
            <a:ext cx="376808" cy="394471"/>
          </a:xfrm>
          <a:prstGeom prst="rect">
            <a:avLst/>
          </a:prstGeom>
        </p:spPr>
      </p:pic>
    </p:spTree>
    <p:extLst>
      <p:ext uri="{BB962C8B-B14F-4D97-AF65-F5344CB8AC3E}">
        <p14:creationId xmlns:p14="http://schemas.microsoft.com/office/powerpoint/2010/main" val="3234049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GP1019 Noh Fig 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861048"/>
            <a:ext cx="3196569" cy="25922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frigerator Working Principle: How Does A Refrigerator (Fridge) Wo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4707" y="116632"/>
            <a:ext cx="3140019" cy="3600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9546" y="3861048"/>
            <a:ext cx="3411970" cy="24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547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1760" y="116632"/>
            <a:ext cx="4572000" cy="584775"/>
          </a:xfrm>
          <a:prstGeom prst="rect">
            <a:avLst/>
          </a:prstGeom>
        </p:spPr>
        <p:txBody>
          <a:bodyPr>
            <a:spAutoFit/>
          </a:bodyPr>
          <a:lstStyle/>
          <a:p>
            <a:pPr algn="ctr" rtl="0"/>
            <a:r>
              <a:rPr lang="en-GB" sz="3200" dirty="0" smtClean="0">
                <a:solidFill>
                  <a:srgbClr val="0000FF"/>
                </a:solidFill>
              </a:rPr>
              <a:t> </a:t>
            </a:r>
            <a:r>
              <a:rPr lang="en-GB" sz="3200" b="1" dirty="0">
                <a:solidFill>
                  <a:srgbClr val="0000FF"/>
                </a:solidFill>
              </a:rPr>
              <a:t>Compressor </a:t>
            </a:r>
            <a:endParaRPr lang="ar-IQ" sz="3200" dirty="0">
              <a:solidFill>
                <a:srgbClr val="0000FF"/>
              </a:solidFill>
            </a:endParaRPr>
          </a:p>
        </p:txBody>
      </p:sp>
      <p:sp>
        <p:nvSpPr>
          <p:cNvPr id="3" name="Rectangle 2"/>
          <p:cNvSpPr/>
          <p:nvPr/>
        </p:nvSpPr>
        <p:spPr>
          <a:xfrm>
            <a:off x="251520" y="764704"/>
            <a:ext cx="7776864" cy="1754326"/>
          </a:xfrm>
          <a:prstGeom prst="rect">
            <a:avLst/>
          </a:prstGeom>
        </p:spPr>
        <p:txBody>
          <a:bodyPr wrap="square">
            <a:spAutoFit/>
          </a:bodyPr>
          <a:lstStyle/>
          <a:p>
            <a:pPr algn="just" rtl="0"/>
            <a:r>
              <a:rPr lang="en-US" dirty="0" smtClean="0"/>
              <a:t>The </a:t>
            </a:r>
            <a:r>
              <a:rPr lang="en-US" dirty="0"/>
              <a:t>purpose of the compressor is to draw the low-temperature, low-pressure </a:t>
            </a:r>
            <a:r>
              <a:rPr lang="en-US" dirty="0" err="1"/>
              <a:t>vapour</a:t>
            </a:r>
            <a:r>
              <a:rPr lang="en-US" dirty="0"/>
              <a:t> from the evaporator via the suction line. Once drawn, the </a:t>
            </a:r>
            <a:r>
              <a:rPr lang="en-US" dirty="0" err="1"/>
              <a:t>vapour</a:t>
            </a:r>
            <a:r>
              <a:rPr lang="en-US" dirty="0"/>
              <a:t> is compressed. When </a:t>
            </a:r>
            <a:r>
              <a:rPr lang="en-US" dirty="0" err="1"/>
              <a:t>vapour</a:t>
            </a:r>
            <a:r>
              <a:rPr lang="en-US" dirty="0"/>
              <a:t> is compressed it rises in temperature. Therefore, the compressor transforms the </a:t>
            </a:r>
            <a:r>
              <a:rPr lang="en-US" dirty="0" err="1"/>
              <a:t>vapour</a:t>
            </a:r>
            <a:r>
              <a:rPr lang="en-US" dirty="0"/>
              <a:t> from a low-temperature </a:t>
            </a:r>
            <a:r>
              <a:rPr lang="en-US" dirty="0" err="1"/>
              <a:t>vapour</a:t>
            </a:r>
            <a:r>
              <a:rPr lang="en-US" dirty="0"/>
              <a:t> to a high-temperature </a:t>
            </a:r>
            <a:r>
              <a:rPr lang="en-US" dirty="0" err="1"/>
              <a:t>vapour</a:t>
            </a:r>
            <a:r>
              <a:rPr lang="en-US" dirty="0"/>
              <a:t>, in turn increasing the pressure. The </a:t>
            </a:r>
            <a:r>
              <a:rPr lang="en-US" dirty="0" err="1"/>
              <a:t>vapour</a:t>
            </a:r>
            <a:r>
              <a:rPr lang="en-US" dirty="0"/>
              <a:t> is then released from the compressor in to the discharge line. </a:t>
            </a:r>
            <a:endParaRPr lang="ar-IQ" dirty="0"/>
          </a:p>
        </p:txBody>
      </p:sp>
      <p:pic>
        <p:nvPicPr>
          <p:cNvPr id="1026" name="Picture 2" descr="12V Compact Refrigeration Cooling Systems Air Conditioning Systems with  Miniature Rotary Compressor - for Electric Vehicle Chiller Water Dispenser  Freezer Electronics Cooling Module DIY (12V,1.9cc): Amazon.sg: Home"/>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0246" t="17131" r="8065" b="23669"/>
          <a:stretch/>
        </p:blipFill>
        <p:spPr bwMode="auto">
          <a:xfrm>
            <a:off x="107504" y="2490088"/>
            <a:ext cx="5688632" cy="412253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www.researchgate.net/profile/Bukola_Bolaji/publication/268510037/figure/fig10/AS:668439303712784@1536379757986/apour-compression-refrigeration-cycle-on-a-p-h-diagram_W6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3651353"/>
            <a:ext cx="266802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043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3768" y="116632"/>
            <a:ext cx="4572000" cy="584775"/>
          </a:xfrm>
          <a:prstGeom prst="rect">
            <a:avLst/>
          </a:prstGeom>
        </p:spPr>
        <p:txBody>
          <a:bodyPr>
            <a:spAutoFit/>
          </a:bodyPr>
          <a:lstStyle/>
          <a:p>
            <a:pPr algn="ctr" rtl="0"/>
            <a:r>
              <a:rPr lang="en-GB" sz="3200" b="1" dirty="0" smtClean="0">
                <a:solidFill>
                  <a:srgbClr val="0000FF"/>
                </a:solidFill>
              </a:rPr>
              <a:t>Condenser </a:t>
            </a:r>
            <a:endParaRPr lang="ar-IQ" sz="3200" dirty="0">
              <a:solidFill>
                <a:srgbClr val="0000FF"/>
              </a:solidFill>
            </a:endParaRPr>
          </a:p>
        </p:txBody>
      </p:sp>
      <p:sp>
        <p:nvSpPr>
          <p:cNvPr id="3" name="Rectangle 2"/>
          <p:cNvSpPr/>
          <p:nvPr/>
        </p:nvSpPr>
        <p:spPr>
          <a:xfrm>
            <a:off x="107504" y="612845"/>
            <a:ext cx="5184576" cy="5909310"/>
          </a:xfrm>
          <a:prstGeom prst="rect">
            <a:avLst/>
          </a:prstGeom>
        </p:spPr>
        <p:txBody>
          <a:bodyPr wrap="square">
            <a:spAutoFit/>
          </a:bodyPr>
          <a:lstStyle/>
          <a:p>
            <a:pPr algn="l" rtl="0"/>
            <a:endParaRPr lang="ar-IQ" dirty="0"/>
          </a:p>
          <a:p>
            <a:pPr marL="285750" indent="-285750" algn="just" rtl="0">
              <a:buFont typeface="Arial" pitchFamily="34" charset="0"/>
              <a:buChar char="•"/>
            </a:pPr>
            <a:r>
              <a:rPr lang="en-US" dirty="0" smtClean="0"/>
              <a:t>The </a:t>
            </a:r>
            <a:r>
              <a:rPr lang="en-US" dirty="0"/>
              <a:t>purpose of the condenser is to extract heat from the refrigerant to the outside air. The condenser is usually installed on the reinforced roof of the building, which enables the transfer of heat. </a:t>
            </a:r>
            <a:endParaRPr lang="en-US" dirty="0" smtClean="0"/>
          </a:p>
          <a:p>
            <a:pPr marL="285750" indent="-285750" algn="just" rtl="0">
              <a:buFont typeface="Arial" pitchFamily="34" charset="0"/>
              <a:buChar char="•"/>
            </a:pPr>
            <a:endParaRPr lang="en-US" dirty="0"/>
          </a:p>
          <a:p>
            <a:pPr marL="285750" indent="-285750" algn="just" rtl="0">
              <a:buFont typeface="Arial" pitchFamily="34" charset="0"/>
              <a:buChar char="•"/>
            </a:pPr>
            <a:r>
              <a:rPr lang="en-US" dirty="0" smtClean="0"/>
              <a:t>Fans </a:t>
            </a:r>
            <a:r>
              <a:rPr lang="en-US" dirty="0"/>
              <a:t>mounted above the condenser unit are used to draw air through the condenser coils. </a:t>
            </a:r>
            <a:endParaRPr lang="en-US" dirty="0" smtClean="0"/>
          </a:p>
          <a:p>
            <a:pPr marL="285750" indent="-285750" algn="just" rtl="0">
              <a:buFont typeface="Arial" pitchFamily="34" charset="0"/>
              <a:buChar char="•"/>
            </a:pPr>
            <a:endParaRPr lang="en-US" dirty="0"/>
          </a:p>
          <a:p>
            <a:pPr marL="285750" indent="-285750" algn="just" rtl="0">
              <a:buFont typeface="Arial" pitchFamily="34" charset="0"/>
              <a:buChar char="•"/>
            </a:pPr>
            <a:r>
              <a:rPr lang="en-US" dirty="0" smtClean="0"/>
              <a:t>The </a:t>
            </a:r>
            <a:r>
              <a:rPr lang="en-US" dirty="0"/>
              <a:t>temperature of the high-pressure </a:t>
            </a:r>
            <a:r>
              <a:rPr lang="en-US" dirty="0" err="1"/>
              <a:t>vapour</a:t>
            </a:r>
            <a:r>
              <a:rPr lang="en-US" dirty="0"/>
              <a:t> determines the temperature at which the condensation begins. As heat has to flow from the condenser to the air, the condensation temperature must be higher than that of the air; usually between - 12°C and -1°C. The high-pressure </a:t>
            </a:r>
            <a:r>
              <a:rPr lang="en-US" dirty="0" err="1"/>
              <a:t>vapour</a:t>
            </a:r>
            <a:r>
              <a:rPr lang="en-US" dirty="0"/>
              <a:t> within the condenser is then cooled to the point where it becomes a liquid refrigerant once more, whilst retaining some heat. The liquid refrigerant then flows from the condenser in to the liquid line. </a:t>
            </a:r>
            <a:endParaRPr lang="ar-IQ" dirty="0"/>
          </a:p>
        </p:txBody>
      </p:sp>
      <p:pic>
        <p:nvPicPr>
          <p:cNvPr id="2050" name="Picture 2" descr="Refrigerator Working Principle: How Does A Refrigerator (Fridge)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926" y="1196752"/>
            <a:ext cx="3518634" cy="403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1811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دير تنفيذي">
  <a:themeElements>
    <a:clrScheme name="مدير تنفيذي">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مدير تنفيذي">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دير تنفيذي">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50849</TotalTime>
  <Words>1083</Words>
  <Application>Microsoft Office PowerPoint</Application>
  <PresentationFormat>On-screen Show (4:3)</PresentationFormat>
  <Paragraphs>89</Paragraphs>
  <Slides>43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Century Gothic</vt:lpstr>
      <vt:lpstr>Courier New</vt:lpstr>
      <vt:lpstr>Palatino Linotype</vt:lpstr>
      <vt:lpstr>Tahoma</vt:lpstr>
      <vt:lpstr>Times New Roman</vt:lpstr>
      <vt:lpstr>مدير تنفيذي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Ammar</dc:creator>
  <cp:lastModifiedBy>LENOVO</cp:lastModifiedBy>
  <cp:revision>771</cp:revision>
  <dcterms:created xsi:type="dcterms:W3CDTF">2019-08-09T09:40:53Z</dcterms:created>
  <dcterms:modified xsi:type="dcterms:W3CDTF">2021-08-17T17:21:41Z</dcterms:modified>
</cp:coreProperties>
</file>