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48" r:id="rId1"/>
    <p:sldMasterId id="2147484092" r:id="rId2"/>
  </p:sldMasterIdLst>
  <p:sldIdLst>
    <p:sldId id="256" r:id="rId3"/>
    <p:sldId id="267" r:id="rId4"/>
    <p:sldId id="269" r:id="rId5"/>
    <p:sldId id="270" r:id="rId6"/>
    <p:sldId id="260" r:id="rId7"/>
    <p:sldId id="271" r:id="rId8"/>
    <p:sldId id="262" r:id="rId9"/>
    <p:sldId id="263" r:id="rId10"/>
    <p:sldId id="264" r:id="rId11"/>
    <p:sldId id="265" r:id="rId12"/>
    <p:sldId id="266" r:id="rId13"/>
    <p:sldId id="272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3204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AL-</a:t>
            </a:r>
            <a:r>
              <a:rPr lang="en-US" sz="3100" b="1" dirty="0" err="1"/>
              <a:t>Mustaqbal</a:t>
            </a:r>
            <a:r>
              <a:rPr lang="en-US" sz="3100" b="1" dirty="0"/>
              <a:t> University College</a:t>
            </a:r>
            <a:br>
              <a:rPr lang="en-US" sz="3100" b="1" dirty="0"/>
            </a:br>
            <a:r>
              <a:rPr lang="en-US" sz="3100" b="1" dirty="0"/>
              <a:t>Medical laboratory Techniques</a:t>
            </a:r>
            <a:br>
              <a:rPr lang="en-US" sz="3100" b="1" dirty="0"/>
            </a:br>
            <a:r>
              <a:rPr lang="en-US" sz="3100" b="1" dirty="0"/>
              <a:t>Department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ar-IQ" sz="2700" dirty="0" smtClean="0"/>
              <a:t/>
            </a:r>
            <a:br>
              <a:rPr lang="ar-IQ" sz="2700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en-US" sz="3100" b="1" dirty="0" smtClean="0">
                <a:solidFill>
                  <a:schemeClr val="bg1"/>
                </a:solidFill>
              </a:rPr>
              <a:t>Practical </a:t>
            </a:r>
            <a:r>
              <a:rPr lang="en-US" sz="3100" b="1" dirty="0">
                <a:solidFill>
                  <a:schemeClr val="bg1"/>
                </a:solidFill>
              </a:rPr>
              <a:t>General Chemistry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b="1" dirty="0">
                <a:solidFill>
                  <a:srgbClr val="FF0000"/>
                </a:solidFill>
              </a:rPr>
              <a:t>Lecture four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FF00"/>
                </a:solidFill>
              </a:rPr>
              <a:t>(Preparation Solution from Solid)</a:t>
            </a:r>
            <a:endParaRPr lang="ar-IQ" sz="3600" b="1" dirty="0">
              <a:solidFill>
                <a:srgbClr val="FFFF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37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38100" lvl="0" indent="0" algn="l" rtl="0">
              <a:spcBef>
                <a:spcPts val="100"/>
              </a:spcBef>
              <a:buNone/>
            </a:pPr>
            <a:r>
              <a:rPr lang="en-US" sz="36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1.06 </a:t>
            </a:r>
            <a:r>
              <a:rPr lang="en-US" sz="36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g of Na</a:t>
            </a:r>
            <a:r>
              <a:rPr lang="en-US" sz="3600" b="1" spc="-7" baseline="-1322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lang="en-US" sz="36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CO</a:t>
            </a:r>
            <a:r>
              <a:rPr lang="en-US" sz="3600" b="1" spc="-7" baseline="-13227" dirty="0">
                <a:solidFill>
                  <a:prstClr val="black"/>
                </a:solidFill>
                <a:latin typeface="Times New Roman"/>
                <a:cs typeface="Times New Roman"/>
              </a:rPr>
              <a:t>3 </a:t>
            </a:r>
            <a:r>
              <a:rPr lang="en-US" sz="36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dissolve in 100 </a:t>
            </a:r>
            <a:r>
              <a:rPr lang="en-US" sz="3600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ml</a:t>
            </a:r>
            <a:r>
              <a:rPr lang="en-US" sz="3600" b="1" spc="-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6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D.W.</a:t>
            </a:r>
            <a:endParaRPr lang="en-US" sz="3600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ar-IQ" sz="36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-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Standard Result: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1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6039" y="2171214"/>
            <a:ext cx="5931922" cy="3145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Figure: Explained how to make a solution</a:t>
            </a:r>
            <a:br>
              <a:rPr lang="en-US" sz="3600" dirty="0"/>
            </a:b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806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058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 marL="12700" marR="5080" lvl="0" indent="0" algn="just" rtl="0">
              <a:lnSpc>
                <a:spcPct val="191700"/>
              </a:lnSpc>
              <a:spcBef>
                <a:spcPts val="285"/>
              </a:spcBef>
              <a:buNone/>
            </a:pPr>
            <a:r>
              <a:rPr lang="en-US" sz="8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lang="en-US" sz="8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solution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is a homogeneous mixture created by dissolving 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one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lang="en-US" sz="8000" spc="-10" dirty="0">
                <a:solidFill>
                  <a:prstClr val="black"/>
                </a:solidFill>
                <a:latin typeface="Times New Roman"/>
                <a:cs typeface="Times New Roman"/>
              </a:rPr>
              <a:t>more 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solutes in a solvent. The chemical present in a smaller amount, the  solute, is soluble in the solvent (the chemical 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present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in a larger  amount). 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Solutions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with accurately known concentrations can be  referred to as </a:t>
            </a:r>
            <a:r>
              <a:rPr lang="en-US" sz="8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standard (stock) solutions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. These 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solutions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are bought  directly 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the manufacturer or formed by dissolving the desired  amount of solute into a volumetric 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flask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of a specific</a:t>
            </a:r>
            <a:r>
              <a:rPr lang="en-US" sz="80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volume.</a:t>
            </a:r>
            <a:endParaRPr lang="en-US" sz="8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890" lvl="0" indent="0" algn="just" rtl="0">
              <a:lnSpc>
                <a:spcPct val="191900"/>
              </a:lnSpc>
              <a:spcBef>
                <a:spcPts val="994"/>
              </a:spcBef>
              <a:buNone/>
            </a:pP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Stock solutions are frequently diluted to solutions of lesser concentration  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experimental 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use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in the</a:t>
            </a:r>
            <a:r>
              <a:rPr lang="en-US" sz="8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8000" spc="-5" dirty="0">
                <a:solidFill>
                  <a:prstClr val="black"/>
                </a:solidFill>
                <a:latin typeface="Times New Roman"/>
                <a:cs typeface="Times New Roman"/>
              </a:rPr>
              <a:t>laboratory.</a:t>
            </a:r>
            <a:endParaRPr lang="en-US" sz="8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 rtl="0">
              <a:spcBef>
                <a:spcPts val="100"/>
              </a:spcBef>
            </a:pPr>
            <a:r>
              <a:rPr lang="en-US" sz="2400" b="1" spc="-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SOLUTION</a:t>
            </a:r>
            <a:r>
              <a:rPr lang="en-US" sz="2400" b="1" spc="-10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400" b="1" spc="-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PREPARATION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</a:br>
            <a:endParaRPr lang="ar-IQ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11430" lvl="0" indent="150495" algn="just" rtl="0">
              <a:lnSpc>
                <a:spcPct val="191700"/>
              </a:lnSpc>
              <a:spcBef>
                <a:spcPts val="1425"/>
              </a:spcBef>
              <a:buNone/>
            </a:pPr>
            <a:r>
              <a:rPr lang="en-US" sz="2800" spc="-10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lang="en-US"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solution of known concentration can be prepared </a:t>
            </a:r>
            <a:r>
              <a:rPr lang="en-US" sz="2800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lang="en-US"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solids </a:t>
            </a:r>
            <a:r>
              <a:rPr lang="en-US" sz="2800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lang="en-US"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two  similar methods. Although inherent errors exist with each of the  methods, with careful technique either will suffice </a:t>
            </a:r>
            <a:r>
              <a:rPr lang="en-US" sz="28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lang="en-US"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making solutions  in General Chemistry</a:t>
            </a:r>
            <a:r>
              <a:rPr lang="en-US" sz="2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800" spc="-5" dirty="0">
                <a:solidFill>
                  <a:prstClr val="black"/>
                </a:solidFill>
                <a:latin typeface="Times New Roman"/>
                <a:cs typeface="Times New Roman"/>
              </a:rPr>
              <a:t>Laboratory.</a:t>
            </a:r>
            <a:endParaRPr lang="en-US" sz="2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ar-IQ" sz="28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pPr marL="12700" lvl="0" rtl="0">
              <a:spcBef>
                <a:spcPts val="0"/>
              </a:spcBef>
            </a:pPr>
            <a:r>
              <a:rPr lang="en-US" sz="3200" b="1" spc="-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Preparing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a </a:t>
            </a:r>
            <a:r>
              <a:rPr lang="en-US" sz="3200" b="1" spc="-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Standard Solution from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a </a:t>
            </a:r>
            <a:r>
              <a:rPr lang="en-US" sz="3200" b="1" spc="-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Solid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5352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lvl="0" indent="0" algn="l" rtl="0">
              <a:spcBef>
                <a:spcPts val="100"/>
              </a:spcBef>
              <a:buNone/>
            </a:pP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Watch glass –Stirrer –Beaker –Spatula</a:t>
            </a:r>
            <a:r>
              <a:rPr lang="en-US" b="1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endParaRPr lang="en-US" b="1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indent="0" algn="l" rtl="0">
              <a:spcBef>
                <a:spcPts val="100"/>
              </a:spcBef>
              <a:buNone/>
            </a:pPr>
            <a:endParaRPr lang="en-US" b="1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indent="0" algn="l" rtl="0">
              <a:spcBef>
                <a:spcPts val="100"/>
              </a:spcBef>
              <a:buNone/>
            </a:pPr>
            <a:r>
              <a:rPr lang="en-US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funnel – volumetric </a:t>
            </a: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Flask – Washing bottle –</a:t>
            </a:r>
            <a:r>
              <a:rPr lang="en-US" b="1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en-US" b="1" spc="6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indent="0" algn="l" rtl="0">
              <a:spcBef>
                <a:spcPts val="100"/>
              </a:spcBef>
              <a:buNone/>
            </a:pPr>
            <a:endParaRPr lang="en-US" b="1" spc="6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indent="0" algn="l" rtl="0">
              <a:spcBef>
                <a:spcPts val="100"/>
              </a:spcBef>
              <a:buNone/>
            </a:pPr>
            <a:r>
              <a:rPr lang="en-US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Balance</a:t>
            </a: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en-US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spc="-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Glassware and Tools:–</a:t>
            </a:r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698477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2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127000" lvl="0" indent="0" algn="l" rtl="0">
              <a:spcBef>
                <a:spcPts val="5"/>
              </a:spcBef>
              <a:buNone/>
            </a:pP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Sodium</a:t>
            </a:r>
            <a:r>
              <a:rPr lang="en-US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carbonate</a:t>
            </a:r>
            <a:r>
              <a:rPr lang="en-US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/>
                <a:cs typeface="Times New Roman"/>
              </a:rPr>
              <a:t>Na</a:t>
            </a:r>
            <a:r>
              <a:rPr lang="en-US" sz="2800" b="1" baseline="-1322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lang="en-US" b="1" dirty="0">
                <a:solidFill>
                  <a:prstClr val="black"/>
                </a:solidFill>
                <a:latin typeface="Times New Roman"/>
                <a:cs typeface="Times New Roman"/>
              </a:rPr>
              <a:t>CO</a:t>
            </a:r>
            <a:r>
              <a:rPr lang="en-US" sz="2800" b="1" baseline="-13227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lang="en-US" sz="2800" b="1" spc="187" baseline="-1322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lang="en-US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prepare</a:t>
            </a:r>
            <a:r>
              <a:rPr lang="en-US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spc="235" dirty="0" smtClean="0">
                <a:solidFill>
                  <a:prstClr val="black"/>
                </a:solidFill>
                <a:latin typeface="Times New Roman"/>
                <a:cs typeface="Times New Roman"/>
              </a:rPr>
              <a:t>0.1 M </a:t>
            </a:r>
            <a:r>
              <a:rPr lang="en-US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lang="en-US" b="1" spc="2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100</a:t>
            </a:r>
            <a:r>
              <a:rPr lang="en-US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ml</a:t>
            </a:r>
            <a:r>
              <a:rPr lang="en-US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lang="en-US" b="1" spc="-5" dirty="0">
                <a:solidFill>
                  <a:prstClr val="black"/>
                </a:solidFill>
                <a:latin typeface="Times New Roman"/>
                <a:cs typeface="Times New Roman"/>
              </a:rPr>
              <a:t>D.W.</a:t>
            </a:r>
            <a:endParaRPr lang="en-US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0" lvl="0" indent="0" algn="l" rtl="0">
              <a:spcBef>
                <a:spcPts val="100"/>
              </a:spcBef>
              <a:buNone/>
            </a:pPr>
            <a:endParaRPr lang="en-US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 algn="l" rtl="0">
              <a:spcBef>
                <a:spcPts val="5"/>
              </a:spcBef>
              <a:buNone/>
            </a:pPr>
            <a:endParaRPr lang="en-US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l"/>
            <a:r>
              <a:rPr lang="en-US" sz="3600" b="1" spc="-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Chemicals:–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1684933"/>
            <a:ext cx="7200800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0" lvl="0" algn="l" rtl="0"/>
            <a:r>
              <a:rPr lang="en-US" sz="4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Procedure: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lvl="0" algn="l" rtl="0">
              <a:spcBef>
                <a:spcPts val="5"/>
              </a:spcBef>
            </a:pPr>
            <a:endParaRPr lang="en-US" sz="17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9565" lvl="0" indent="-203200" algn="l" rtl="0">
              <a:spcBef>
                <a:spcPts val="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Weight the solid substance in a watch</a:t>
            </a:r>
            <a:r>
              <a:rPr lang="en-US" sz="24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glass.</a:t>
            </a:r>
            <a:endParaRPr 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0" marR="292100" lvl="0" algn="l" rtl="0">
              <a:lnSpc>
                <a:spcPts val="3679"/>
              </a:lnSpc>
              <a:spcBef>
                <a:spcPts val="40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Transfer to a </a:t>
            </a:r>
            <a:r>
              <a:rPr lang="en-US" sz="2400" dirty="0">
                <a:solidFill>
                  <a:prstClr val="black"/>
                </a:solidFill>
                <a:latin typeface="Times New Roman"/>
                <a:cs typeface="Times New Roman"/>
              </a:rPr>
              <a:t>beaker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and add a </a:t>
            </a:r>
            <a:r>
              <a:rPr lang="en-US" sz="2400" dirty="0">
                <a:solidFill>
                  <a:prstClr val="black"/>
                </a:solidFill>
                <a:latin typeface="Times New Roman"/>
                <a:cs typeface="Times New Roman"/>
              </a:rPr>
              <a:t>small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amount of solvent to the beaker  and stirred the solution until the solid substance is</a:t>
            </a:r>
            <a:r>
              <a:rPr lang="en-US" sz="24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dissolved.</a:t>
            </a:r>
            <a:endParaRPr 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9565" lvl="0" indent="-203200" algn="l" rtl="0">
              <a:spcBef>
                <a:spcPts val="134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Transfer the solution to the </a:t>
            </a:r>
            <a:r>
              <a:rPr lang="en-US" sz="2400" dirty="0">
                <a:solidFill>
                  <a:prstClr val="black"/>
                </a:solidFill>
                <a:latin typeface="Times New Roman"/>
                <a:cs typeface="Times New Roman"/>
              </a:rPr>
              <a:t>volumetric</a:t>
            </a:r>
            <a:r>
              <a:rPr lang="en-US" sz="24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flask.</a:t>
            </a:r>
            <a:endParaRPr 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rtl="0">
              <a:spcBef>
                <a:spcPts val="40"/>
              </a:spcBef>
              <a:buFont typeface="Times New Roman"/>
              <a:buAutoNum type="arabicPeriod"/>
            </a:pPr>
            <a:endParaRPr 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9565" lvl="0" indent="-203200" algn="l" rtl="0">
              <a:buFont typeface="Times New Roman"/>
              <a:buAutoNum type="arabicPeriod"/>
              <a:tabLst>
                <a:tab pos="330200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Put a </a:t>
            </a:r>
            <a:r>
              <a:rPr lang="en-US" sz="2400" dirty="0">
                <a:solidFill>
                  <a:prstClr val="black"/>
                </a:solidFill>
                <a:latin typeface="Times New Roman"/>
                <a:cs typeface="Times New Roman"/>
              </a:rPr>
              <a:t>funnel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into the slim </a:t>
            </a:r>
            <a:r>
              <a:rPr lang="en-US" sz="2400" dirty="0">
                <a:solidFill>
                  <a:prstClr val="black"/>
                </a:solidFill>
                <a:latin typeface="Times New Roman"/>
                <a:cs typeface="Times New Roman"/>
              </a:rPr>
              <a:t>neck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of the volumetric</a:t>
            </a:r>
            <a:r>
              <a:rPr lang="en-US" sz="24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cs typeface="Times New Roman"/>
              </a:rPr>
              <a:t>flask</a:t>
            </a:r>
            <a:r>
              <a:rPr lang="en-US" sz="16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1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2033746"/>
            <a:ext cx="7488832" cy="3044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265" lvl="0" indent="-203200" algn="l" rtl="0">
              <a:spcBef>
                <a:spcPts val="95"/>
              </a:spcBef>
              <a:buFont typeface="Times New Roman"/>
              <a:buAutoNum type="arabicPeriod" startAt="5"/>
              <a:tabLst>
                <a:tab pos="215900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Complete the </a:t>
            </a:r>
            <a:r>
              <a:rPr lang="en-US" sz="2400" dirty="0">
                <a:solidFill>
                  <a:prstClr val="black"/>
                </a:solidFill>
                <a:latin typeface="Times New Roman"/>
                <a:cs typeface="Times New Roman"/>
              </a:rPr>
              <a:t>additional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of solvent to required volume </a:t>
            </a:r>
            <a:r>
              <a:rPr lang="en-US" sz="24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(add</a:t>
            </a:r>
            <a:r>
              <a:rPr lang="en-US" sz="2400" b="1" i="1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solvent</a:t>
            </a:r>
            <a:endParaRPr 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rtl="0">
              <a:spcBef>
                <a:spcPts val="15"/>
              </a:spcBef>
            </a:pPr>
            <a:endParaRPr lang="en-US" sz="2400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rtl="0"/>
            <a:r>
              <a:rPr lang="en-US" sz="24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until the liquid level reaches the calibration</a:t>
            </a:r>
            <a:r>
              <a:rPr lang="en-US" sz="2400" b="1" i="1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spc="-5" dirty="0">
                <a:solidFill>
                  <a:prstClr val="black"/>
                </a:solidFill>
                <a:latin typeface="Times New Roman"/>
                <a:cs typeface="Times New Roman"/>
              </a:rPr>
              <a:t>mark).</a:t>
            </a:r>
            <a:endParaRPr 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368935" lvl="0" algn="l" rtl="0">
              <a:lnSpc>
                <a:spcPts val="3679"/>
              </a:lnSpc>
              <a:spcBef>
                <a:spcPts val="375"/>
              </a:spcBef>
              <a:buFont typeface="Times New Roman"/>
              <a:buAutoNum type="arabicPeriod" startAt="6"/>
              <a:tabLst>
                <a:tab pos="215900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Capped the volumetric flask and inverted until </a:t>
            </a:r>
            <a:r>
              <a:rPr lang="en-US" sz="2400" spc="1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contents are  thoroughly </a:t>
            </a:r>
            <a:r>
              <a:rPr lang="en-US" sz="2400" spc="-10" dirty="0">
                <a:solidFill>
                  <a:prstClr val="black"/>
                </a:solidFill>
                <a:latin typeface="Times New Roman"/>
                <a:cs typeface="Times New Roman"/>
              </a:rPr>
              <a:t>mixed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and completely</a:t>
            </a:r>
            <a:r>
              <a:rPr lang="en-US" sz="24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dissolved.</a:t>
            </a:r>
            <a:endParaRPr 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36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Molarity(M) = mass(g) *1000</a:t>
            </a:r>
            <a:r>
              <a:rPr lang="en-US" dirty="0" smtClean="0">
                <a:latin typeface="Arial"/>
                <a:cs typeface="Arial"/>
              </a:rPr>
              <a:t>/ </a:t>
            </a:r>
            <a:r>
              <a:rPr lang="en-US" dirty="0" err="1" smtClean="0">
                <a:latin typeface="Arial"/>
                <a:cs typeface="Arial"/>
              </a:rPr>
              <a:t>M.wt</a:t>
            </a:r>
            <a:r>
              <a:rPr lang="en-US" dirty="0" smtClean="0">
                <a:latin typeface="Arial"/>
                <a:cs typeface="Arial"/>
              </a:rPr>
              <a:t> * V(ml)  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   Molar mass for Na=23 , C=12 , O=16   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M.wt</a:t>
            </a:r>
            <a:r>
              <a:rPr lang="en-US" dirty="0" smtClean="0">
                <a:latin typeface="Arial"/>
                <a:cs typeface="Arial"/>
              </a:rPr>
              <a:t> of (Na</a:t>
            </a:r>
            <a:r>
              <a:rPr lang="en-US" sz="2000" dirty="0" smtClean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>CO</a:t>
            </a:r>
            <a:r>
              <a:rPr lang="en-US" sz="2000" dirty="0" smtClean="0">
                <a:latin typeface="Arial"/>
                <a:cs typeface="Arial"/>
              </a:rPr>
              <a:t>3</a:t>
            </a:r>
            <a:r>
              <a:rPr lang="en-US" dirty="0" smtClean="0">
                <a:latin typeface="Arial"/>
                <a:cs typeface="Arial"/>
              </a:rPr>
              <a:t>) =(2*23)+12+(3*16)   </a:t>
            </a:r>
          </a:p>
          <a:p>
            <a:pPr marL="0" indent="0">
              <a:buNone/>
            </a:pPr>
            <a:r>
              <a:rPr lang="en-US" dirty="0" smtClean="0"/>
              <a:t> =106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Molarity(M) </a:t>
            </a:r>
            <a:r>
              <a:rPr lang="en-US" dirty="0" smtClean="0"/>
              <a:t>*</a:t>
            </a:r>
            <a:r>
              <a:rPr lang="en-US" dirty="0" err="1" smtClean="0"/>
              <a:t>M.wt</a:t>
            </a:r>
            <a:r>
              <a:rPr lang="en-US" dirty="0" smtClean="0"/>
              <a:t>*V(ml) </a:t>
            </a:r>
            <a:r>
              <a:rPr lang="en-US" dirty="0" smtClean="0">
                <a:latin typeface="Arial"/>
                <a:cs typeface="Arial"/>
              </a:rPr>
              <a:t>/1000  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Mass(g)=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ar-IQ" dirty="0" smtClean="0"/>
              <a:t> </a:t>
            </a:r>
            <a:r>
              <a:rPr lang="en-US" dirty="0" smtClean="0"/>
              <a:t>1000             </a:t>
            </a:r>
            <a:r>
              <a:rPr lang="ar-IQ" dirty="0" smtClean="0">
                <a:latin typeface="Arial"/>
                <a:cs typeface="Arial"/>
              </a:rPr>
              <a:t>/</a:t>
            </a:r>
            <a:r>
              <a:rPr lang="ar-IQ" dirty="0" smtClean="0"/>
              <a:t> </a:t>
            </a:r>
            <a:r>
              <a:rPr lang="en-US" dirty="0" smtClean="0"/>
              <a:t>0.1 *106 *100 </a:t>
            </a:r>
            <a:r>
              <a:rPr lang="ar-IQ" dirty="0" smtClean="0"/>
              <a:t>  =                                      </a:t>
            </a: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Calculations:-</a:t>
            </a: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508</TotalTime>
  <Words>361</Words>
  <Application>Microsoft Office PowerPoint</Application>
  <PresentationFormat>عرض على الشاشة (3:4)‏</PresentationFormat>
  <Paragraphs>37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ملتقى</vt:lpstr>
      <vt:lpstr>Winter</vt:lpstr>
      <vt:lpstr>AL-Mustaqbal University College Medical laboratory Techniques Department   Practical General Chemistry Lecture four (Preparation Solution from Solid)</vt:lpstr>
      <vt:lpstr>SOLUTION PREPARATION </vt:lpstr>
      <vt:lpstr>Preparing a Standard Solution from a Solid </vt:lpstr>
      <vt:lpstr>Glassware and Tools:–</vt:lpstr>
      <vt:lpstr>عرض تقديمي في PowerPoint</vt:lpstr>
      <vt:lpstr>Chemicals:–</vt:lpstr>
      <vt:lpstr>عرض تقديمي في PowerPoint</vt:lpstr>
      <vt:lpstr>عرض تقديمي في PowerPoint</vt:lpstr>
      <vt:lpstr>The Calculations:-</vt:lpstr>
      <vt:lpstr>Standard Result:</vt:lpstr>
      <vt:lpstr>Figure: Explained how to make a solution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AL-Mustaqbal University College Medical laboratory Techniques Department Practical General Chemistry Lecture four (Preparation Solution from Solid)</dc:title>
  <dc:creator>HP</dc:creator>
  <cp:lastModifiedBy>HP</cp:lastModifiedBy>
  <cp:revision>9</cp:revision>
  <dcterms:created xsi:type="dcterms:W3CDTF">2021-02-26T17:50:12Z</dcterms:created>
  <dcterms:modified xsi:type="dcterms:W3CDTF">2021-02-27T15:18:08Z</dcterms:modified>
</cp:coreProperties>
</file>