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8" r:id="rId4"/>
    <p:sldId id="279" r:id="rId5"/>
    <p:sldId id="280" r:id="rId6"/>
    <p:sldId id="281" r:id="rId7"/>
    <p:sldId id="283" r:id="rId8"/>
    <p:sldId id="282" r:id="rId9"/>
    <p:sldId id="284" r:id="rId10"/>
    <p:sldId id="285" r:id="rId11"/>
    <p:sldId id="286" r:id="rId12"/>
    <p:sldId id="287" r:id="rId13"/>
    <p:sldId id="288" r:id="rId14"/>
    <p:sldId id="277" r:id="rId15"/>
  </p:sldIdLst>
  <p:sldSz cx="9144000" cy="6858000" type="screen4x3"/>
  <p:notesSz cx="9144000" cy="6858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2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6/10/2020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C00000"/>
                </a:solidFill>
                <a:latin typeface="Baskerville Old Face"/>
                <a:cs typeface="Baskerville Old Face"/>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6/10/2020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C00000"/>
                </a:solidFill>
                <a:latin typeface="Baskerville Old Face"/>
                <a:cs typeface="Baskerville Old Face"/>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6/10/2020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31868" cy="6833592"/>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91439" y="124968"/>
            <a:ext cx="729995" cy="643127"/>
          </a:xfrm>
          <a:prstGeom prst="rect">
            <a:avLst/>
          </a:prstGeom>
          <a:blipFill>
            <a:blip r:embed="rId3" cstate="print"/>
            <a:stretch>
              <a:fillRect/>
            </a:stretch>
          </a:blipFill>
        </p:spPr>
        <p:txBody>
          <a:bodyPr wrap="square" lIns="0" tIns="0" rIns="0" bIns="0" rtlCol="0"/>
          <a:lstStyle/>
          <a:p>
            <a:endParaRPr/>
          </a:p>
        </p:txBody>
      </p:sp>
      <p:sp>
        <p:nvSpPr>
          <p:cNvPr id="18" name="bk object 18"/>
          <p:cNvSpPr/>
          <p:nvPr/>
        </p:nvSpPr>
        <p:spPr>
          <a:xfrm>
            <a:off x="281940" y="124968"/>
            <a:ext cx="679704" cy="643127"/>
          </a:xfrm>
          <a:prstGeom prst="rect">
            <a:avLst/>
          </a:prstGeom>
          <a:blipFill>
            <a:blip r:embed="rId4" cstate="print"/>
            <a:stretch>
              <a:fillRect/>
            </a:stretch>
          </a:blipFill>
        </p:spPr>
        <p:txBody>
          <a:bodyPr wrap="square" lIns="0" tIns="0" rIns="0" bIns="0" rtlCol="0"/>
          <a:lstStyle/>
          <a:p>
            <a:endParaRPr/>
          </a:p>
        </p:txBody>
      </p:sp>
      <p:sp>
        <p:nvSpPr>
          <p:cNvPr id="19" name="bk object 19"/>
          <p:cNvSpPr/>
          <p:nvPr/>
        </p:nvSpPr>
        <p:spPr>
          <a:xfrm>
            <a:off x="422148" y="124968"/>
            <a:ext cx="637032" cy="643127"/>
          </a:xfrm>
          <a:prstGeom prst="rect">
            <a:avLst/>
          </a:prstGeom>
          <a:blipFill>
            <a:blip r:embed="rId5" cstate="print"/>
            <a:stretch>
              <a:fillRect/>
            </a:stretch>
          </a:blipFill>
        </p:spPr>
        <p:txBody>
          <a:bodyPr wrap="square" lIns="0" tIns="0" rIns="0" bIns="0" rtlCol="0"/>
          <a:lstStyle/>
          <a:p>
            <a:endParaRPr/>
          </a:p>
        </p:txBody>
      </p:sp>
      <p:sp>
        <p:nvSpPr>
          <p:cNvPr id="20" name="bk object 20"/>
          <p:cNvSpPr/>
          <p:nvPr/>
        </p:nvSpPr>
        <p:spPr>
          <a:xfrm>
            <a:off x="519683" y="124968"/>
            <a:ext cx="1639824" cy="643127"/>
          </a:xfrm>
          <a:prstGeom prst="rect">
            <a:avLst/>
          </a:prstGeom>
          <a:blipFill>
            <a:blip r:embed="rId6" cstate="print"/>
            <a:stretch>
              <a:fillRect/>
            </a:stretch>
          </a:blipFill>
        </p:spPr>
        <p:txBody>
          <a:bodyPr wrap="square" lIns="0" tIns="0" rIns="0" bIns="0" rtlCol="0"/>
          <a:lstStyle/>
          <a:p>
            <a:endParaRPr/>
          </a:p>
        </p:txBody>
      </p:sp>
      <p:sp>
        <p:nvSpPr>
          <p:cNvPr id="21" name="bk object 21"/>
          <p:cNvSpPr/>
          <p:nvPr/>
        </p:nvSpPr>
        <p:spPr>
          <a:xfrm>
            <a:off x="1620011" y="77723"/>
            <a:ext cx="742188" cy="690372"/>
          </a:xfrm>
          <a:prstGeom prst="rect">
            <a:avLst/>
          </a:prstGeom>
          <a:blipFill>
            <a:blip r:embed="rId7" cstate="print"/>
            <a:stretch>
              <a:fillRect/>
            </a:stretch>
          </a:blipFill>
        </p:spPr>
        <p:txBody>
          <a:bodyPr wrap="square" lIns="0" tIns="0" rIns="0" bIns="0" rtlCol="0"/>
          <a:lstStyle/>
          <a:p>
            <a:endParaRPr/>
          </a:p>
        </p:txBody>
      </p:sp>
      <p:sp>
        <p:nvSpPr>
          <p:cNvPr id="22" name="bk object 22"/>
          <p:cNvSpPr/>
          <p:nvPr/>
        </p:nvSpPr>
        <p:spPr>
          <a:xfrm>
            <a:off x="1822704" y="124968"/>
            <a:ext cx="643128" cy="643127"/>
          </a:xfrm>
          <a:prstGeom prst="rect">
            <a:avLst/>
          </a:prstGeom>
          <a:blipFill>
            <a:blip r:embed="rId8" cstate="print"/>
            <a:stretch>
              <a:fillRect/>
            </a:stretch>
          </a:blipFill>
        </p:spPr>
        <p:txBody>
          <a:bodyPr wrap="square" lIns="0" tIns="0" rIns="0" bIns="0" rtlCol="0"/>
          <a:lstStyle/>
          <a:p>
            <a:endParaRPr/>
          </a:p>
        </p:txBody>
      </p:sp>
      <p:sp>
        <p:nvSpPr>
          <p:cNvPr id="23" name="bk object 23"/>
          <p:cNvSpPr/>
          <p:nvPr/>
        </p:nvSpPr>
        <p:spPr>
          <a:xfrm>
            <a:off x="1926335" y="124968"/>
            <a:ext cx="4760975" cy="643127"/>
          </a:xfrm>
          <a:prstGeom prst="rect">
            <a:avLst/>
          </a:prstGeom>
          <a:blipFill>
            <a:blip r:embed="rId9" cstate="print"/>
            <a:stretch>
              <a:fillRect/>
            </a:stretch>
          </a:blipFill>
        </p:spPr>
        <p:txBody>
          <a:bodyPr wrap="square" lIns="0" tIns="0" rIns="0" bIns="0" rtlCol="0"/>
          <a:lstStyle/>
          <a:p>
            <a:endParaRPr/>
          </a:p>
        </p:txBody>
      </p:sp>
      <p:sp>
        <p:nvSpPr>
          <p:cNvPr id="24" name="bk object 24"/>
          <p:cNvSpPr/>
          <p:nvPr/>
        </p:nvSpPr>
        <p:spPr>
          <a:xfrm>
            <a:off x="0" y="62484"/>
            <a:ext cx="629412" cy="705611"/>
          </a:xfrm>
          <a:prstGeom prst="rect">
            <a:avLst/>
          </a:prstGeom>
          <a:blipFill>
            <a:blip r:embed="rId10"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200" b="1" i="0">
                <a:solidFill>
                  <a:srgbClr val="C00000"/>
                </a:solidFill>
                <a:latin typeface="Baskerville Old Face"/>
                <a:cs typeface="Baskerville Old Face"/>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6/10/2020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6/10/2020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31868" cy="6833592"/>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330200" y="202438"/>
            <a:ext cx="2192020" cy="513715"/>
          </a:xfrm>
          <a:prstGeom prst="rect">
            <a:avLst/>
          </a:prstGeom>
        </p:spPr>
        <p:txBody>
          <a:bodyPr wrap="square" lIns="0" tIns="0" rIns="0" bIns="0">
            <a:spAutoFit/>
          </a:bodyPr>
          <a:lstStyle>
            <a:lvl1pPr>
              <a:defRPr sz="3200" b="1" i="0">
                <a:solidFill>
                  <a:srgbClr val="C00000"/>
                </a:solidFill>
                <a:latin typeface="Baskerville Old Face"/>
                <a:cs typeface="Baskerville Old Face"/>
              </a:defRPr>
            </a:lvl1pPr>
          </a:lstStyle>
          <a:p>
            <a:endParaRPr/>
          </a:p>
        </p:txBody>
      </p:sp>
      <p:sp>
        <p:nvSpPr>
          <p:cNvPr id="3" name="Holder 3"/>
          <p:cNvSpPr>
            <a:spLocks noGrp="1"/>
          </p:cNvSpPr>
          <p:nvPr>
            <p:ph type="body" idx="1"/>
          </p:nvPr>
        </p:nvSpPr>
        <p:spPr>
          <a:xfrm>
            <a:off x="457200" y="1577340"/>
            <a:ext cx="82296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6/10/2020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4.xml"/><Relationship Id="rId6" Type="http://schemas.openxmlformats.org/officeDocument/2006/relationships/image" Target="../media/image14.jpe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_rels/slide10.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9.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25.jpg"/></Relationships>
</file>

<file path=ppt/slides/_rels/slide8.xml.rels><?xml version="1.0" encoding="UTF-8" standalone="yes"?>
<Relationships xmlns="http://schemas.openxmlformats.org/package/2006/relationships"><Relationship Id="rId2" Type="http://schemas.openxmlformats.org/officeDocument/2006/relationships/image" Target="../media/image2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7260335" y="92964"/>
            <a:ext cx="1746503" cy="1636776"/>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283463" y="344424"/>
            <a:ext cx="493776" cy="509015"/>
          </a:xfrm>
          <a:prstGeom prst="rect">
            <a:avLst/>
          </a:prstGeom>
          <a:blipFill>
            <a:blip r:embed="rId3" cstate="print"/>
            <a:stretch>
              <a:fillRect/>
            </a:stretch>
          </a:blipFill>
        </p:spPr>
        <p:txBody>
          <a:bodyPr wrap="square" lIns="0" tIns="0" rIns="0" bIns="0" rtlCol="0"/>
          <a:lstStyle/>
          <a:p>
            <a:endParaRPr/>
          </a:p>
        </p:txBody>
      </p:sp>
      <p:sp>
        <p:nvSpPr>
          <p:cNvPr id="13" name="object 13"/>
          <p:cNvSpPr/>
          <p:nvPr/>
        </p:nvSpPr>
        <p:spPr>
          <a:xfrm>
            <a:off x="2927604" y="854963"/>
            <a:ext cx="478535" cy="499872"/>
          </a:xfrm>
          <a:prstGeom prst="rect">
            <a:avLst/>
          </a:prstGeom>
          <a:blipFill>
            <a:blip r:embed="rId4" cstate="print"/>
            <a:stretch>
              <a:fillRect/>
            </a:stretch>
          </a:blipFill>
        </p:spPr>
        <p:txBody>
          <a:bodyPr wrap="square" lIns="0" tIns="0" rIns="0" bIns="0" rtlCol="0"/>
          <a:lstStyle/>
          <a:p>
            <a:endParaRPr/>
          </a:p>
        </p:txBody>
      </p:sp>
      <p:sp>
        <p:nvSpPr>
          <p:cNvPr id="15" name="object 15"/>
          <p:cNvSpPr/>
          <p:nvPr/>
        </p:nvSpPr>
        <p:spPr>
          <a:xfrm>
            <a:off x="219456" y="854963"/>
            <a:ext cx="486156" cy="499872"/>
          </a:xfrm>
          <a:prstGeom prst="rect">
            <a:avLst/>
          </a:prstGeom>
          <a:blipFill>
            <a:blip r:embed="rId5" cstate="print"/>
            <a:stretch>
              <a:fillRect/>
            </a:stretch>
          </a:blipFill>
        </p:spPr>
        <p:txBody>
          <a:bodyPr wrap="square" lIns="0" tIns="0" rIns="0" bIns="0" rtlCol="0"/>
          <a:lstStyle/>
          <a:p>
            <a:endParaRPr/>
          </a:p>
        </p:txBody>
      </p:sp>
      <p:sp>
        <p:nvSpPr>
          <p:cNvPr id="20" name="object 20"/>
          <p:cNvSpPr/>
          <p:nvPr/>
        </p:nvSpPr>
        <p:spPr>
          <a:xfrm>
            <a:off x="219456" y="1220724"/>
            <a:ext cx="486156" cy="499872"/>
          </a:xfrm>
          <a:prstGeom prst="rect">
            <a:avLst/>
          </a:prstGeom>
          <a:blipFill>
            <a:blip r:embed="rId5" cstate="print"/>
            <a:stretch>
              <a:fillRect/>
            </a:stretch>
          </a:blipFill>
        </p:spPr>
        <p:txBody>
          <a:bodyPr wrap="square" lIns="0" tIns="0" rIns="0" bIns="0" rtlCol="0"/>
          <a:lstStyle/>
          <a:p>
            <a:endParaRPr/>
          </a:p>
        </p:txBody>
      </p:sp>
      <p:pic>
        <p:nvPicPr>
          <p:cNvPr id="22" name="Picture 2" descr="D:\أسئلة كيمياء صيدلة مستقبل\phot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237287" y="204028"/>
            <a:ext cx="1796983" cy="147237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26458" y="1220724"/>
            <a:ext cx="3182937" cy="139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object 16"/>
          <p:cNvSpPr/>
          <p:nvPr/>
        </p:nvSpPr>
        <p:spPr>
          <a:xfrm>
            <a:off x="437303" y="4267200"/>
            <a:ext cx="2508046" cy="194437"/>
          </a:xfrm>
          <a:prstGeom prst="rect">
            <a:avLst/>
          </a:prstGeom>
          <a:blipFill>
            <a:blip r:embed="rId8" cstate="print"/>
            <a:stretch>
              <a:fillRect/>
            </a:stretch>
          </a:blipFill>
        </p:spPr>
        <p:txBody>
          <a:bodyPr wrap="square" lIns="0" tIns="0" rIns="0" bIns="0" rtlCol="0"/>
          <a:lstStyle/>
          <a:p>
            <a:endParaRPr>
              <a:solidFill>
                <a:schemeClr val="tx1">
                  <a:lumMod val="50000"/>
                  <a:lumOff val="50000"/>
                </a:schemeClr>
              </a:solidFill>
            </a:endParaRPr>
          </a:p>
        </p:txBody>
      </p:sp>
      <p:pic>
        <p:nvPicPr>
          <p:cNvPr id="1027"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6104" y="598931"/>
            <a:ext cx="61325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مستطيل 22"/>
          <p:cNvSpPr/>
          <p:nvPr/>
        </p:nvSpPr>
        <p:spPr>
          <a:xfrm>
            <a:off x="1272099" y="4724400"/>
            <a:ext cx="2417649" cy="646331"/>
          </a:xfrm>
          <a:prstGeom prst="rect">
            <a:avLst/>
          </a:prstGeom>
        </p:spPr>
        <p:txBody>
          <a:bodyPr wrap="none">
            <a:spAutoFit/>
          </a:bodyPr>
          <a:lstStyle/>
          <a:p>
            <a:r>
              <a:rPr lang="en-US" b="1" dirty="0" err="1"/>
              <a:t>Duha</a:t>
            </a:r>
            <a:r>
              <a:rPr lang="en-US" b="1" dirty="0"/>
              <a:t> Adnan </a:t>
            </a:r>
            <a:r>
              <a:rPr lang="en-US" b="1" dirty="0" err="1" smtClean="0"/>
              <a:t>Mahmood</a:t>
            </a:r>
            <a:endParaRPr lang="en-US" b="1" dirty="0" smtClean="0"/>
          </a:p>
          <a:p>
            <a:r>
              <a:rPr lang="en-US" b="1" dirty="0" smtClean="0"/>
              <a:t>2020 </a:t>
            </a:r>
            <a:endParaRPr lang="ar-IQ" dirty="0"/>
          </a:p>
        </p:txBody>
      </p:sp>
      <p:pic>
        <p:nvPicPr>
          <p:cNvPr id="2"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48200" y="3124200"/>
            <a:ext cx="3733800" cy="250293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p:txBody>
          <a:bodyPr/>
          <a:lstStyle/>
          <a:p>
            <a:endParaRPr lang="ar-IQ"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381000"/>
            <a:ext cx="8991600"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7828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76200" y="228600"/>
            <a:ext cx="8229600" cy="584775"/>
          </a:xfrm>
        </p:spPr>
        <p:txBody>
          <a:bodyPr/>
          <a:lstStyle/>
          <a:p>
            <a:endParaRPr lang="ar-IQ" dirty="0"/>
          </a:p>
          <a:p>
            <a:r>
              <a:rPr lang="en-US" sz="2000" b="1" u="sng" dirty="0">
                <a:solidFill>
                  <a:srgbClr val="C00000"/>
                </a:solidFill>
              </a:rPr>
              <a:t>Reflex Distillation</a:t>
            </a:r>
            <a:r>
              <a:rPr lang="en-US" b="1" dirty="0"/>
              <a:t>: </a:t>
            </a:r>
            <a:endParaRPr lang="ar-IQ" dirty="0"/>
          </a:p>
        </p:txBody>
      </p:sp>
      <p:sp>
        <p:nvSpPr>
          <p:cNvPr id="4" name="مستطيل 3"/>
          <p:cNvSpPr/>
          <p:nvPr/>
        </p:nvSpPr>
        <p:spPr>
          <a:xfrm>
            <a:off x="228600" y="914400"/>
            <a:ext cx="7391400" cy="2308324"/>
          </a:xfrm>
          <a:prstGeom prst="rect">
            <a:avLst/>
          </a:prstGeom>
        </p:spPr>
        <p:txBody>
          <a:bodyPr wrap="square">
            <a:spAutoFit/>
          </a:bodyPr>
          <a:lstStyle/>
          <a:p>
            <a:pPr algn="l"/>
            <a:endParaRPr lang="ar-IQ" dirty="0"/>
          </a:p>
          <a:p>
            <a:pPr algn="l"/>
            <a:r>
              <a:rPr lang="en-US" dirty="0"/>
              <a:t>Reflex is a distillation technique involves </a:t>
            </a:r>
            <a:endParaRPr lang="en-US" dirty="0" smtClean="0"/>
          </a:p>
          <a:p>
            <a:pPr algn="l"/>
            <a:r>
              <a:rPr lang="en-US" dirty="0" smtClean="0"/>
              <a:t>the condensation of vapors &amp; the return </a:t>
            </a:r>
          </a:p>
          <a:p>
            <a:pPr algn="l"/>
            <a:r>
              <a:rPr lang="en-US" dirty="0" smtClean="0"/>
              <a:t>of </a:t>
            </a:r>
            <a:r>
              <a:rPr lang="en-US" dirty="0"/>
              <a:t>this condensate to the system from </a:t>
            </a:r>
          </a:p>
          <a:p>
            <a:pPr algn="l"/>
            <a:r>
              <a:rPr lang="en-US" dirty="0"/>
              <a:t>which it originated. </a:t>
            </a:r>
          </a:p>
          <a:p>
            <a:pPr algn="l"/>
            <a:r>
              <a:rPr lang="en-US" dirty="0"/>
              <a:t>This method is used to keep or prevent </a:t>
            </a:r>
          </a:p>
          <a:p>
            <a:pPr algn="l"/>
            <a:r>
              <a:rPr lang="en-US" dirty="0"/>
              <a:t>the reactants from loss by evaporation </a:t>
            </a:r>
          </a:p>
          <a:p>
            <a:pPr algn="l"/>
            <a:r>
              <a:rPr lang="en-US" dirty="0"/>
              <a:t>during a reaction. </a:t>
            </a:r>
            <a:endParaRPr lang="ar-IQ" dirty="0"/>
          </a:p>
        </p:txBody>
      </p:sp>
      <p:sp>
        <p:nvSpPr>
          <p:cNvPr id="5" name="object 23"/>
          <p:cNvSpPr/>
          <p:nvPr/>
        </p:nvSpPr>
        <p:spPr>
          <a:xfrm>
            <a:off x="5334000" y="381000"/>
            <a:ext cx="3200400" cy="5257800"/>
          </a:xfrm>
          <a:prstGeom prst="rect">
            <a:avLst/>
          </a:prstGeom>
          <a:blipFill>
            <a:blip r:embed="rId2" cstate="print"/>
            <a:stretch>
              <a:fillRect/>
            </a:stretch>
          </a:blipFill>
          <a:ln>
            <a:solidFill>
              <a:schemeClr val="tx1"/>
            </a:solidFill>
          </a:ln>
        </p:spPr>
        <p:txBody>
          <a:bodyPr wrap="square" lIns="0" tIns="0" rIns="0" bIns="0" rtlCol="0"/>
          <a:lstStyle/>
          <a:p>
            <a:endParaRPr/>
          </a:p>
        </p:txBody>
      </p:sp>
    </p:spTree>
    <p:extLst>
      <p:ext uri="{BB962C8B-B14F-4D97-AF65-F5344CB8AC3E}">
        <p14:creationId xmlns:p14="http://schemas.microsoft.com/office/powerpoint/2010/main" val="346098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04800" y="381000"/>
            <a:ext cx="7391400" cy="4678204"/>
          </a:xfrm>
          <a:prstGeom prst="rect">
            <a:avLst/>
          </a:prstGeom>
        </p:spPr>
        <p:txBody>
          <a:bodyPr wrap="square">
            <a:spAutoFit/>
          </a:bodyPr>
          <a:lstStyle/>
          <a:p>
            <a:pPr algn="l"/>
            <a:endParaRPr lang="ar-IQ" dirty="0"/>
          </a:p>
          <a:p>
            <a:pPr algn="l"/>
            <a:r>
              <a:rPr lang="en-US" sz="2000" b="1" u="sng" dirty="0" smtClean="0">
                <a:solidFill>
                  <a:srgbClr val="C00000"/>
                </a:solidFill>
              </a:rPr>
              <a:t>Name </a:t>
            </a:r>
            <a:r>
              <a:rPr lang="en-US" sz="2000" b="1" u="sng" dirty="0">
                <a:solidFill>
                  <a:srgbClr val="C00000"/>
                </a:solidFill>
              </a:rPr>
              <a:t>of experiment</a:t>
            </a:r>
            <a:r>
              <a:rPr lang="en-US" sz="2000" dirty="0">
                <a:solidFill>
                  <a:srgbClr val="C00000"/>
                </a:solidFill>
              </a:rPr>
              <a:t>: </a:t>
            </a:r>
            <a:r>
              <a:rPr lang="en-US" sz="2000" dirty="0" smtClean="0">
                <a:solidFill>
                  <a:srgbClr val="C00000"/>
                </a:solidFill>
              </a:rPr>
              <a:t> </a:t>
            </a:r>
            <a:r>
              <a:rPr lang="en-US" sz="2000" dirty="0" smtClean="0"/>
              <a:t>Simple </a:t>
            </a:r>
            <a:r>
              <a:rPr lang="en-US" sz="2000" dirty="0"/>
              <a:t>Distillation </a:t>
            </a:r>
          </a:p>
          <a:p>
            <a:pPr algn="l"/>
            <a:endParaRPr lang="ar-IQ" sz="2000" b="1" u="sng" dirty="0" smtClean="0"/>
          </a:p>
          <a:p>
            <a:pPr algn="l"/>
            <a:r>
              <a:rPr lang="en-US" sz="2000" b="1" u="sng" dirty="0" smtClean="0">
                <a:solidFill>
                  <a:srgbClr val="C00000"/>
                </a:solidFill>
              </a:rPr>
              <a:t>Aim </a:t>
            </a:r>
            <a:r>
              <a:rPr lang="en-US" sz="2000" b="1" u="sng" dirty="0">
                <a:solidFill>
                  <a:srgbClr val="C00000"/>
                </a:solidFill>
              </a:rPr>
              <a:t>of experiment: </a:t>
            </a:r>
            <a:r>
              <a:rPr lang="en-US" sz="2000" dirty="0"/>
              <a:t>Purification of Ethanol </a:t>
            </a:r>
          </a:p>
          <a:p>
            <a:pPr algn="l"/>
            <a:endParaRPr lang="ar-IQ" sz="2000" b="1" u="sng" dirty="0" smtClean="0"/>
          </a:p>
          <a:p>
            <a:pPr algn="l"/>
            <a:r>
              <a:rPr lang="en-US" sz="2000" b="1" u="sng" dirty="0" smtClean="0">
                <a:solidFill>
                  <a:srgbClr val="C00000"/>
                </a:solidFill>
              </a:rPr>
              <a:t>Procedure</a:t>
            </a:r>
            <a:r>
              <a:rPr lang="en-US" sz="2000" b="1" u="sng" dirty="0">
                <a:solidFill>
                  <a:srgbClr val="C00000"/>
                </a:solidFill>
              </a:rPr>
              <a:t>:</a:t>
            </a:r>
            <a:r>
              <a:rPr lang="en-US" sz="2000" b="1" u="sng" dirty="0"/>
              <a:t> </a:t>
            </a:r>
          </a:p>
          <a:p>
            <a:pPr algn="l"/>
            <a:endParaRPr lang="en-US" sz="2000" dirty="0" smtClean="0"/>
          </a:p>
          <a:p>
            <a:pPr algn="l"/>
            <a:r>
              <a:rPr lang="en-US" sz="2000" dirty="0" smtClean="0"/>
              <a:t>1- </a:t>
            </a:r>
            <a:r>
              <a:rPr lang="en-US" sz="2000" dirty="0"/>
              <a:t>Put 100 ml of ethanol in a boiling flask. </a:t>
            </a:r>
          </a:p>
          <a:p>
            <a:pPr algn="l"/>
            <a:r>
              <a:rPr lang="en-US" sz="2000" dirty="0"/>
              <a:t>2- Add 2-3 pieces of boiling chips. </a:t>
            </a:r>
          </a:p>
          <a:p>
            <a:pPr algn="l"/>
            <a:r>
              <a:rPr lang="en-US" sz="2000" dirty="0"/>
              <a:t>3- Start the water running slowly through the condenser. </a:t>
            </a:r>
          </a:p>
          <a:p>
            <a:pPr algn="l"/>
            <a:r>
              <a:rPr lang="en-US" sz="2000" dirty="0"/>
              <a:t>4- Heat until boiling. </a:t>
            </a:r>
          </a:p>
          <a:p>
            <a:pPr algn="l"/>
            <a:r>
              <a:rPr lang="en-US" sz="2000" dirty="0"/>
              <a:t>5- Adjust the temperature so that distillation proceeds at 2-3 drops per second. Discard the first 2-3 ml of the distillate. </a:t>
            </a:r>
          </a:p>
          <a:p>
            <a:pPr algn="l"/>
            <a:r>
              <a:rPr lang="en-US" sz="2000" dirty="0"/>
              <a:t>6- Continue distillation until you collect 30-60 ml. </a:t>
            </a:r>
          </a:p>
          <a:p>
            <a:pPr algn="l"/>
            <a:r>
              <a:rPr lang="en-US" sz="2000" dirty="0"/>
              <a:t>7- Record the boiling point of your liquid, Ethanol</a:t>
            </a:r>
            <a:r>
              <a:rPr lang="en-US" b="1" dirty="0"/>
              <a:t> </a:t>
            </a:r>
            <a:endParaRPr lang="ar-IQ" dirty="0"/>
          </a:p>
        </p:txBody>
      </p:sp>
    </p:spTree>
    <p:extLst>
      <p:ext uri="{BB962C8B-B14F-4D97-AF65-F5344CB8AC3E}">
        <p14:creationId xmlns:p14="http://schemas.microsoft.com/office/powerpoint/2010/main" val="4043957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76200" y="838200"/>
            <a:ext cx="8534400" cy="4129336"/>
          </a:xfrm>
        </p:spPr>
        <p:txBody>
          <a:bodyPr/>
          <a:lstStyle/>
          <a:p>
            <a:pPr marL="437515" indent="-400050">
              <a:lnSpc>
                <a:spcPct val="100000"/>
              </a:lnSpc>
              <a:spcBef>
                <a:spcPts val="95"/>
              </a:spcBef>
              <a:buClr>
                <a:srgbClr val="E36C09"/>
              </a:buClr>
              <a:buFont typeface="Rockwell Extra Bold"/>
              <a:buChar char="*"/>
              <a:tabLst>
                <a:tab pos="437515" algn="l"/>
                <a:tab pos="438150" algn="l"/>
              </a:tabLst>
            </a:pPr>
            <a:r>
              <a:rPr lang="en-US" sz="2000" dirty="0">
                <a:solidFill>
                  <a:srgbClr val="0F243E"/>
                </a:solidFill>
                <a:cs typeface="Baskerville Old Face"/>
              </a:rPr>
              <a:t>Pure </a:t>
            </a:r>
            <a:r>
              <a:rPr lang="en-US" sz="2000" dirty="0" smtClean="0">
                <a:solidFill>
                  <a:srgbClr val="0F243E"/>
                </a:solidFill>
                <a:cs typeface="Baskerville Old Face"/>
              </a:rPr>
              <a:t>compound's </a:t>
            </a:r>
            <a:r>
              <a:rPr lang="en-US" sz="2000" spc="-5" dirty="0">
                <a:solidFill>
                  <a:srgbClr val="0F243E"/>
                </a:solidFill>
                <a:cs typeface="Baskerville Old Face"/>
              </a:rPr>
              <a:t>distill </a:t>
            </a:r>
            <a:r>
              <a:rPr lang="en-US" sz="2000" dirty="0">
                <a:solidFill>
                  <a:srgbClr val="0F243E"/>
                </a:solidFill>
                <a:cs typeface="Baskerville Old Face"/>
              </a:rPr>
              <a:t>over </a:t>
            </a:r>
            <a:r>
              <a:rPr lang="en-US" sz="2000" spc="-5" dirty="0">
                <a:solidFill>
                  <a:srgbClr val="0F243E"/>
                </a:solidFill>
                <a:cs typeface="Baskerville Old Face"/>
              </a:rPr>
              <a:t>a very </a:t>
            </a:r>
            <a:r>
              <a:rPr lang="en-US" sz="2000" dirty="0">
                <a:solidFill>
                  <a:srgbClr val="0F243E"/>
                </a:solidFill>
                <a:cs typeface="Baskerville Old Face"/>
              </a:rPr>
              <a:t>narrow range of</a:t>
            </a:r>
            <a:r>
              <a:rPr lang="en-US" sz="2000" spc="-229" dirty="0">
                <a:solidFill>
                  <a:srgbClr val="0F243E"/>
                </a:solidFill>
                <a:cs typeface="Baskerville Old Face"/>
              </a:rPr>
              <a:t> </a:t>
            </a:r>
            <a:r>
              <a:rPr lang="en-US" sz="2000" dirty="0">
                <a:solidFill>
                  <a:srgbClr val="0F243E"/>
                </a:solidFill>
                <a:cs typeface="Baskerville Old Face"/>
              </a:rPr>
              <a:t>temp.</a:t>
            </a:r>
            <a:endParaRPr lang="en-US" sz="2000" dirty="0">
              <a:cs typeface="Baskerville Old Face"/>
            </a:endParaRPr>
          </a:p>
          <a:p>
            <a:pPr marL="347980" marR="69850" indent="-347980">
              <a:lnSpc>
                <a:spcPts val="3340"/>
              </a:lnSpc>
              <a:spcBef>
                <a:spcPts val="130"/>
              </a:spcBef>
              <a:buClr>
                <a:srgbClr val="E36C09"/>
              </a:buClr>
              <a:buFont typeface="Rockwell Extra Bold"/>
              <a:buChar char="*"/>
              <a:tabLst>
                <a:tab pos="347980" algn="l"/>
                <a:tab pos="1116965" algn="l"/>
              </a:tabLst>
            </a:pPr>
            <a:r>
              <a:rPr lang="en-US" sz="2000" dirty="0" smtClean="0">
                <a:solidFill>
                  <a:srgbClr val="0F243E"/>
                </a:solidFill>
                <a:cs typeface="Baskerville Old Face"/>
              </a:rPr>
              <a:t>The boiling point </a:t>
            </a:r>
            <a:r>
              <a:rPr lang="en-US" sz="2000" spc="-10" dirty="0">
                <a:solidFill>
                  <a:srgbClr val="0F243E"/>
                </a:solidFill>
                <a:cs typeface="Baskerville Old Face"/>
              </a:rPr>
              <a:t>is </a:t>
            </a:r>
            <a:r>
              <a:rPr lang="en-US" sz="2000" dirty="0">
                <a:solidFill>
                  <a:srgbClr val="0F243E"/>
                </a:solidFill>
                <a:cs typeface="Baskerville Old Face"/>
              </a:rPr>
              <a:t>affected </a:t>
            </a:r>
            <a:r>
              <a:rPr lang="en-US" sz="2000" spc="-5" dirty="0">
                <a:solidFill>
                  <a:srgbClr val="0F243E"/>
                </a:solidFill>
                <a:cs typeface="Baskerville Old Face"/>
              </a:rPr>
              <a:t>by impurities; </a:t>
            </a:r>
            <a:r>
              <a:rPr lang="en-US" sz="2000" dirty="0">
                <a:solidFill>
                  <a:srgbClr val="0F243E"/>
                </a:solidFill>
                <a:cs typeface="Baskerville Old Face"/>
              </a:rPr>
              <a:t>some </a:t>
            </a:r>
            <a:r>
              <a:rPr lang="en-US" sz="2000" spc="-5" dirty="0">
                <a:solidFill>
                  <a:srgbClr val="0F243E"/>
                </a:solidFill>
                <a:cs typeface="Baskerville Old Face"/>
              </a:rPr>
              <a:t>may </a:t>
            </a:r>
            <a:r>
              <a:rPr lang="en-US" sz="2000" dirty="0">
                <a:solidFill>
                  <a:srgbClr val="0F243E"/>
                </a:solidFill>
                <a:cs typeface="Baskerville Old Face"/>
              </a:rPr>
              <a:t>increase</a:t>
            </a:r>
            <a:r>
              <a:rPr lang="en-US" sz="2000" spc="-155" dirty="0">
                <a:solidFill>
                  <a:srgbClr val="0F243E"/>
                </a:solidFill>
                <a:cs typeface="Baskerville Old Face"/>
              </a:rPr>
              <a:t> </a:t>
            </a:r>
            <a:r>
              <a:rPr lang="en-US" sz="2000" dirty="0">
                <a:solidFill>
                  <a:srgbClr val="0F243E"/>
                </a:solidFill>
                <a:cs typeface="Baskerville Old Face"/>
              </a:rPr>
              <a:t>the </a:t>
            </a:r>
            <a:r>
              <a:rPr lang="en-US" sz="2000" dirty="0" smtClean="0">
                <a:solidFill>
                  <a:srgbClr val="0F243E"/>
                </a:solidFill>
                <a:cs typeface="Baskerville Old Face"/>
              </a:rPr>
              <a:t>boiling point, </a:t>
            </a:r>
            <a:r>
              <a:rPr lang="en-US" sz="2000" dirty="0">
                <a:solidFill>
                  <a:srgbClr val="0F243E"/>
                </a:solidFill>
                <a:cs typeface="Baskerville Old Face"/>
              </a:rPr>
              <a:t>others </a:t>
            </a:r>
            <a:r>
              <a:rPr lang="en-US" sz="2000" spc="-5" dirty="0">
                <a:solidFill>
                  <a:srgbClr val="0F243E"/>
                </a:solidFill>
                <a:cs typeface="Baskerville Old Face"/>
              </a:rPr>
              <a:t>may </a:t>
            </a:r>
            <a:r>
              <a:rPr lang="en-US" sz="2000" dirty="0">
                <a:solidFill>
                  <a:srgbClr val="0F243E"/>
                </a:solidFill>
                <a:cs typeface="Baskerville Old Face"/>
              </a:rPr>
              <a:t>decrease </a:t>
            </a:r>
            <a:r>
              <a:rPr lang="en-US" sz="2000" spc="-5" dirty="0">
                <a:solidFill>
                  <a:srgbClr val="0F243E"/>
                </a:solidFill>
                <a:cs typeface="Baskerville Old Face"/>
              </a:rPr>
              <a:t>it &amp; </a:t>
            </a:r>
            <a:r>
              <a:rPr lang="en-US" sz="2000" dirty="0">
                <a:solidFill>
                  <a:srgbClr val="0F243E"/>
                </a:solidFill>
                <a:cs typeface="Baskerville Old Face"/>
              </a:rPr>
              <a:t>some </a:t>
            </a:r>
            <a:r>
              <a:rPr lang="en-US" sz="2000" spc="-5" dirty="0">
                <a:solidFill>
                  <a:srgbClr val="0F243E"/>
                </a:solidFill>
                <a:cs typeface="Baskerville Old Face"/>
              </a:rPr>
              <a:t>may </a:t>
            </a:r>
            <a:r>
              <a:rPr lang="en-US" sz="2000" dirty="0">
                <a:solidFill>
                  <a:srgbClr val="0F243E"/>
                </a:solidFill>
                <a:cs typeface="Baskerville Old Face"/>
              </a:rPr>
              <a:t>not affect</a:t>
            </a:r>
            <a:r>
              <a:rPr lang="en-US" sz="2000" spc="-215" dirty="0">
                <a:solidFill>
                  <a:srgbClr val="0F243E"/>
                </a:solidFill>
                <a:cs typeface="Baskerville Old Face"/>
              </a:rPr>
              <a:t> </a:t>
            </a:r>
            <a:r>
              <a:rPr lang="en-US" sz="2000" spc="-5" dirty="0">
                <a:solidFill>
                  <a:srgbClr val="0F243E"/>
                </a:solidFill>
                <a:cs typeface="Baskerville Old Face"/>
              </a:rPr>
              <a:t>it.</a:t>
            </a:r>
            <a:endParaRPr lang="en-US" sz="2000" dirty="0">
              <a:cs typeface="Baskerville Old Face"/>
            </a:endParaRPr>
          </a:p>
          <a:p>
            <a:pPr marL="347980" marR="39370" indent="-347980">
              <a:lnSpc>
                <a:spcPts val="3340"/>
              </a:lnSpc>
              <a:spcBef>
                <a:spcPts val="40"/>
              </a:spcBef>
              <a:buClr>
                <a:srgbClr val="E36C09"/>
              </a:buClr>
              <a:buFont typeface="Rockwell Extra Bold"/>
              <a:buChar char="*"/>
              <a:tabLst>
                <a:tab pos="347980" algn="l"/>
                <a:tab pos="3546475" algn="l"/>
              </a:tabLst>
            </a:pPr>
            <a:r>
              <a:rPr lang="en-US" sz="2000" spc="-5" dirty="0">
                <a:solidFill>
                  <a:srgbClr val="0F243E"/>
                </a:solidFill>
                <a:cs typeface="Baskerville Old Face"/>
              </a:rPr>
              <a:t>Usually </a:t>
            </a:r>
            <a:r>
              <a:rPr lang="en-US" sz="2000" dirty="0">
                <a:solidFill>
                  <a:srgbClr val="0F243E"/>
                </a:solidFill>
                <a:cs typeface="Baskerville Old Face"/>
              </a:rPr>
              <a:t>the 1st few </a:t>
            </a:r>
            <a:r>
              <a:rPr lang="en-US" sz="2000" spc="-5" dirty="0">
                <a:solidFill>
                  <a:srgbClr val="0F243E"/>
                </a:solidFill>
                <a:cs typeface="Baskerville Old Face"/>
              </a:rPr>
              <a:t>milliliters </a:t>
            </a:r>
            <a:r>
              <a:rPr lang="en-US" sz="2000" dirty="0">
                <a:solidFill>
                  <a:srgbClr val="0F243E"/>
                </a:solidFill>
                <a:cs typeface="Baskerville Old Face"/>
              </a:rPr>
              <a:t>of the </a:t>
            </a:r>
            <a:r>
              <a:rPr lang="en-US" sz="2000" spc="-5" dirty="0">
                <a:solidFill>
                  <a:srgbClr val="0F243E"/>
                </a:solidFill>
                <a:cs typeface="Baskerville Old Face"/>
              </a:rPr>
              <a:t>distillate </a:t>
            </a:r>
            <a:r>
              <a:rPr lang="en-US" sz="2000" dirty="0">
                <a:solidFill>
                  <a:srgbClr val="0F243E"/>
                </a:solidFill>
                <a:cs typeface="Baskerville Old Face"/>
              </a:rPr>
              <a:t>contain</a:t>
            </a:r>
            <a:r>
              <a:rPr lang="en-US" sz="2000" spc="-190" dirty="0">
                <a:solidFill>
                  <a:srgbClr val="0F243E"/>
                </a:solidFill>
                <a:cs typeface="Baskerville Old Face"/>
              </a:rPr>
              <a:t> </a:t>
            </a:r>
            <a:r>
              <a:rPr lang="en-US" sz="2000" dirty="0">
                <a:solidFill>
                  <a:srgbClr val="0F243E"/>
                </a:solidFill>
                <a:cs typeface="Baskerville Old Face"/>
              </a:rPr>
              <a:t>water  or</a:t>
            </a:r>
            <a:r>
              <a:rPr lang="en-US" sz="2000" spc="-10" dirty="0">
                <a:solidFill>
                  <a:srgbClr val="0F243E"/>
                </a:solidFill>
                <a:cs typeface="Baskerville Old Face"/>
              </a:rPr>
              <a:t> </a:t>
            </a:r>
            <a:r>
              <a:rPr lang="en-US" sz="2000" spc="-5" dirty="0">
                <a:solidFill>
                  <a:srgbClr val="0F243E"/>
                </a:solidFill>
                <a:cs typeface="Baskerville Old Face"/>
              </a:rPr>
              <a:t>volatile</a:t>
            </a:r>
            <a:r>
              <a:rPr lang="en-US" sz="2000" spc="-35" dirty="0">
                <a:solidFill>
                  <a:srgbClr val="0F243E"/>
                </a:solidFill>
                <a:cs typeface="Baskerville Old Face"/>
              </a:rPr>
              <a:t> </a:t>
            </a:r>
            <a:r>
              <a:rPr lang="en-US" sz="2000" spc="-5" dirty="0">
                <a:solidFill>
                  <a:srgbClr val="0F243E"/>
                </a:solidFill>
                <a:cs typeface="Baskerville Old Face"/>
              </a:rPr>
              <a:t>impurities</a:t>
            </a:r>
            <a:r>
              <a:rPr lang="en-US" sz="2000" spc="-5" dirty="0" smtClean="0">
                <a:solidFill>
                  <a:srgbClr val="0F243E"/>
                </a:solidFill>
                <a:cs typeface="Baskerville Old Face"/>
              </a:rPr>
              <a:t>, </a:t>
            </a:r>
            <a:r>
              <a:rPr lang="en-US" sz="2000" spc="10" dirty="0" smtClean="0">
                <a:solidFill>
                  <a:srgbClr val="0F243E"/>
                </a:solidFill>
                <a:cs typeface="Baskerville Old Face"/>
              </a:rPr>
              <a:t>2</a:t>
            </a:r>
            <a:r>
              <a:rPr lang="en-US" sz="2000" spc="15" baseline="25525" dirty="0" smtClean="0">
                <a:solidFill>
                  <a:srgbClr val="0F243E"/>
                </a:solidFill>
                <a:cs typeface="Baskerville Old Face"/>
              </a:rPr>
              <a:t>nd </a:t>
            </a:r>
            <a:r>
              <a:rPr lang="en-US" sz="2000" spc="-5" dirty="0">
                <a:solidFill>
                  <a:srgbClr val="0F243E"/>
                </a:solidFill>
                <a:cs typeface="Baskerville Old Face"/>
              </a:rPr>
              <a:t>portion </a:t>
            </a:r>
            <a:r>
              <a:rPr lang="en-US" sz="2000" dirty="0">
                <a:solidFill>
                  <a:srgbClr val="0F243E"/>
                </a:solidFill>
                <a:cs typeface="Baskerville Old Face"/>
              </a:rPr>
              <a:t>contains </a:t>
            </a:r>
            <a:r>
              <a:rPr lang="en-US" sz="2000" spc="-5" dirty="0">
                <a:solidFill>
                  <a:srgbClr val="0F243E"/>
                </a:solidFill>
                <a:cs typeface="Baskerville Old Face"/>
              </a:rPr>
              <a:t>the</a:t>
            </a:r>
            <a:r>
              <a:rPr lang="en-US" sz="2000" spc="-425" dirty="0">
                <a:solidFill>
                  <a:srgbClr val="0F243E"/>
                </a:solidFill>
                <a:cs typeface="Baskerville Old Face"/>
              </a:rPr>
              <a:t> </a:t>
            </a:r>
            <a:r>
              <a:rPr lang="en-US" sz="2000" dirty="0">
                <a:solidFill>
                  <a:srgbClr val="0F243E"/>
                </a:solidFill>
                <a:cs typeface="Baskerville Old Face"/>
              </a:rPr>
              <a:t>substance.</a:t>
            </a:r>
            <a:endParaRPr lang="en-US" sz="2000" dirty="0">
              <a:cs typeface="Baskerville Old Face"/>
            </a:endParaRPr>
          </a:p>
          <a:p>
            <a:pPr marL="303530" marR="30480" indent="-266065">
              <a:lnSpc>
                <a:spcPts val="3340"/>
              </a:lnSpc>
              <a:spcBef>
                <a:spcPts val="40"/>
              </a:spcBef>
              <a:buClr>
                <a:srgbClr val="E36C09"/>
              </a:buClr>
              <a:buFont typeface="Rockwell Extra Bold"/>
              <a:buChar char="*"/>
              <a:tabLst>
                <a:tab pos="347980" algn="l"/>
                <a:tab pos="1143000" algn="l"/>
                <a:tab pos="2183765" algn="l"/>
                <a:tab pos="2644140" algn="l"/>
                <a:tab pos="2834640" algn="l"/>
                <a:tab pos="3449320" algn="l"/>
                <a:tab pos="3834765" algn="l"/>
                <a:tab pos="4980940" algn="l"/>
                <a:tab pos="5433695" algn="l"/>
              </a:tabLst>
            </a:pPr>
            <a:r>
              <a:rPr lang="en-US" sz="2000" dirty="0"/>
              <a:t>	</a:t>
            </a:r>
            <a:r>
              <a:rPr lang="en-US" sz="2000" spc="-5" dirty="0">
                <a:solidFill>
                  <a:srgbClr val="0F243E"/>
                </a:solidFill>
                <a:cs typeface="Baskerville Old Face"/>
              </a:rPr>
              <a:t>2 </a:t>
            </a:r>
            <a:r>
              <a:rPr lang="en-US" sz="2000" spc="-5" dirty="0" smtClean="0">
                <a:solidFill>
                  <a:srgbClr val="0F243E"/>
                </a:solidFill>
                <a:cs typeface="Baskerville Old Face"/>
              </a:rPr>
              <a:t>–</a:t>
            </a:r>
            <a:r>
              <a:rPr lang="en-US" sz="2000" dirty="0" smtClean="0">
                <a:solidFill>
                  <a:srgbClr val="0F243E"/>
                </a:solidFill>
                <a:cs typeface="Baskerville Old Face"/>
              </a:rPr>
              <a:t> </a:t>
            </a:r>
            <a:r>
              <a:rPr lang="en-US" sz="2000" spc="-5" dirty="0" smtClean="0">
                <a:solidFill>
                  <a:srgbClr val="0F243E"/>
                </a:solidFill>
                <a:cs typeface="Baskerville Old Face"/>
              </a:rPr>
              <a:t>3 pieces </a:t>
            </a:r>
            <a:r>
              <a:rPr lang="en-US" sz="2000" dirty="0" smtClean="0">
                <a:solidFill>
                  <a:srgbClr val="0F243E"/>
                </a:solidFill>
                <a:cs typeface="Baskerville Old Face"/>
              </a:rPr>
              <a:t>of broken</a:t>
            </a:r>
            <a:r>
              <a:rPr lang="en-US" sz="2000" dirty="0">
                <a:solidFill>
                  <a:srgbClr val="0F243E"/>
                </a:solidFill>
                <a:cs typeface="Baskerville Old Face"/>
              </a:rPr>
              <a:t>	porcelain </a:t>
            </a:r>
            <a:r>
              <a:rPr lang="en-US" sz="2000" spc="-5" dirty="0">
                <a:solidFill>
                  <a:srgbClr val="0F243E"/>
                </a:solidFill>
                <a:cs typeface="Baskerville Old Face"/>
              </a:rPr>
              <a:t>chips </a:t>
            </a:r>
            <a:r>
              <a:rPr lang="en-US" sz="2000" dirty="0">
                <a:solidFill>
                  <a:srgbClr val="0F243E"/>
                </a:solidFill>
                <a:cs typeface="Baskerville Old Face"/>
              </a:rPr>
              <a:t>are placed </a:t>
            </a:r>
            <a:r>
              <a:rPr lang="en-US" sz="2000" spc="-10" dirty="0">
                <a:solidFill>
                  <a:srgbClr val="0F243E"/>
                </a:solidFill>
                <a:cs typeface="Baskerville Old Face"/>
              </a:rPr>
              <a:t>in </a:t>
            </a:r>
            <a:r>
              <a:rPr lang="en-US" sz="2000" spc="-5" dirty="0">
                <a:solidFill>
                  <a:srgbClr val="0F243E"/>
                </a:solidFill>
                <a:cs typeface="Baskerville Old Face"/>
              </a:rPr>
              <a:t>the  </a:t>
            </a:r>
            <a:r>
              <a:rPr lang="en-US" sz="2000" dirty="0">
                <a:solidFill>
                  <a:srgbClr val="0F243E"/>
                </a:solidFill>
                <a:cs typeface="Baskerville Old Face"/>
              </a:rPr>
              <a:t>boiling</a:t>
            </a:r>
            <a:r>
              <a:rPr lang="en-US" sz="2000" spc="-45" dirty="0">
                <a:solidFill>
                  <a:srgbClr val="0F243E"/>
                </a:solidFill>
                <a:cs typeface="Baskerville Old Face"/>
              </a:rPr>
              <a:t> </a:t>
            </a:r>
            <a:r>
              <a:rPr lang="en-US" sz="2000" spc="-5" dirty="0">
                <a:solidFill>
                  <a:srgbClr val="0F243E"/>
                </a:solidFill>
                <a:cs typeface="Baskerville Old Face"/>
              </a:rPr>
              <a:t>flask</a:t>
            </a:r>
            <a:r>
              <a:rPr lang="en-US" sz="2000" dirty="0">
                <a:solidFill>
                  <a:srgbClr val="0F243E"/>
                </a:solidFill>
                <a:cs typeface="Baskerville Old Face"/>
              </a:rPr>
              <a:t> </a:t>
            </a:r>
            <a:r>
              <a:rPr lang="en-US" sz="2000" spc="-5" dirty="0">
                <a:solidFill>
                  <a:srgbClr val="0F243E"/>
                </a:solidFill>
                <a:cs typeface="Baskerville Old Face"/>
              </a:rPr>
              <a:t>with	</a:t>
            </a:r>
            <a:r>
              <a:rPr lang="en-US" sz="2000" dirty="0" smtClean="0">
                <a:solidFill>
                  <a:srgbClr val="0F243E"/>
                </a:solidFill>
                <a:cs typeface="Baskerville Old Face"/>
              </a:rPr>
              <a:t>the substance </a:t>
            </a:r>
            <a:r>
              <a:rPr lang="en-US" sz="2000" spc="-10" dirty="0" smtClean="0">
                <a:solidFill>
                  <a:srgbClr val="0F243E"/>
                </a:solidFill>
                <a:cs typeface="Baskerville Old Face"/>
              </a:rPr>
              <a:t>to</a:t>
            </a:r>
            <a:r>
              <a:rPr lang="en-US" sz="2000" spc="-10" dirty="0">
                <a:solidFill>
                  <a:srgbClr val="0F243E"/>
                </a:solidFill>
                <a:cs typeface="Baskerville Old Face"/>
              </a:rPr>
              <a:t>	</a:t>
            </a:r>
            <a:r>
              <a:rPr lang="en-US" sz="2000" spc="-5" dirty="0">
                <a:solidFill>
                  <a:srgbClr val="0F243E"/>
                </a:solidFill>
                <a:cs typeface="Baskerville Old Face"/>
              </a:rPr>
              <a:t>be distilled </a:t>
            </a:r>
            <a:r>
              <a:rPr lang="en-US" sz="2000" spc="-10" dirty="0">
                <a:solidFill>
                  <a:srgbClr val="0F243E"/>
                </a:solidFill>
                <a:cs typeface="Baskerville Old Face"/>
              </a:rPr>
              <a:t>to</a:t>
            </a:r>
            <a:r>
              <a:rPr lang="en-US" sz="2000" spc="-95" dirty="0">
                <a:solidFill>
                  <a:srgbClr val="0F243E"/>
                </a:solidFill>
                <a:cs typeface="Baskerville Old Face"/>
              </a:rPr>
              <a:t> </a:t>
            </a:r>
            <a:r>
              <a:rPr lang="en-US" sz="2000" spc="-5" dirty="0" smtClean="0">
                <a:solidFill>
                  <a:srgbClr val="0F243E"/>
                </a:solidFill>
                <a:cs typeface="Baskerville Old Face"/>
              </a:rPr>
              <a:t>prevent</a:t>
            </a:r>
            <a:r>
              <a:rPr lang="en-US" sz="2000" dirty="0" smtClean="0">
                <a:cs typeface="Baskerville Old Face"/>
              </a:rPr>
              <a:t> </a:t>
            </a:r>
            <a:r>
              <a:rPr lang="en-US" sz="2000" dirty="0" smtClean="0">
                <a:solidFill>
                  <a:srgbClr val="0F243E"/>
                </a:solidFill>
                <a:cs typeface="Baskerville Old Face"/>
              </a:rPr>
              <a:t>bumping</a:t>
            </a:r>
            <a:r>
              <a:rPr lang="en-US" sz="2000" spc="-45" dirty="0" smtClean="0">
                <a:solidFill>
                  <a:srgbClr val="0F243E"/>
                </a:solidFill>
                <a:cs typeface="Baskerville Old Face"/>
              </a:rPr>
              <a:t> </a:t>
            </a:r>
            <a:r>
              <a:rPr lang="en-US" sz="2000" spc="-5" dirty="0">
                <a:solidFill>
                  <a:srgbClr val="0F243E"/>
                </a:solidFill>
                <a:cs typeface="Baskerville Old Face"/>
              </a:rPr>
              <a:t>by</a:t>
            </a:r>
            <a:r>
              <a:rPr lang="en-US" sz="2000" spc="10" dirty="0">
                <a:solidFill>
                  <a:srgbClr val="0F243E"/>
                </a:solidFill>
                <a:cs typeface="Baskerville Old Face"/>
              </a:rPr>
              <a:t> </a:t>
            </a:r>
            <a:r>
              <a:rPr lang="en-US" sz="2000" dirty="0" smtClean="0">
                <a:solidFill>
                  <a:srgbClr val="0F243E"/>
                </a:solidFill>
                <a:cs typeface="Baskerville Old Face"/>
              </a:rPr>
              <a:t>producing </a:t>
            </a:r>
            <a:r>
              <a:rPr lang="en-US" sz="2000" spc="-5" dirty="0" smtClean="0">
                <a:solidFill>
                  <a:srgbClr val="0F243E"/>
                </a:solidFill>
                <a:cs typeface="Baskerville Old Face"/>
              </a:rPr>
              <a:t>a constant</a:t>
            </a:r>
            <a:r>
              <a:rPr lang="en-US" sz="2000" spc="-5" dirty="0">
                <a:solidFill>
                  <a:srgbClr val="0F243E"/>
                </a:solidFill>
                <a:cs typeface="Baskerville Old Face"/>
              </a:rPr>
              <a:t>	</a:t>
            </a:r>
            <a:r>
              <a:rPr lang="en-US" sz="2000" dirty="0">
                <a:solidFill>
                  <a:srgbClr val="0F243E"/>
                </a:solidFill>
                <a:cs typeface="Baskerville Old Face"/>
              </a:rPr>
              <a:t>stream of bubbles</a:t>
            </a:r>
            <a:r>
              <a:rPr lang="en-US" sz="2000" spc="-170" dirty="0">
                <a:solidFill>
                  <a:srgbClr val="0F243E"/>
                </a:solidFill>
                <a:cs typeface="Baskerville Old Face"/>
              </a:rPr>
              <a:t> </a:t>
            </a:r>
            <a:r>
              <a:rPr lang="en-US" sz="2000" spc="-5" dirty="0">
                <a:solidFill>
                  <a:srgbClr val="0F243E"/>
                </a:solidFill>
                <a:cs typeface="Baskerville Old Face"/>
              </a:rPr>
              <a:t>that  </a:t>
            </a:r>
            <a:r>
              <a:rPr lang="en-US" sz="2000" dirty="0">
                <a:solidFill>
                  <a:srgbClr val="0F243E"/>
                </a:solidFill>
                <a:cs typeface="Baskerville Old Face"/>
              </a:rPr>
              <a:t>keep the </a:t>
            </a:r>
            <a:r>
              <a:rPr lang="en-US" sz="2000" spc="-5" dirty="0">
                <a:solidFill>
                  <a:srgbClr val="0F243E"/>
                </a:solidFill>
                <a:cs typeface="Baskerville Old Face"/>
              </a:rPr>
              <a:t>liquid </a:t>
            </a:r>
            <a:r>
              <a:rPr lang="en-US" sz="2000" spc="-10" dirty="0">
                <a:solidFill>
                  <a:srgbClr val="0F243E"/>
                </a:solidFill>
                <a:cs typeface="Baskerville Old Face"/>
              </a:rPr>
              <a:t>in</a:t>
            </a:r>
            <a:r>
              <a:rPr lang="en-US" sz="2000" spc="-110" dirty="0">
                <a:solidFill>
                  <a:srgbClr val="0F243E"/>
                </a:solidFill>
                <a:cs typeface="Baskerville Old Face"/>
              </a:rPr>
              <a:t> </a:t>
            </a:r>
            <a:r>
              <a:rPr lang="en-US" sz="2000" dirty="0">
                <a:solidFill>
                  <a:srgbClr val="0F243E"/>
                </a:solidFill>
                <a:cs typeface="Baskerville Old Face"/>
              </a:rPr>
              <a:t>motion.</a:t>
            </a:r>
            <a:endParaRPr lang="en-US" sz="2000" dirty="0">
              <a:cs typeface="Baskerville Old Face"/>
            </a:endParaRPr>
          </a:p>
          <a:p>
            <a:pPr marL="303530" marR="108585" indent="-266065">
              <a:lnSpc>
                <a:spcPts val="3340"/>
              </a:lnSpc>
              <a:spcBef>
                <a:spcPts val="40"/>
              </a:spcBef>
              <a:buClr>
                <a:srgbClr val="E36C09"/>
              </a:buClr>
              <a:buFont typeface="Rockwell Extra Bold"/>
              <a:buChar char="*"/>
              <a:tabLst>
                <a:tab pos="347980" algn="l"/>
                <a:tab pos="753110" algn="l"/>
              </a:tabLst>
            </a:pPr>
            <a:r>
              <a:rPr lang="en-US" sz="2000" dirty="0"/>
              <a:t>	</a:t>
            </a:r>
            <a:r>
              <a:rPr lang="en-US" sz="2000" dirty="0" smtClean="0">
                <a:solidFill>
                  <a:srgbClr val="0F243E"/>
                </a:solidFill>
                <a:cs typeface="Baskerville Old Face"/>
              </a:rPr>
              <a:t>If the </a:t>
            </a:r>
            <a:r>
              <a:rPr lang="en-US" sz="2000" spc="-5" dirty="0">
                <a:solidFill>
                  <a:srgbClr val="0F243E"/>
                </a:solidFill>
                <a:cs typeface="Baskerville Old Face"/>
              </a:rPr>
              <a:t>liquid </a:t>
            </a:r>
            <a:r>
              <a:rPr lang="en-US" sz="2000" spc="-10" dirty="0">
                <a:solidFill>
                  <a:srgbClr val="0F243E"/>
                </a:solidFill>
                <a:cs typeface="Baskerville Old Face"/>
              </a:rPr>
              <a:t>is </a:t>
            </a:r>
            <a:r>
              <a:rPr lang="en-US" sz="2000" spc="-5" dirty="0">
                <a:solidFill>
                  <a:srgbClr val="0F243E"/>
                </a:solidFill>
                <a:cs typeface="Baskerville Old Face"/>
              </a:rPr>
              <a:t>volatile ( </a:t>
            </a:r>
            <a:r>
              <a:rPr lang="en-US" sz="2000" dirty="0">
                <a:solidFill>
                  <a:srgbClr val="0F243E"/>
                </a:solidFill>
                <a:cs typeface="Baskerville Old Face"/>
              </a:rPr>
              <a:t>low </a:t>
            </a:r>
            <a:r>
              <a:rPr lang="en-US" sz="2000" dirty="0" smtClean="0">
                <a:solidFill>
                  <a:srgbClr val="0F243E"/>
                </a:solidFill>
                <a:cs typeface="Baskerville Old Face"/>
              </a:rPr>
              <a:t>boiling point </a:t>
            </a:r>
            <a:r>
              <a:rPr lang="en-US" sz="2000" spc="-5" dirty="0" smtClean="0">
                <a:solidFill>
                  <a:srgbClr val="0F243E"/>
                </a:solidFill>
                <a:cs typeface="Baskerville Old Face"/>
              </a:rPr>
              <a:t>), </a:t>
            </a:r>
            <a:r>
              <a:rPr lang="en-US" sz="2000" dirty="0">
                <a:solidFill>
                  <a:srgbClr val="0F243E"/>
                </a:solidFill>
                <a:cs typeface="Baskerville Old Face"/>
              </a:rPr>
              <a:t>the </a:t>
            </a:r>
            <a:r>
              <a:rPr lang="en-US" sz="2000" spc="-5" dirty="0">
                <a:solidFill>
                  <a:srgbClr val="0F243E"/>
                </a:solidFill>
                <a:cs typeface="Baskerville Old Face"/>
              </a:rPr>
              <a:t>flask </a:t>
            </a:r>
            <a:r>
              <a:rPr lang="en-US" sz="2000" spc="-10" dirty="0">
                <a:solidFill>
                  <a:srgbClr val="0F243E"/>
                </a:solidFill>
                <a:cs typeface="Baskerville Old Face"/>
              </a:rPr>
              <a:t>is </a:t>
            </a:r>
            <a:r>
              <a:rPr lang="en-US" sz="2000" dirty="0">
                <a:solidFill>
                  <a:srgbClr val="0F243E"/>
                </a:solidFill>
                <a:cs typeface="Baskerville Old Face"/>
              </a:rPr>
              <a:t>heated </a:t>
            </a:r>
            <a:r>
              <a:rPr lang="en-US" sz="2000" spc="-5" dirty="0">
                <a:solidFill>
                  <a:srgbClr val="0F243E"/>
                </a:solidFill>
                <a:cs typeface="Baskerville Old Face"/>
              </a:rPr>
              <a:t>by</a:t>
            </a:r>
            <a:r>
              <a:rPr lang="en-US" sz="2000" spc="-155" dirty="0">
                <a:solidFill>
                  <a:srgbClr val="0F243E"/>
                </a:solidFill>
                <a:cs typeface="Baskerville Old Face"/>
              </a:rPr>
              <a:t> </a:t>
            </a:r>
            <a:r>
              <a:rPr lang="en-US" sz="2000" spc="-5" dirty="0">
                <a:solidFill>
                  <a:srgbClr val="0F243E"/>
                </a:solidFill>
                <a:cs typeface="Baskerville Old Face"/>
              </a:rPr>
              <a:t>a  </a:t>
            </a:r>
            <a:r>
              <a:rPr lang="en-US" sz="2000" dirty="0">
                <a:solidFill>
                  <a:srgbClr val="0F243E"/>
                </a:solidFill>
                <a:cs typeface="Baskerville Old Face"/>
              </a:rPr>
              <a:t>water </a:t>
            </a:r>
            <a:r>
              <a:rPr lang="en-US" sz="2000" spc="-5" dirty="0">
                <a:solidFill>
                  <a:srgbClr val="0F243E"/>
                </a:solidFill>
                <a:cs typeface="Baskerville Old Face"/>
              </a:rPr>
              <a:t>bath </a:t>
            </a:r>
            <a:r>
              <a:rPr lang="en-US" sz="2000" dirty="0">
                <a:solidFill>
                  <a:srgbClr val="0F243E"/>
                </a:solidFill>
                <a:cs typeface="Baskerville Old Face"/>
              </a:rPr>
              <a:t>rather </a:t>
            </a:r>
            <a:r>
              <a:rPr lang="en-US" sz="2000" spc="-5" dirty="0">
                <a:solidFill>
                  <a:srgbClr val="0F243E"/>
                </a:solidFill>
                <a:cs typeface="Baskerville Old Face"/>
              </a:rPr>
              <a:t>than by a</a:t>
            </a:r>
            <a:r>
              <a:rPr lang="en-US" sz="2000" spc="-90" dirty="0">
                <a:solidFill>
                  <a:srgbClr val="0F243E"/>
                </a:solidFill>
                <a:cs typeface="Baskerville Old Face"/>
              </a:rPr>
              <a:t> </a:t>
            </a:r>
            <a:r>
              <a:rPr lang="en-US" sz="2000" dirty="0" smtClean="0">
                <a:solidFill>
                  <a:srgbClr val="0F243E"/>
                </a:solidFill>
                <a:cs typeface="Baskerville Old Face"/>
              </a:rPr>
              <a:t>flame</a:t>
            </a:r>
          </a:p>
        </p:txBody>
      </p:sp>
      <p:sp>
        <p:nvSpPr>
          <p:cNvPr id="4" name="مستطيل 3"/>
          <p:cNvSpPr/>
          <p:nvPr/>
        </p:nvSpPr>
        <p:spPr>
          <a:xfrm>
            <a:off x="258107" y="152400"/>
            <a:ext cx="1350434" cy="488595"/>
          </a:xfrm>
          <a:prstGeom prst="rect">
            <a:avLst/>
          </a:prstGeom>
        </p:spPr>
        <p:txBody>
          <a:bodyPr wrap="none">
            <a:spAutoFit/>
          </a:bodyPr>
          <a:lstStyle/>
          <a:p>
            <a:pPr marL="303530" marR="108585" indent="-266065">
              <a:lnSpc>
                <a:spcPts val="3340"/>
              </a:lnSpc>
              <a:spcBef>
                <a:spcPts val="40"/>
              </a:spcBef>
              <a:buClr>
                <a:srgbClr val="E36C09"/>
              </a:buClr>
              <a:buFont typeface="Rockwell Extra Bold"/>
              <a:buChar char="*"/>
              <a:tabLst>
                <a:tab pos="347980" algn="l"/>
                <a:tab pos="753110" algn="l"/>
              </a:tabLst>
            </a:pPr>
            <a:r>
              <a:rPr lang="en-US" sz="2400" b="1" u="sng" dirty="0">
                <a:solidFill>
                  <a:srgbClr val="C00000"/>
                </a:solidFill>
              </a:rPr>
              <a:t>Notes</a:t>
            </a:r>
            <a:endParaRPr lang="ar-IQ" sz="2400" b="1" u="sng" dirty="0">
              <a:solidFill>
                <a:srgbClr val="C00000"/>
              </a:solidFill>
            </a:endParaRPr>
          </a:p>
        </p:txBody>
      </p:sp>
    </p:spTree>
    <p:extLst>
      <p:ext uri="{BB962C8B-B14F-4D97-AF65-F5344CB8AC3E}">
        <p14:creationId xmlns:p14="http://schemas.microsoft.com/office/powerpoint/2010/main" val="2078689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وان 1"/>
          <p:cNvSpPr>
            <a:spLocks noGrp="1"/>
          </p:cNvSpPr>
          <p:nvPr>
            <p:ph type="title"/>
          </p:nvPr>
        </p:nvSpPr>
        <p:spPr>
          <a:xfrm>
            <a:off x="330200" y="203200"/>
            <a:ext cx="5613400" cy="512763"/>
          </a:xfrm>
        </p:spPr>
        <p:txBody>
          <a:bodyPr/>
          <a:lstStyle/>
          <a:p>
            <a:r>
              <a:rPr lang="en-US" dirty="0"/>
              <a:t>Questions </a:t>
            </a:r>
            <a:br>
              <a:rPr lang="en-US" dirty="0"/>
            </a:br>
            <a:endParaRPr lang="ar-IQ" dirty="0"/>
          </a:p>
        </p:txBody>
      </p:sp>
      <p:sp>
        <p:nvSpPr>
          <p:cNvPr id="9" name="مستطيل 8"/>
          <p:cNvSpPr/>
          <p:nvPr/>
        </p:nvSpPr>
        <p:spPr>
          <a:xfrm>
            <a:off x="304800" y="888169"/>
            <a:ext cx="7543800" cy="1200329"/>
          </a:xfrm>
          <a:prstGeom prst="rect">
            <a:avLst/>
          </a:prstGeom>
        </p:spPr>
        <p:txBody>
          <a:bodyPr wrap="square">
            <a:spAutoFit/>
          </a:bodyPr>
          <a:lstStyle/>
          <a:p>
            <a:pPr algn="l"/>
            <a:r>
              <a:rPr lang="en-US" dirty="0" smtClean="0"/>
              <a:t>1. Why </a:t>
            </a:r>
            <a:r>
              <a:rPr lang="en-US" dirty="0"/>
              <a:t>is it necessary to add boiling chips to the round flask? </a:t>
            </a:r>
            <a:endParaRPr lang="en-US" dirty="0" smtClean="0"/>
          </a:p>
          <a:p>
            <a:pPr algn="l"/>
            <a:r>
              <a:rPr lang="en-US" dirty="0" smtClean="0"/>
              <a:t>2</a:t>
            </a:r>
            <a:r>
              <a:rPr lang="en-US" dirty="0"/>
              <a:t>. Considering your results, which method is better for separating acetone from ethanol, simple or fractional distillation? Justify your answer. </a:t>
            </a:r>
            <a:r>
              <a:rPr lang="en-US" dirty="0" smtClean="0"/>
              <a:t>                     3. </a:t>
            </a:r>
            <a:r>
              <a:rPr lang="en-US" dirty="0"/>
              <a:t>What is the purpose of the condenser? </a:t>
            </a:r>
            <a:endParaRPr lang="ar-IQ" dirty="0"/>
          </a:p>
        </p:txBody>
      </p:sp>
      <p:sp>
        <p:nvSpPr>
          <p:cNvPr id="10" name="مستطيل 9"/>
          <p:cNvSpPr/>
          <p:nvPr/>
        </p:nvSpPr>
        <p:spPr>
          <a:xfrm>
            <a:off x="381000" y="2098264"/>
            <a:ext cx="7620000" cy="923330"/>
          </a:xfrm>
          <a:prstGeom prst="rect">
            <a:avLst/>
          </a:prstGeom>
        </p:spPr>
        <p:txBody>
          <a:bodyPr wrap="square">
            <a:spAutoFit/>
          </a:bodyPr>
          <a:lstStyle/>
          <a:p>
            <a:pPr algn="l"/>
            <a:r>
              <a:rPr lang="en-US" dirty="0" smtClean="0"/>
              <a:t>4.In </a:t>
            </a:r>
            <a:r>
              <a:rPr lang="en-US" dirty="0"/>
              <a:t>this lab you will separate a mixture of organic liquids by two methods; simple and fractional distillation. In theory, which method should give the better separation? Briefly explain why. </a:t>
            </a:r>
            <a:endParaRPr lang="ar-IQ" dirty="0"/>
          </a:p>
        </p:txBody>
      </p:sp>
      <p:sp>
        <p:nvSpPr>
          <p:cNvPr id="11" name="مستطيل 10"/>
          <p:cNvSpPr/>
          <p:nvPr/>
        </p:nvSpPr>
        <p:spPr>
          <a:xfrm>
            <a:off x="1216083" y="4648200"/>
            <a:ext cx="2974917" cy="369332"/>
          </a:xfrm>
          <a:prstGeom prst="rect">
            <a:avLst/>
          </a:prstGeom>
        </p:spPr>
        <p:txBody>
          <a:bodyPr wrap="none">
            <a:spAutoFit/>
          </a:bodyPr>
          <a:lstStyle/>
          <a:p>
            <a:r>
              <a:rPr lang="en-US" dirty="0"/>
              <a:t>https://youtu.be/2XBrj-ZEnEo</a:t>
            </a:r>
            <a:endParaRPr lang="ar-IQ" dirty="0"/>
          </a:p>
        </p:txBody>
      </p:sp>
    </p:spTree>
    <p:extLst>
      <p:ext uri="{BB962C8B-B14F-4D97-AF65-F5344CB8AC3E}">
        <p14:creationId xmlns:p14="http://schemas.microsoft.com/office/powerpoint/2010/main" val="968638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30200" y="202439"/>
            <a:ext cx="7899400" cy="738664"/>
          </a:xfrm>
        </p:spPr>
        <p:txBody>
          <a:bodyPr/>
          <a:lstStyle/>
          <a:p>
            <a:pPr rtl="0"/>
            <a:r>
              <a:rPr lang="en-US" sz="2400" u="sng" dirty="0"/>
              <a:t>Experiment </a:t>
            </a:r>
            <a:r>
              <a:rPr lang="en-US" sz="2400" u="sng" dirty="0" smtClean="0"/>
              <a:t>name 4/</a:t>
            </a:r>
            <a:r>
              <a:rPr lang="en-US" sz="2400" spc="-5" dirty="0" smtClean="0"/>
              <a:t>Distillation</a:t>
            </a:r>
            <a:r>
              <a:rPr lang="en-US" sz="2400" u="sng" dirty="0" smtClean="0"/>
              <a:t>  </a:t>
            </a:r>
            <a:r>
              <a:rPr lang="en-US" sz="2400" dirty="0"/>
              <a:t/>
            </a:r>
            <a:br>
              <a:rPr lang="en-US" sz="2400" dirty="0"/>
            </a:br>
            <a:endParaRPr lang="ar-IQ" sz="2400" u="sng" dirty="0"/>
          </a:p>
        </p:txBody>
      </p:sp>
      <p:sp>
        <p:nvSpPr>
          <p:cNvPr id="4" name="عنصر نائب للنص 3"/>
          <p:cNvSpPr>
            <a:spLocks noGrp="1"/>
          </p:cNvSpPr>
          <p:nvPr>
            <p:ph type="body" idx="1"/>
          </p:nvPr>
        </p:nvSpPr>
        <p:spPr>
          <a:xfrm>
            <a:off x="228600" y="914400"/>
            <a:ext cx="8534400" cy="4001095"/>
          </a:xfrm>
        </p:spPr>
        <p:txBody>
          <a:bodyPr/>
          <a:lstStyle/>
          <a:p>
            <a:r>
              <a:rPr lang="en-US" sz="2000" b="1" dirty="0">
                <a:solidFill>
                  <a:srgbClr val="C00000"/>
                </a:solidFill>
              </a:rPr>
              <a:t>Introduction </a:t>
            </a:r>
            <a:r>
              <a:rPr lang="en-US" sz="2000" b="1" dirty="0" smtClean="0">
                <a:solidFill>
                  <a:srgbClr val="C00000"/>
                </a:solidFill>
              </a:rPr>
              <a:t>– </a:t>
            </a:r>
          </a:p>
          <a:p>
            <a:r>
              <a:rPr lang="en-US" sz="2000" dirty="0" smtClean="0"/>
              <a:t>Since organic compounds do not usually occur in pure condition in nature, and are accompanied by impurities when synthesized, the purification of materials forms an important part of laboratory work in chemistry.</a:t>
            </a:r>
          </a:p>
          <a:p>
            <a:r>
              <a:rPr lang="en-US" sz="2000" dirty="0" smtClean="0"/>
              <a:t> Four general </a:t>
            </a:r>
            <a:r>
              <a:rPr lang="en-US" sz="2000" b="1" u="sng" dirty="0" smtClean="0"/>
              <a:t>separation procedures </a:t>
            </a:r>
            <a:r>
              <a:rPr lang="en-US" sz="2000" dirty="0" smtClean="0"/>
              <a:t>are used frequently in organic work in the laboratory and in industry: </a:t>
            </a:r>
            <a:r>
              <a:rPr lang="en-US" sz="2000" b="1" u="sng" dirty="0" smtClean="0"/>
              <a:t>distillation, chromatography, crystallization, and extraction</a:t>
            </a:r>
            <a:r>
              <a:rPr lang="en-US" sz="2000" dirty="0" smtClean="0"/>
              <a:t>. </a:t>
            </a:r>
          </a:p>
          <a:p>
            <a:r>
              <a:rPr lang="en-US" sz="2000" dirty="0" smtClean="0"/>
              <a:t>The process used in any particular case depends upon the characteristics of the substance to be purified and the impurities to be removed. In order to select the most appropriate process and to employ it effectively it is important that the student understand the principals involved as well as the correct methods of manipulation. </a:t>
            </a:r>
            <a:r>
              <a:rPr lang="en-US" sz="2000" b="1" u="sng" dirty="0" smtClean="0"/>
              <a:t>Simple distillation </a:t>
            </a:r>
            <a:r>
              <a:rPr lang="en-US" sz="2000" dirty="0" smtClean="0"/>
              <a:t>is one of the most commonly used purification methods. </a:t>
            </a:r>
            <a:endParaRPr lang="ar-IQ" sz="2000" dirty="0"/>
          </a:p>
        </p:txBody>
      </p:sp>
    </p:spTree>
    <p:extLst>
      <p:ext uri="{BB962C8B-B14F-4D97-AF65-F5344CB8AC3E}">
        <p14:creationId xmlns:p14="http://schemas.microsoft.com/office/powerpoint/2010/main" val="40841417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30200" y="202438"/>
            <a:ext cx="2192020" cy="369332"/>
          </a:xfrm>
        </p:spPr>
        <p:txBody>
          <a:bodyPr/>
          <a:lstStyle/>
          <a:p>
            <a:r>
              <a:rPr lang="en-US" sz="2400" u="sng" spc="-5" dirty="0"/>
              <a:t>Distillation</a:t>
            </a:r>
            <a:endParaRPr lang="ar-IQ" sz="2400" u="sng" dirty="0"/>
          </a:p>
        </p:txBody>
      </p:sp>
      <p:sp>
        <p:nvSpPr>
          <p:cNvPr id="3" name="عنصر نائب للنص 2"/>
          <p:cNvSpPr>
            <a:spLocks noGrp="1"/>
          </p:cNvSpPr>
          <p:nvPr>
            <p:ph type="body" idx="1"/>
          </p:nvPr>
        </p:nvSpPr>
        <p:spPr>
          <a:xfrm>
            <a:off x="152400" y="914400"/>
            <a:ext cx="8839200" cy="1600200"/>
          </a:xfrm>
        </p:spPr>
        <p:txBody>
          <a:bodyPr/>
          <a:lstStyle/>
          <a:p>
            <a:pPr marL="12700" marR="161925">
              <a:lnSpc>
                <a:spcPct val="100000"/>
              </a:lnSpc>
              <a:spcBef>
                <a:spcPts val="95"/>
              </a:spcBef>
            </a:pPr>
            <a:r>
              <a:rPr lang="en-US" sz="2000" dirty="0">
                <a:solidFill>
                  <a:srgbClr val="0F243E"/>
                </a:solidFill>
                <a:cs typeface="Baskerville Old Face"/>
              </a:rPr>
              <a:t>It </a:t>
            </a:r>
            <a:r>
              <a:rPr lang="en-US" sz="2000" spc="-10" dirty="0">
                <a:solidFill>
                  <a:srgbClr val="0F243E"/>
                </a:solidFill>
                <a:cs typeface="Baskerville Old Face"/>
              </a:rPr>
              <a:t>is </a:t>
            </a:r>
            <a:r>
              <a:rPr lang="en-US" sz="2000" spc="-5" dirty="0">
                <a:solidFill>
                  <a:srgbClr val="0F243E"/>
                </a:solidFill>
                <a:cs typeface="Baskerville Old Face"/>
              </a:rPr>
              <a:t>a </a:t>
            </a:r>
            <a:r>
              <a:rPr lang="en-US" sz="2000" dirty="0">
                <a:solidFill>
                  <a:srgbClr val="0F243E"/>
                </a:solidFill>
                <a:cs typeface="Baskerville Old Face"/>
              </a:rPr>
              <a:t>process of separation </a:t>
            </a:r>
            <a:r>
              <a:rPr lang="en-US" sz="2000" spc="-5" dirty="0">
                <a:solidFill>
                  <a:srgbClr val="0F243E"/>
                </a:solidFill>
                <a:cs typeface="Baskerville Old Face"/>
              </a:rPr>
              <a:t>&amp; purification </a:t>
            </a:r>
            <a:r>
              <a:rPr lang="en-US" sz="2000" dirty="0">
                <a:solidFill>
                  <a:srgbClr val="0F243E"/>
                </a:solidFill>
                <a:cs typeface="Baskerville Old Face"/>
              </a:rPr>
              <a:t>of </a:t>
            </a:r>
            <a:r>
              <a:rPr lang="en-US" sz="2000" spc="-5" dirty="0">
                <a:solidFill>
                  <a:srgbClr val="0F243E"/>
                </a:solidFill>
                <a:cs typeface="Baskerville Old Face"/>
              </a:rPr>
              <a:t>liquid</a:t>
            </a:r>
            <a:r>
              <a:rPr lang="en-US" sz="2000" spc="-215" dirty="0">
                <a:solidFill>
                  <a:srgbClr val="0F243E"/>
                </a:solidFill>
                <a:cs typeface="Baskerville Old Face"/>
              </a:rPr>
              <a:t> </a:t>
            </a:r>
            <a:r>
              <a:rPr lang="en-US" sz="2000" dirty="0">
                <a:solidFill>
                  <a:srgbClr val="0F243E"/>
                </a:solidFill>
                <a:cs typeface="Baskerville Old Face"/>
              </a:rPr>
              <a:t>organic  </a:t>
            </a:r>
            <a:r>
              <a:rPr lang="en-US" sz="2000" dirty="0" smtClean="0">
                <a:solidFill>
                  <a:srgbClr val="0F243E"/>
                </a:solidFill>
                <a:cs typeface="Baskerville Old Face"/>
              </a:rPr>
              <a:t>compounds </a:t>
            </a:r>
            <a:r>
              <a:rPr lang="en-US" sz="2000" spc="-5" dirty="0">
                <a:solidFill>
                  <a:srgbClr val="0F243E"/>
                </a:solidFill>
                <a:cs typeface="Baskerville Old Face"/>
              </a:rPr>
              <a:t>by selective evaporation &amp;</a:t>
            </a:r>
            <a:r>
              <a:rPr lang="en-US" sz="2000" spc="-114" dirty="0">
                <a:solidFill>
                  <a:srgbClr val="0F243E"/>
                </a:solidFill>
                <a:cs typeface="Baskerville Old Face"/>
              </a:rPr>
              <a:t> </a:t>
            </a:r>
            <a:r>
              <a:rPr lang="en-US" sz="2000" dirty="0">
                <a:solidFill>
                  <a:srgbClr val="0F243E"/>
                </a:solidFill>
                <a:cs typeface="Baskerville Old Face"/>
              </a:rPr>
              <a:t>condensation.</a:t>
            </a:r>
            <a:endParaRPr lang="en-US" sz="2000" dirty="0">
              <a:cs typeface="Baskerville Old Face"/>
            </a:endParaRPr>
          </a:p>
          <a:p>
            <a:pPr marL="12700" marR="5080">
              <a:lnSpc>
                <a:spcPct val="100000"/>
              </a:lnSpc>
              <a:tabLst>
                <a:tab pos="7863205" algn="l"/>
              </a:tabLst>
            </a:pPr>
            <a:r>
              <a:rPr lang="en-US" sz="2000" dirty="0">
                <a:solidFill>
                  <a:srgbClr val="0F243E"/>
                </a:solidFill>
                <a:cs typeface="Baskerville Old Face"/>
              </a:rPr>
              <a:t>It </a:t>
            </a:r>
            <a:r>
              <a:rPr lang="en-US" sz="2000" spc="-5" dirty="0">
                <a:solidFill>
                  <a:srgbClr val="0F243E"/>
                </a:solidFill>
                <a:cs typeface="Baskerville Old Face"/>
              </a:rPr>
              <a:t>may </a:t>
            </a:r>
            <a:r>
              <a:rPr lang="en-US" sz="2000" dirty="0">
                <a:solidFill>
                  <a:srgbClr val="0F243E"/>
                </a:solidFill>
                <a:cs typeface="Baskerville Old Face"/>
              </a:rPr>
              <a:t>result </a:t>
            </a:r>
            <a:r>
              <a:rPr lang="en-US" sz="2000" spc="-10" dirty="0">
                <a:solidFill>
                  <a:srgbClr val="0F243E"/>
                </a:solidFill>
                <a:cs typeface="Baskerville Old Face"/>
              </a:rPr>
              <a:t>in </a:t>
            </a:r>
            <a:r>
              <a:rPr lang="en-US" sz="2000" spc="-5" dirty="0">
                <a:solidFill>
                  <a:srgbClr val="0F243E"/>
                </a:solidFill>
                <a:cs typeface="Baskerville Old Face"/>
              </a:rPr>
              <a:t>complete </a:t>
            </a:r>
            <a:r>
              <a:rPr lang="en-US" sz="2000" dirty="0">
                <a:solidFill>
                  <a:srgbClr val="0F243E"/>
                </a:solidFill>
                <a:cs typeface="Baskerville Old Face"/>
              </a:rPr>
              <a:t>separation </a:t>
            </a:r>
            <a:r>
              <a:rPr lang="en-US" sz="2000" spc="-5" dirty="0">
                <a:solidFill>
                  <a:srgbClr val="0F243E"/>
                </a:solidFill>
                <a:cs typeface="Baskerville Old Face"/>
              </a:rPr>
              <a:t>( nearly </a:t>
            </a:r>
            <a:r>
              <a:rPr lang="en-US" sz="2000" dirty="0">
                <a:solidFill>
                  <a:srgbClr val="0F243E"/>
                </a:solidFill>
                <a:cs typeface="Baskerville Old Face"/>
              </a:rPr>
              <a:t>pure </a:t>
            </a:r>
            <a:r>
              <a:rPr lang="en-US" sz="2000" spc="-5" dirty="0">
                <a:solidFill>
                  <a:srgbClr val="0F243E"/>
                </a:solidFill>
                <a:cs typeface="Baskerville Old Face"/>
              </a:rPr>
              <a:t>)</a:t>
            </a:r>
            <a:r>
              <a:rPr lang="en-US" sz="2000" spc="-110" dirty="0">
                <a:solidFill>
                  <a:srgbClr val="0F243E"/>
                </a:solidFill>
                <a:cs typeface="Baskerville Old Face"/>
              </a:rPr>
              <a:t> </a:t>
            </a:r>
            <a:r>
              <a:rPr lang="en-US" sz="2000" spc="-5" dirty="0">
                <a:solidFill>
                  <a:srgbClr val="0F243E"/>
                </a:solidFill>
                <a:cs typeface="Baskerville Old Face"/>
              </a:rPr>
              <a:t>,</a:t>
            </a:r>
            <a:r>
              <a:rPr lang="en-US" sz="2000" dirty="0">
                <a:solidFill>
                  <a:srgbClr val="0F243E"/>
                </a:solidFill>
                <a:cs typeface="Baskerville Old Face"/>
              </a:rPr>
              <a:t> </a:t>
            </a:r>
            <a:r>
              <a:rPr lang="en-US" sz="2000" dirty="0" smtClean="0">
                <a:solidFill>
                  <a:srgbClr val="0F243E"/>
                </a:solidFill>
                <a:cs typeface="Baskerville Old Face"/>
              </a:rPr>
              <a:t>or, a  </a:t>
            </a:r>
            <a:r>
              <a:rPr lang="en-US" sz="2000" dirty="0">
                <a:solidFill>
                  <a:srgbClr val="0F243E"/>
                </a:solidFill>
                <a:cs typeface="Baskerville Old Face"/>
              </a:rPr>
              <a:t>partial separation </a:t>
            </a:r>
            <a:r>
              <a:rPr lang="en-US" sz="2000" spc="-5" dirty="0">
                <a:solidFill>
                  <a:srgbClr val="0F243E"/>
                </a:solidFill>
                <a:cs typeface="Baskerville Old Face"/>
              </a:rPr>
              <a:t>that </a:t>
            </a:r>
            <a:r>
              <a:rPr lang="en-US" sz="2000" dirty="0">
                <a:solidFill>
                  <a:srgbClr val="0F243E"/>
                </a:solidFill>
                <a:cs typeface="Baskerville Old Face"/>
              </a:rPr>
              <a:t>increase the concentration of</a:t>
            </a:r>
            <a:r>
              <a:rPr lang="en-US" sz="2000" spc="-300" dirty="0">
                <a:solidFill>
                  <a:srgbClr val="0F243E"/>
                </a:solidFill>
                <a:cs typeface="Baskerville Old Face"/>
              </a:rPr>
              <a:t> </a:t>
            </a:r>
            <a:r>
              <a:rPr lang="en-US" sz="2000" dirty="0" smtClean="0">
                <a:solidFill>
                  <a:srgbClr val="0F243E"/>
                </a:solidFill>
                <a:cs typeface="Baskerville Old Face"/>
              </a:rPr>
              <a:t>selected</a:t>
            </a:r>
            <a:r>
              <a:rPr lang="en-US" sz="2000" dirty="0" smtClean="0">
                <a:cs typeface="Baskerville Old Face"/>
              </a:rPr>
              <a:t> </a:t>
            </a:r>
            <a:r>
              <a:rPr lang="en-US" sz="2000" dirty="0" smtClean="0">
                <a:solidFill>
                  <a:srgbClr val="0F243E"/>
                </a:solidFill>
                <a:cs typeface="Baskerville Old Face"/>
              </a:rPr>
              <a:t>compound of </a:t>
            </a:r>
            <a:r>
              <a:rPr lang="en-US" sz="2000" dirty="0">
                <a:solidFill>
                  <a:srgbClr val="0F243E"/>
                </a:solidFill>
                <a:cs typeface="Baskerville Old Face"/>
              </a:rPr>
              <a:t>the</a:t>
            </a:r>
            <a:r>
              <a:rPr lang="en-US" sz="2000" spc="-100" dirty="0">
                <a:solidFill>
                  <a:srgbClr val="0F243E"/>
                </a:solidFill>
                <a:cs typeface="Baskerville Old Face"/>
              </a:rPr>
              <a:t> </a:t>
            </a:r>
            <a:r>
              <a:rPr lang="en-US" sz="2000" dirty="0">
                <a:solidFill>
                  <a:srgbClr val="0F243E"/>
                </a:solidFill>
                <a:cs typeface="Baskerville Old Face"/>
              </a:rPr>
              <a:t>mixture</a:t>
            </a:r>
            <a:endParaRPr lang="ar-IQ" sz="2000" dirty="0"/>
          </a:p>
        </p:txBody>
      </p:sp>
      <p:sp>
        <p:nvSpPr>
          <p:cNvPr id="4" name="مستطيل 3"/>
          <p:cNvSpPr/>
          <p:nvPr/>
        </p:nvSpPr>
        <p:spPr>
          <a:xfrm>
            <a:off x="0" y="2389257"/>
            <a:ext cx="8610600" cy="707886"/>
          </a:xfrm>
          <a:prstGeom prst="rect">
            <a:avLst/>
          </a:prstGeom>
        </p:spPr>
        <p:txBody>
          <a:bodyPr wrap="square">
            <a:spAutoFit/>
          </a:bodyPr>
          <a:lstStyle/>
          <a:p>
            <a:pPr algn="l"/>
            <a:r>
              <a:rPr lang="en-US" sz="2000" spc="-10" dirty="0" smtClean="0">
                <a:solidFill>
                  <a:srgbClr val="0F243E"/>
                </a:solidFill>
                <a:cs typeface="Bookman Old Style"/>
              </a:rPr>
              <a:t>The </a:t>
            </a:r>
            <a:r>
              <a:rPr lang="en-US" sz="2000" dirty="0" smtClean="0"/>
              <a:t>temperatures</a:t>
            </a:r>
            <a:r>
              <a:rPr lang="en-US" sz="2000" spc="-10" dirty="0" smtClean="0">
                <a:solidFill>
                  <a:srgbClr val="0F243E"/>
                </a:solidFill>
                <a:cs typeface="Bookman Old Style"/>
              </a:rPr>
              <a:t> </a:t>
            </a:r>
            <a:r>
              <a:rPr lang="en-US" sz="2000" spc="-5" dirty="0" smtClean="0">
                <a:solidFill>
                  <a:srgbClr val="0F243E"/>
                </a:solidFill>
                <a:cs typeface="Bookman Old Style"/>
              </a:rPr>
              <a:t>at </a:t>
            </a:r>
            <a:r>
              <a:rPr lang="en-US" sz="2000" spc="-10" dirty="0">
                <a:solidFill>
                  <a:srgbClr val="0F243E"/>
                </a:solidFill>
                <a:cs typeface="Bookman Old Style"/>
              </a:rPr>
              <a:t>which </a:t>
            </a:r>
            <a:r>
              <a:rPr lang="en-US" sz="2000" spc="-5" dirty="0">
                <a:solidFill>
                  <a:srgbClr val="0F243E"/>
                </a:solidFill>
                <a:cs typeface="Bookman Old Style"/>
              </a:rPr>
              <a:t>a  liquid </a:t>
            </a:r>
            <a:r>
              <a:rPr lang="en-US" sz="2000" spc="-10" dirty="0">
                <a:solidFill>
                  <a:srgbClr val="0F243E"/>
                </a:solidFill>
                <a:cs typeface="Bookman Old Style"/>
              </a:rPr>
              <a:t>distills </a:t>
            </a:r>
            <a:r>
              <a:rPr lang="en-US" sz="2000" spc="-5" dirty="0">
                <a:solidFill>
                  <a:srgbClr val="0F243E"/>
                </a:solidFill>
                <a:cs typeface="Bookman Old Style"/>
              </a:rPr>
              <a:t>is a </a:t>
            </a:r>
            <a:r>
              <a:rPr lang="en-US" sz="2000" spc="-10" dirty="0">
                <a:solidFill>
                  <a:srgbClr val="0F243E"/>
                </a:solidFill>
                <a:cs typeface="Bookman Old Style"/>
              </a:rPr>
              <a:t>definite  value </a:t>
            </a:r>
            <a:r>
              <a:rPr lang="en-US" sz="2000" spc="-5" dirty="0">
                <a:solidFill>
                  <a:srgbClr val="0F243E"/>
                </a:solidFill>
                <a:cs typeface="Bookman Old Style"/>
              </a:rPr>
              <a:t>at a </a:t>
            </a:r>
            <a:r>
              <a:rPr lang="en-US" sz="2000" spc="-10" dirty="0">
                <a:solidFill>
                  <a:srgbClr val="0F243E"/>
                </a:solidFill>
                <a:cs typeface="Bookman Old Style"/>
              </a:rPr>
              <a:t>given pressure </a:t>
            </a:r>
            <a:r>
              <a:rPr lang="en-US" sz="2000" spc="-5" dirty="0">
                <a:solidFill>
                  <a:srgbClr val="0F243E"/>
                </a:solidFill>
                <a:cs typeface="Bookman Old Style"/>
              </a:rPr>
              <a:t>,  for </a:t>
            </a:r>
            <a:r>
              <a:rPr lang="en-US" sz="2000" spc="-10" dirty="0">
                <a:solidFill>
                  <a:srgbClr val="0F243E"/>
                </a:solidFill>
                <a:cs typeface="Bookman Old Style"/>
              </a:rPr>
              <a:t>every pure organic </a:t>
            </a:r>
            <a:r>
              <a:rPr lang="en-US" sz="2000" spc="-10" dirty="0" smtClean="0">
                <a:solidFill>
                  <a:srgbClr val="0F243E"/>
                </a:solidFill>
                <a:cs typeface="Bookman Old Style"/>
              </a:rPr>
              <a:t>compound  </a:t>
            </a:r>
            <a:r>
              <a:rPr lang="en-US" sz="2000" spc="-10" dirty="0">
                <a:solidFill>
                  <a:srgbClr val="0F243E"/>
                </a:solidFill>
                <a:cs typeface="Bookman Old Style"/>
              </a:rPr>
              <a:t>called </a:t>
            </a:r>
            <a:r>
              <a:rPr lang="en-US" sz="2000" u="sng" spc="-10" dirty="0">
                <a:solidFill>
                  <a:srgbClr val="0F243E"/>
                </a:solidFill>
                <a:cs typeface="Bookman Old Style"/>
              </a:rPr>
              <a:t>boiling</a:t>
            </a:r>
            <a:r>
              <a:rPr lang="en-US" sz="2000" u="sng" spc="10" dirty="0">
                <a:solidFill>
                  <a:srgbClr val="0F243E"/>
                </a:solidFill>
                <a:cs typeface="Bookman Old Style"/>
              </a:rPr>
              <a:t> </a:t>
            </a:r>
            <a:r>
              <a:rPr lang="en-US" sz="2000" u="sng" spc="-10" dirty="0" smtClean="0">
                <a:solidFill>
                  <a:srgbClr val="0F243E"/>
                </a:solidFill>
                <a:cs typeface="Bookman Old Style"/>
              </a:rPr>
              <a:t>point</a:t>
            </a:r>
            <a:endParaRPr lang="ar-IQ" sz="2000" u="sng" dirty="0"/>
          </a:p>
        </p:txBody>
      </p:sp>
      <p:sp>
        <p:nvSpPr>
          <p:cNvPr id="5" name="object 29"/>
          <p:cNvSpPr/>
          <p:nvPr/>
        </p:nvSpPr>
        <p:spPr>
          <a:xfrm>
            <a:off x="1524000" y="3347595"/>
            <a:ext cx="5791200" cy="2667000"/>
          </a:xfrm>
          <a:prstGeom prst="rect">
            <a:avLst/>
          </a:prstGeom>
          <a:blipFill>
            <a:blip r:embed="rId2" cstate="print"/>
            <a:stretch>
              <a:fillRect/>
            </a:stretch>
          </a:blipFill>
          <a:ln>
            <a:solidFill>
              <a:schemeClr val="tx1"/>
            </a:solidFill>
          </a:ln>
        </p:spPr>
        <p:txBody>
          <a:bodyPr wrap="square" lIns="0" tIns="0" rIns="0" bIns="0" rtlCol="0"/>
          <a:lstStyle/>
          <a:p>
            <a:endParaRPr/>
          </a:p>
        </p:txBody>
      </p:sp>
    </p:spTree>
    <p:extLst>
      <p:ext uri="{BB962C8B-B14F-4D97-AF65-F5344CB8AC3E}">
        <p14:creationId xmlns:p14="http://schemas.microsoft.com/office/powerpoint/2010/main" val="2806149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30200" y="202438"/>
            <a:ext cx="5918200" cy="738664"/>
          </a:xfrm>
        </p:spPr>
        <p:txBody>
          <a:bodyPr/>
          <a:lstStyle/>
          <a:p>
            <a:r>
              <a:rPr lang="en-US" sz="2400" u="sng" dirty="0"/>
              <a:t>Aim of the Distillation: </a:t>
            </a:r>
            <a:br>
              <a:rPr lang="en-US" sz="2400" u="sng" dirty="0"/>
            </a:br>
            <a:endParaRPr lang="ar-IQ" sz="2400" u="sng" dirty="0"/>
          </a:p>
        </p:txBody>
      </p:sp>
      <p:sp>
        <p:nvSpPr>
          <p:cNvPr id="3" name="عنصر نائب للنص 2"/>
          <p:cNvSpPr>
            <a:spLocks noGrp="1"/>
          </p:cNvSpPr>
          <p:nvPr>
            <p:ph type="body" idx="1"/>
          </p:nvPr>
        </p:nvSpPr>
        <p:spPr>
          <a:xfrm>
            <a:off x="76200" y="990600"/>
            <a:ext cx="8763000" cy="1508105"/>
          </a:xfrm>
        </p:spPr>
        <p:txBody>
          <a:bodyPr/>
          <a:lstStyle/>
          <a:p>
            <a:endParaRPr lang="ar-IQ" dirty="0"/>
          </a:p>
          <a:p>
            <a:r>
              <a:rPr lang="en-US" sz="2000" dirty="0" smtClean="0"/>
              <a:t>1- </a:t>
            </a:r>
            <a:r>
              <a:rPr lang="en-US" sz="2000" dirty="0"/>
              <a:t>Purification of liquid organic </a:t>
            </a:r>
            <a:r>
              <a:rPr lang="en-US" sz="2000" dirty="0" smtClean="0"/>
              <a:t>compound</a:t>
            </a:r>
            <a:r>
              <a:rPr lang="en-US" sz="2000" dirty="0"/>
              <a:t>. </a:t>
            </a:r>
          </a:p>
          <a:p>
            <a:r>
              <a:rPr lang="en-US" sz="2000" dirty="0"/>
              <a:t>2- Determination of the boiling point. </a:t>
            </a:r>
          </a:p>
          <a:p>
            <a:r>
              <a:rPr lang="en-US" sz="2000" dirty="0"/>
              <a:t>3- Separation of liquid organic substances from each other or from a </a:t>
            </a:r>
            <a:r>
              <a:rPr lang="en-US" sz="2000" dirty="0" smtClean="0"/>
              <a:t>non volatile </a:t>
            </a:r>
            <a:r>
              <a:rPr lang="en-US" sz="2000" dirty="0"/>
              <a:t>solid </a:t>
            </a:r>
            <a:r>
              <a:rPr lang="en-US" sz="2000" dirty="0" smtClean="0"/>
              <a:t>compounds </a:t>
            </a:r>
            <a:endParaRPr lang="ar-IQ" sz="2000" dirty="0"/>
          </a:p>
        </p:txBody>
      </p:sp>
      <p:sp>
        <p:nvSpPr>
          <p:cNvPr id="4" name="مستطيل 3"/>
          <p:cNvSpPr/>
          <p:nvPr/>
        </p:nvSpPr>
        <p:spPr>
          <a:xfrm>
            <a:off x="228600" y="2590800"/>
            <a:ext cx="4953000" cy="2277547"/>
          </a:xfrm>
          <a:prstGeom prst="rect">
            <a:avLst/>
          </a:prstGeom>
        </p:spPr>
        <p:txBody>
          <a:bodyPr wrap="square">
            <a:spAutoFit/>
          </a:bodyPr>
          <a:lstStyle/>
          <a:p>
            <a:endParaRPr lang="ar-IQ" dirty="0"/>
          </a:p>
          <a:p>
            <a:pPr algn="l"/>
            <a:r>
              <a:rPr lang="en-US" sz="2400" b="1" u="sng" dirty="0" smtClean="0">
                <a:solidFill>
                  <a:srgbClr val="C00000"/>
                </a:solidFill>
              </a:rPr>
              <a:t>Types </a:t>
            </a:r>
            <a:r>
              <a:rPr lang="en-US" sz="2400" b="1" u="sng" dirty="0">
                <a:solidFill>
                  <a:srgbClr val="C00000"/>
                </a:solidFill>
              </a:rPr>
              <a:t>of distillation:</a:t>
            </a:r>
            <a:r>
              <a:rPr lang="en-US" b="1" dirty="0"/>
              <a:t> </a:t>
            </a:r>
            <a:endParaRPr lang="en-US" dirty="0"/>
          </a:p>
          <a:p>
            <a:pPr algn="l"/>
            <a:r>
              <a:rPr lang="en-US" sz="2000" dirty="0"/>
              <a:t>1- Simple distillation. </a:t>
            </a:r>
          </a:p>
          <a:p>
            <a:pPr algn="l"/>
            <a:r>
              <a:rPr lang="en-US" sz="2000" dirty="0"/>
              <a:t>2- Vacuum distillation. </a:t>
            </a:r>
          </a:p>
          <a:p>
            <a:pPr algn="l"/>
            <a:r>
              <a:rPr lang="en-US" sz="2000" dirty="0"/>
              <a:t>3- Steam distillation. </a:t>
            </a:r>
          </a:p>
          <a:p>
            <a:pPr algn="l"/>
            <a:r>
              <a:rPr lang="en-US" sz="2000" dirty="0"/>
              <a:t>4- Fractional distillation. </a:t>
            </a:r>
          </a:p>
          <a:p>
            <a:pPr algn="l"/>
            <a:r>
              <a:rPr lang="en-US" sz="2000" dirty="0"/>
              <a:t>5- Reflex.</a:t>
            </a:r>
            <a:r>
              <a:rPr lang="en-US" dirty="0"/>
              <a:t> </a:t>
            </a:r>
            <a:endParaRPr lang="ar-IQ" dirty="0"/>
          </a:p>
        </p:txBody>
      </p:sp>
    </p:spTree>
    <p:extLst>
      <p:ext uri="{BB962C8B-B14F-4D97-AF65-F5344CB8AC3E}">
        <p14:creationId xmlns:p14="http://schemas.microsoft.com/office/powerpoint/2010/main" val="1997201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30200" y="202438"/>
            <a:ext cx="4241800" cy="369332"/>
          </a:xfrm>
        </p:spPr>
        <p:txBody>
          <a:bodyPr/>
          <a:lstStyle/>
          <a:p>
            <a:r>
              <a:rPr lang="en-US" sz="2400" u="sng" dirty="0"/>
              <a:t>Simple Distillation</a:t>
            </a:r>
            <a:endParaRPr lang="ar-IQ" sz="2400" u="sng" dirty="0"/>
          </a:p>
        </p:txBody>
      </p:sp>
      <p:sp>
        <p:nvSpPr>
          <p:cNvPr id="3" name="عنصر نائب للنص 2"/>
          <p:cNvSpPr>
            <a:spLocks noGrp="1"/>
          </p:cNvSpPr>
          <p:nvPr>
            <p:ph type="body" idx="1"/>
          </p:nvPr>
        </p:nvSpPr>
        <p:spPr>
          <a:xfrm>
            <a:off x="152400" y="990600"/>
            <a:ext cx="8839200" cy="2769989"/>
          </a:xfrm>
        </p:spPr>
        <p:txBody>
          <a:bodyPr/>
          <a:lstStyle/>
          <a:p>
            <a:r>
              <a:rPr lang="en-US" dirty="0" smtClean="0"/>
              <a:t>: </a:t>
            </a:r>
            <a:r>
              <a:rPr lang="en-US" dirty="0"/>
              <a:t>A simple distillation apparatus is shown in Figure 1. This consists of a </a:t>
            </a:r>
            <a:r>
              <a:rPr lang="en-US" u="sng" dirty="0"/>
              <a:t>round-bottomed flask </a:t>
            </a:r>
            <a:r>
              <a:rPr lang="en-US" dirty="0"/>
              <a:t>connected by means of a distillation adapter to a water-cooled </a:t>
            </a:r>
            <a:r>
              <a:rPr lang="en-US" u="sng" dirty="0"/>
              <a:t>condense</a:t>
            </a:r>
            <a:r>
              <a:rPr lang="en-US" dirty="0"/>
              <a:t>r. A t</a:t>
            </a:r>
            <a:r>
              <a:rPr lang="en-US" u="sng" dirty="0"/>
              <a:t>hermomete</a:t>
            </a:r>
            <a:r>
              <a:rPr lang="en-US" dirty="0"/>
              <a:t>r is held in place in the vertical arm of the distillation adapter by a special rubber connector at a height adjusted so that the top of the thermometer bulb is 5 – 10 mm below the opening of the side-arm. A (vacuum) adapter is connected to the lower end of the condenser. The distilled liquid is collected in a clean, dry receiver, commonly an Erlenmeyer flaks or </a:t>
            </a:r>
            <a:r>
              <a:rPr lang="en-US" dirty="0" smtClean="0"/>
              <a:t>small mouthed </a:t>
            </a:r>
            <a:r>
              <a:rPr lang="en-US" dirty="0"/>
              <a:t>bottle. To reduce vapor losses and minimize fire hazards, it is desirable to insert the lower end of the adapter well into the mouth of the receiver. A distilling assembly must have an opening to the atmosphere to avoid developing a dangerously high pressure within the system when heat is applied. </a:t>
            </a:r>
            <a:endParaRPr lang="ar-IQ" dirty="0"/>
          </a:p>
        </p:txBody>
      </p:sp>
      <p:sp>
        <p:nvSpPr>
          <p:cNvPr id="4" name="object 3"/>
          <p:cNvSpPr/>
          <p:nvPr/>
        </p:nvSpPr>
        <p:spPr>
          <a:xfrm>
            <a:off x="1371600" y="3886200"/>
            <a:ext cx="6858000" cy="2819400"/>
          </a:xfrm>
          <a:prstGeom prst="rect">
            <a:avLst/>
          </a:prstGeom>
          <a:blipFill>
            <a:blip r:embed="rId2" cstate="print"/>
            <a:stretch>
              <a:fillRect/>
            </a:stretch>
          </a:blipFill>
          <a:ln>
            <a:solidFill>
              <a:schemeClr val="tx1"/>
            </a:solidFill>
          </a:ln>
        </p:spPr>
        <p:txBody>
          <a:bodyPr wrap="square" lIns="0" tIns="0" rIns="0" bIns="0" rtlCol="0"/>
          <a:lstStyle/>
          <a:p>
            <a:endParaRPr/>
          </a:p>
        </p:txBody>
      </p:sp>
    </p:spTree>
    <p:extLst>
      <p:ext uri="{BB962C8B-B14F-4D97-AF65-F5344CB8AC3E}">
        <p14:creationId xmlns:p14="http://schemas.microsoft.com/office/powerpoint/2010/main" val="3500031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228600"/>
            <a:ext cx="4782820" cy="369332"/>
          </a:xfrm>
        </p:spPr>
        <p:txBody>
          <a:bodyPr/>
          <a:lstStyle/>
          <a:p>
            <a:pPr algn="l"/>
            <a:r>
              <a:rPr lang="en-US" sz="2400" u="sng" dirty="0">
                <a:latin typeface="+mj-lt"/>
              </a:rPr>
              <a:t>vacuum </a:t>
            </a:r>
            <a:r>
              <a:rPr lang="en-US" sz="2400" u="sng" dirty="0" smtClean="0">
                <a:latin typeface="+mj-lt"/>
              </a:rPr>
              <a:t>Distillation</a:t>
            </a:r>
            <a:endParaRPr lang="ar-IQ" sz="2400" u="sng" dirty="0">
              <a:latin typeface="+mj-lt"/>
            </a:endParaRPr>
          </a:p>
        </p:txBody>
      </p:sp>
      <p:sp>
        <p:nvSpPr>
          <p:cNvPr id="3" name="عنصر نائب للنص 2"/>
          <p:cNvSpPr>
            <a:spLocks noGrp="1"/>
          </p:cNvSpPr>
          <p:nvPr>
            <p:ph type="body" idx="1"/>
          </p:nvPr>
        </p:nvSpPr>
        <p:spPr>
          <a:xfrm>
            <a:off x="152400" y="838200"/>
            <a:ext cx="8229600" cy="553998"/>
          </a:xfrm>
        </p:spPr>
        <p:txBody>
          <a:bodyPr/>
          <a:lstStyle/>
          <a:p>
            <a:r>
              <a:rPr lang="en-US" dirty="0" smtClean="0"/>
              <a:t>The </a:t>
            </a:r>
            <a:r>
              <a:rPr lang="en-US" dirty="0"/>
              <a:t>vapors generated in the pot rise up the fractionating column and encounter cooler surfaces, upon which they condense (see </a:t>
            </a:r>
            <a:r>
              <a:rPr lang="en-US" dirty="0" smtClean="0"/>
              <a:t>Figure2). </a:t>
            </a:r>
            <a:endParaRPr lang="ar-IQ" dirty="0"/>
          </a:p>
        </p:txBody>
      </p:sp>
      <p:sp>
        <p:nvSpPr>
          <p:cNvPr id="4" name="مستطيل 3"/>
          <p:cNvSpPr/>
          <p:nvPr/>
        </p:nvSpPr>
        <p:spPr>
          <a:xfrm>
            <a:off x="220249" y="1371600"/>
            <a:ext cx="8458200" cy="2031325"/>
          </a:xfrm>
          <a:prstGeom prst="rect">
            <a:avLst/>
          </a:prstGeom>
        </p:spPr>
        <p:txBody>
          <a:bodyPr wrap="square">
            <a:spAutoFit/>
          </a:bodyPr>
          <a:lstStyle/>
          <a:p>
            <a:pPr algn="l"/>
            <a:endParaRPr lang="ar-IQ" dirty="0"/>
          </a:p>
          <a:p>
            <a:pPr algn="l"/>
            <a:r>
              <a:rPr lang="en-US" dirty="0"/>
              <a:t>Some </a:t>
            </a:r>
            <a:r>
              <a:rPr lang="en-US" dirty="0" smtClean="0"/>
              <a:t>compounds </a:t>
            </a:r>
            <a:r>
              <a:rPr lang="en-US" dirty="0"/>
              <a:t>have very high </a:t>
            </a:r>
            <a:r>
              <a:rPr lang="en-US" dirty="0" smtClean="0"/>
              <a:t>boiling point or </a:t>
            </a:r>
            <a:r>
              <a:rPr lang="en-US" dirty="0"/>
              <a:t>unstable to heat. To boil such </a:t>
            </a:r>
            <a:r>
              <a:rPr lang="en-US" dirty="0" smtClean="0"/>
              <a:t>compounds </a:t>
            </a:r>
            <a:r>
              <a:rPr lang="en-US" dirty="0"/>
              <a:t>it is better to lower the pressure at which such </a:t>
            </a:r>
            <a:r>
              <a:rPr lang="en-US" dirty="0" smtClean="0"/>
              <a:t>compounds </a:t>
            </a:r>
            <a:r>
              <a:rPr lang="en-US" dirty="0"/>
              <a:t>are boiled instead of increasing the temp. Once the pressure </a:t>
            </a:r>
          </a:p>
          <a:p>
            <a:pPr algn="l"/>
            <a:r>
              <a:rPr lang="en-US" dirty="0"/>
              <a:t>is lowered to the vapor pressure of the </a:t>
            </a:r>
            <a:r>
              <a:rPr lang="en-US" dirty="0" smtClean="0"/>
              <a:t>compound </a:t>
            </a:r>
            <a:r>
              <a:rPr lang="en-US" dirty="0"/>
              <a:t>, at a given temp., boiling &amp; the rest of the distillation process can commence. This technique is referred to as vacuum distillation. </a:t>
            </a:r>
            <a:endParaRPr lang="ar-IQ" dirty="0"/>
          </a:p>
        </p:txBody>
      </p:sp>
      <p:sp>
        <p:nvSpPr>
          <p:cNvPr id="5" name="object 36"/>
          <p:cNvSpPr/>
          <p:nvPr/>
        </p:nvSpPr>
        <p:spPr>
          <a:xfrm>
            <a:off x="609600" y="3810000"/>
            <a:ext cx="3818445" cy="2859354"/>
          </a:xfrm>
          <a:prstGeom prst="rect">
            <a:avLst/>
          </a:prstGeom>
          <a:blipFill>
            <a:blip r:embed="rId2" cstate="print"/>
            <a:stretch>
              <a:fillRect/>
            </a:stretch>
          </a:blipFill>
          <a:ln>
            <a:solidFill>
              <a:schemeClr val="tx1"/>
            </a:solidFill>
          </a:ln>
        </p:spPr>
        <p:txBody>
          <a:bodyPr wrap="square" lIns="0" tIns="0" rIns="0" bIns="0" rtlCol="0"/>
          <a:lstStyle/>
          <a:p>
            <a:endParaRPr/>
          </a:p>
        </p:txBody>
      </p:sp>
      <p:sp>
        <p:nvSpPr>
          <p:cNvPr id="6" name="object 38"/>
          <p:cNvSpPr/>
          <p:nvPr/>
        </p:nvSpPr>
        <p:spPr>
          <a:xfrm>
            <a:off x="4811680" y="3824614"/>
            <a:ext cx="3866769" cy="2666796"/>
          </a:xfrm>
          <a:prstGeom prst="rect">
            <a:avLst/>
          </a:prstGeom>
          <a:blipFill>
            <a:blip r:embed="rId3" cstate="print"/>
            <a:stretch>
              <a:fillRect/>
            </a:stretch>
          </a:blipFill>
          <a:ln>
            <a:solidFill>
              <a:schemeClr val="tx1"/>
            </a:solidFill>
          </a:ln>
        </p:spPr>
        <p:txBody>
          <a:bodyPr wrap="square" lIns="0" tIns="0" rIns="0" bIns="0" rtlCol="0"/>
          <a:lstStyle/>
          <a:p>
            <a:endParaRPr/>
          </a:p>
        </p:txBody>
      </p:sp>
    </p:spTree>
    <p:extLst>
      <p:ext uri="{BB962C8B-B14F-4D97-AF65-F5344CB8AC3E}">
        <p14:creationId xmlns:p14="http://schemas.microsoft.com/office/powerpoint/2010/main" val="1925895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5"/>
          <p:cNvSpPr/>
          <p:nvPr/>
        </p:nvSpPr>
        <p:spPr>
          <a:xfrm>
            <a:off x="304800" y="260605"/>
            <a:ext cx="3089401" cy="882395"/>
          </a:xfrm>
          <a:prstGeom prst="rect">
            <a:avLst/>
          </a:prstGeom>
          <a:blipFill>
            <a:blip r:embed="rId2" cstate="print"/>
            <a:stretch>
              <a:fillRect/>
            </a:stretch>
          </a:blipFill>
        </p:spPr>
        <p:txBody>
          <a:bodyPr wrap="square" lIns="0" tIns="0" rIns="0" bIns="0" rtlCol="0"/>
          <a:lstStyle/>
          <a:p>
            <a:endParaRPr/>
          </a:p>
        </p:txBody>
      </p:sp>
      <p:sp>
        <p:nvSpPr>
          <p:cNvPr id="8" name="object 7"/>
          <p:cNvSpPr/>
          <p:nvPr/>
        </p:nvSpPr>
        <p:spPr>
          <a:xfrm>
            <a:off x="179512" y="1268729"/>
            <a:ext cx="3528441" cy="3600450"/>
          </a:xfrm>
          <a:prstGeom prst="rect">
            <a:avLst/>
          </a:prstGeom>
          <a:blipFill>
            <a:blip r:embed="rId3" cstate="print"/>
            <a:stretch>
              <a:fillRect/>
            </a:stretch>
          </a:blipFill>
          <a:ln>
            <a:solidFill>
              <a:schemeClr val="tx1"/>
            </a:solidFill>
          </a:ln>
        </p:spPr>
        <p:txBody>
          <a:bodyPr wrap="square" lIns="0" tIns="0" rIns="0" bIns="0" rtlCol="0"/>
          <a:lstStyle/>
          <a:p>
            <a:endParaRPr/>
          </a:p>
        </p:txBody>
      </p:sp>
      <p:sp>
        <p:nvSpPr>
          <p:cNvPr id="9" name="object 3"/>
          <p:cNvSpPr/>
          <p:nvPr/>
        </p:nvSpPr>
        <p:spPr>
          <a:xfrm>
            <a:off x="4419600" y="3068954"/>
            <a:ext cx="4114800" cy="3484246"/>
          </a:xfrm>
          <a:prstGeom prst="rect">
            <a:avLst/>
          </a:prstGeom>
          <a:blipFill>
            <a:blip r:embed="rId4" cstate="print"/>
            <a:stretch>
              <a:fillRect/>
            </a:stretch>
          </a:blipFill>
          <a:ln>
            <a:solidFill>
              <a:schemeClr val="tx1"/>
            </a:solidFill>
          </a:ln>
        </p:spPr>
        <p:txBody>
          <a:bodyPr wrap="square" lIns="0" tIns="0" rIns="0" bIns="0" rtlCol="0"/>
          <a:lstStyle/>
          <a:p>
            <a:endParaRPr/>
          </a:p>
        </p:txBody>
      </p:sp>
    </p:spTree>
    <p:extLst>
      <p:ext uri="{BB962C8B-B14F-4D97-AF65-F5344CB8AC3E}">
        <p14:creationId xmlns:p14="http://schemas.microsoft.com/office/powerpoint/2010/main" val="3680368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0"/>
            <a:ext cx="3632200" cy="861774"/>
          </a:xfrm>
        </p:spPr>
        <p:txBody>
          <a:bodyPr/>
          <a:lstStyle/>
          <a:p>
            <a:r>
              <a:rPr lang="ar-IQ" b="0" dirty="0"/>
              <a:t/>
            </a:r>
            <a:br>
              <a:rPr lang="ar-IQ" b="0" dirty="0"/>
            </a:br>
            <a:r>
              <a:rPr lang="en-US" sz="2400" u="sng" dirty="0"/>
              <a:t>Steam Distillation: </a:t>
            </a:r>
            <a:endParaRPr lang="ar-IQ" sz="2400" u="sng" dirty="0"/>
          </a:p>
        </p:txBody>
      </p:sp>
      <p:sp>
        <p:nvSpPr>
          <p:cNvPr id="3" name="عنصر نائب للنص 2"/>
          <p:cNvSpPr>
            <a:spLocks noGrp="1"/>
          </p:cNvSpPr>
          <p:nvPr>
            <p:ph type="body" idx="1"/>
          </p:nvPr>
        </p:nvSpPr>
        <p:spPr>
          <a:xfrm>
            <a:off x="152400" y="838200"/>
            <a:ext cx="8229600" cy="1200329"/>
          </a:xfrm>
        </p:spPr>
        <p:txBody>
          <a:bodyPr/>
          <a:lstStyle/>
          <a:p>
            <a:endParaRPr lang="ar-IQ" dirty="0"/>
          </a:p>
          <a:p>
            <a:r>
              <a:rPr lang="en-US" sz="2000" dirty="0"/>
              <a:t>This method is used for the separation of water immiscible compound of low volatility from non- volatile tarry products which are formed as by-products in many reactions. </a:t>
            </a:r>
            <a:endParaRPr lang="ar-IQ" sz="2000" dirty="0"/>
          </a:p>
        </p:txBody>
      </p:sp>
      <p:sp>
        <p:nvSpPr>
          <p:cNvPr id="4" name="object 16"/>
          <p:cNvSpPr/>
          <p:nvPr/>
        </p:nvSpPr>
        <p:spPr>
          <a:xfrm>
            <a:off x="914400" y="2438401"/>
            <a:ext cx="7162800" cy="4158944"/>
          </a:xfrm>
          <a:prstGeom prst="rect">
            <a:avLst/>
          </a:prstGeom>
          <a:blipFill>
            <a:blip r:embed="rId2" cstate="print"/>
            <a:stretch>
              <a:fillRect/>
            </a:stretch>
          </a:blipFill>
          <a:ln>
            <a:solidFill>
              <a:schemeClr val="tx1"/>
            </a:solidFill>
          </a:ln>
        </p:spPr>
        <p:txBody>
          <a:bodyPr wrap="square" lIns="0" tIns="0" rIns="0" bIns="0" rtlCol="0"/>
          <a:lstStyle/>
          <a:p>
            <a:endParaRPr/>
          </a:p>
        </p:txBody>
      </p:sp>
    </p:spTree>
    <p:extLst>
      <p:ext uri="{BB962C8B-B14F-4D97-AF65-F5344CB8AC3E}">
        <p14:creationId xmlns:p14="http://schemas.microsoft.com/office/powerpoint/2010/main" val="4115789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457200"/>
            <a:ext cx="3657600" cy="861774"/>
          </a:xfrm>
        </p:spPr>
        <p:txBody>
          <a:bodyPr/>
          <a:lstStyle/>
          <a:p>
            <a:r>
              <a:rPr lang="ar-IQ" b="0" dirty="0"/>
              <a:t/>
            </a:r>
            <a:br>
              <a:rPr lang="ar-IQ" b="0" dirty="0"/>
            </a:br>
            <a:endParaRPr lang="ar-IQ" sz="2400" u="sng" dirty="0"/>
          </a:p>
        </p:txBody>
      </p:sp>
      <p:sp>
        <p:nvSpPr>
          <p:cNvPr id="3" name="عنصر نائب للنص 2"/>
          <p:cNvSpPr>
            <a:spLocks noGrp="1"/>
          </p:cNvSpPr>
          <p:nvPr>
            <p:ph type="body" idx="1"/>
          </p:nvPr>
        </p:nvSpPr>
        <p:spPr>
          <a:xfrm>
            <a:off x="123173" y="628710"/>
            <a:ext cx="8610600" cy="1815882"/>
          </a:xfrm>
        </p:spPr>
        <p:txBody>
          <a:bodyPr/>
          <a:lstStyle/>
          <a:p>
            <a:endParaRPr lang="ar-IQ" dirty="0"/>
          </a:p>
          <a:p>
            <a:r>
              <a:rPr lang="en-US" sz="2000" dirty="0"/>
              <a:t>It is used to separate mixtures in which the components have boiling points that differ by only a few degrees, by employing a fractionating column in the distillation apparatus. </a:t>
            </a:r>
          </a:p>
          <a:p>
            <a:r>
              <a:rPr lang="en-US" sz="2000" dirty="0"/>
              <a:t>So, fractional distillation is a process of collecting separate fractions according to controlled boiling ranges during the distillation of a mixture of substances. </a:t>
            </a:r>
            <a:endParaRPr lang="ar-IQ" sz="2000" dirty="0"/>
          </a:p>
        </p:txBody>
      </p:sp>
      <p:sp>
        <p:nvSpPr>
          <p:cNvPr id="4" name="مستطيل 3"/>
          <p:cNvSpPr/>
          <p:nvPr/>
        </p:nvSpPr>
        <p:spPr>
          <a:xfrm>
            <a:off x="152400" y="228600"/>
            <a:ext cx="2895600" cy="400110"/>
          </a:xfrm>
          <a:prstGeom prst="rect">
            <a:avLst/>
          </a:prstGeom>
        </p:spPr>
        <p:txBody>
          <a:bodyPr wrap="square">
            <a:spAutoFit/>
          </a:bodyPr>
          <a:lstStyle/>
          <a:p>
            <a:pPr algn="l"/>
            <a:r>
              <a:rPr lang="en-US" sz="2000" b="1" u="sng" dirty="0">
                <a:solidFill>
                  <a:srgbClr val="C00000"/>
                </a:solidFill>
              </a:rPr>
              <a:t>Fractional Distillation </a:t>
            </a:r>
            <a:endParaRPr lang="ar-IQ" sz="2000" b="1" dirty="0">
              <a:solidFill>
                <a:srgbClr val="C00000"/>
              </a:solidFill>
            </a:endParaRPr>
          </a:p>
        </p:txBody>
      </p:sp>
      <p:sp>
        <p:nvSpPr>
          <p:cNvPr id="5" name="object 24"/>
          <p:cNvSpPr/>
          <p:nvPr/>
        </p:nvSpPr>
        <p:spPr>
          <a:xfrm>
            <a:off x="990600" y="2895600"/>
            <a:ext cx="6781799" cy="3352800"/>
          </a:xfrm>
          <a:prstGeom prst="rect">
            <a:avLst/>
          </a:prstGeom>
          <a:blipFill>
            <a:blip r:embed="rId2" cstate="print"/>
            <a:stretch>
              <a:fillRect/>
            </a:stretch>
          </a:blipFill>
          <a:ln>
            <a:solidFill>
              <a:schemeClr val="tx1"/>
            </a:solidFill>
          </a:ln>
        </p:spPr>
        <p:txBody>
          <a:bodyPr wrap="square" lIns="0" tIns="0" rIns="0" bIns="0" rtlCol="0"/>
          <a:lstStyle/>
          <a:p>
            <a:endParaRPr/>
          </a:p>
        </p:txBody>
      </p:sp>
    </p:spTree>
    <p:extLst>
      <p:ext uri="{BB962C8B-B14F-4D97-AF65-F5344CB8AC3E}">
        <p14:creationId xmlns:p14="http://schemas.microsoft.com/office/powerpoint/2010/main" val="41740479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249</TotalTime>
  <Words>897</Words>
  <Application>Microsoft Office PowerPoint</Application>
  <PresentationFormat>عرض على الشاشة (3:4)‏</PresentationFormat>
  <Paragraphs>73</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Office Theme</vt:lpstr>
      <vt:lpstr>عرض تقديمي في PowerPoint</vt:lpstr>
      <vt:lpstr>Experiment name 4/Distillation   </vt:lpstr>
      <vt:lpstr>Distillation</vt:lpstr>
      <vt:lpstr>Aim of the Distillation:  </vt:lpstr>
      <vt:lpstr>Simple Distillation</vt:lpstr>
      <vt:lpstr>vacuum Distillation</vt:lpstr>
      <vt:lpstr>عرض تقديمي في PowerPoint</vt:lpstr>
      <vt:lpstr> Steam Distillation: </vt:lpstr>
      <vt:lpstr> </vt:lpstr>
      <vt:lpstr>عرض تقديمي في PowerPoint</vt:lpstr>
      <vt:lpstr>عرض تقديمي في PowerPoint</vt:lpstr>
      <vt:lpstr>عرض تقديمي في PowerPoint</vt:lpstr>
      <vt:lpstr>عرض تقديمي في PowerPoint</vt:lpstr>
      <vt:lpstr>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Microsoft</cp:lastModifiedBy>
  <cp:revision>28</cp:revision>
  <dcterms:created xsi:type="dcterms:W3CDTF">2020-05-09T11:14:11Z</dcterms:created>
  <dcterms:modified xsi:type="dcterms:W3CDTF">2020-06-10T15:13:52Z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2016-03-31T00:00:00Z</vt:filetime>
  </property>
  <property fmtid="{D5CDD505-2E9C-101B-9397-08002B2CF9AE}" pid="3" name="Creator">
    <vt:lpwstr>Microsoft® Office PowerPoint® 2007</vt:lpwstr>
  </property>
  <property fmtid="{D5CDD505-2E9C-101B-9397-08002B2CF9AE}" pid="4" name="LastSaved">
    <vt:filetime>2020-05-09T00:00:00Z</vt:filetime>
  </property>
</Properties>
</file>