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Lst>
  <p:sldSz cx="9144000" cy="6858000" type="screen4x3"/>
  <p:notesSz cx="9144000" cy="6858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Baskerville Old Face"/>
                <a:cs typeface="Baskerville Old Fac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Baskerville Old Face"/>
                <a:cs typeface="Baskerville Old Fac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31868" cy="683359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1439" y="124968"/>
            <a:ext cx="729995" cy="64312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81940" y="124968"/>
            <a:ext cx="679704" cy="64312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422148" y="124968"/>
            <a:ext cx="637032" cy="643127"/>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519683" y="124968"/>
            <a:ext cx="1639824" cy="64312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1620011" y="77723"/>
            <a:ext cx="742188" cy="690372"/>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1822704" y="124968"/>
            <a:ext cx="643128" cy="643127"/>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1926335" y="124968"/>
            <a:ext cx="4760975" cy="643127"/>
          </a:xfrm>
          <a:prstGeom prst="rect">
            <a:avLst/>
          </a:prstGeom>
          <a:blipFill>
            <a:blip r:embed="rId9" cstate="print"/>
            <a:stretch>
              <a:fillRect/>
            </a:stretch>
          </a:blipFill>
        </p:spPr>
        <p:txBody>
          <a:bodyPr wrap="square" lIns="0" tIns="0" rIns="0" bIns="0" rtlCol="0"/>
          <a:lstStyle/>
          <a:p>
            <a:endParaRPr/>
          </a:p>
        </p:txBody>
      </p:sp>
      <p:sp>
        <p:nvSpPr>
          <p:cNvPr id="24" name="bk object 24"/>
          <p:cNvSpPr/>
          <p:nvPr/>
        </p:nvSpPr>
        <p:spPr>
          <a:xfrm>
            <a:off x="0" y="62484"/>
            <a:ext cx="629412" cy="705611"/>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C00000"/>
                </a:solidFill>
                <a:latin typeface="Baskerville Old Face"/>
                <a:cs typeface="Baskerville Old Fac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31868" cy="683359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0200" y="202438"/>
            <a:ext cx="2192020" cy="513715"/>
          </a:xfrm>
          <a:prstGeom prst="rect">
            <a:avLst/>
          </a:prstGeom>
        </p:spPr>
        <p:txBody>
          <a:bodyPr wrap="square" lIns="0" tIns="0" rIns="0" bIns="0">
            <a:spAutoFit/>
          </a:bodyPr>
          <a:lstStyle>
            <a:lvl1pPr>
              <a:defRPr sz="3200" b="1" i="0">
                <a:solidFill>
                  <a:srgbClr val="C00000"/>
                </a:solidFill>
                <a:latin typeface="Baskerville Old Face"/>
                <a:cs typeface="Baskerville Old Face"/>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8.pn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260335" y="92964"/>
            <a:ext cx="1746503" cy="16367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83463" y="344424"/>
            <a:ext cx="493776" cy="5090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927604" y="854963"/>
            <a:ext cx="478535" cy="49987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19456" y="854963"/>
            <a:ext cx="486156" cy="499872"/>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219456" y="1220724"/>
            <a:ext cx="486156" cy="499872"/>
          </a:xfrm>
          <a:prstGeom prst="rect">
            <a:avLst/>
          </a:prstGeom>
          <a:blipFill>
            <a:blip r:embed="rId7" cstate="print"/>
            <a:stretch>
              <a:fillRect/>
            </a:stretch>
          </a:blipFill>
        </p:spPr>
        <p:txBody>
          <a:bodyPr wrap="square" lIns="0" tIns="0" rIns="0" bIns="0" rtlCol="0"/>
          <a:lstStyle/>
          <a:p>
            <a:endParaRPr/>
          </a:p>
        </p:txBody>
      </p:sp>
      <p:pic>
        <p:nvPicPr>
          <p:cNvPr id="22" name="Picture 2" descr="D:\أسئلة كيمياء صيدلة مستقبل\pho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7287" y="204028"/>
            <a:ext cx="1796983" cy="14723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6458" y="1220724"/>
            <a:ext cx="3182937"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ject 16"/>
          <p:cNvSpPr/>
          <p:nvPr/>
        </p:nvSpPr>
        <p:spPr>
          <a:xfrm>
            <a:off x="437303" y="4267200"/>
            <a:ext cx="2508046" cy="194437"/>
          </a:xfrm>
          <a:prstGeom prst="rect">
            <a:avLst/>
          </a:prstGeom>
          <a:blipFill>
            <a:blip r:embed="rId10" cstate="print"/>
            <a:stretch>
              <a:fillRect/>
            </a:stretch>
          </a:blipFill>
        </p:spPr>
        <p:txBody>
          <a:bodyPr wrap="square" lIns="0" tIns="0" rIns="0" bIns="0" rtlCol="0"/>
          <a:lstStyle/>
          <a:p>
            <a:endParaRPr>
              <a:solidFill>
                <a:schemeClr val="tx1">
                  <a:lumMod val="50000"/>
                  <a:lumOff val="50000"/>
                </a:schemeClr>
              </a:solidFill>
            </a:endParaRP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104" y="598931"/>
            <a:ext cx="61325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مستطيل 22"/>
          <p:cNvSpPr/>
          <p:nvPr/>
        </p:nvSpPr>
        <p:spPr>
          <a:xfrm>
            <a:off x="2101452" y="5257800"/>
            <a:ext cx="2470548" cy="369332"/>
          </a:xfrm>
          <a:prstGeom prst="rect">
            <a:avLst/>
          </a:prstGeom>
        </p:spPr>
        <p:txBody>
          <a:bodyPr wrap="none">
            <a:spAutoFit/>
          </a:bodyPr>
          <a:lstStyle/>
          <a:p>
            <a:r>
              <a:rPr lang="en-US" b="1" dirty="0" err="1"/>
              <a:t>Duha</a:t>
            </a:r>
            <a:r>
              <a:rPr lang="en-US" b="1" dirty="0"/>
              <a:t> Adnan </a:t>
            </a:r>
            <a:r>
              <a:rPr lang="en-US" b="1" dirty="0" err="1"/>
              <a:t>Mahmood</a:t>
            </a:r>
            <a:r>
              <a:rPr lang="en-US" b="1" dirty="0"/>
              <a:t> </a:t>
            </a:r>
            <a:endParaRPr lang="ar-IQ" dirty="0"/>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696200" y="4953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02439"/>
            <a:ext cx="7899400" cy="369332"/>
          </a:xfrm>
        </p:spPr>
        <p:txBody>
          <a:bodyPr/>
          <a:lstStyle/>
          <a:p>
            <a:r>
              <a:rPr lang="en-US" sz="2400" u="sng" dirty="0"/>
              <a:t>Experiment name / Determination of Boiling point</a:t>
            </a:r>
            <a:endParaRPr lang="ar-IQ" sz="2400" u="sng" dirty="0"/>
          </a:p>
        </p:txBody>
      </p:sp>
      <p:sp>
        <p:nvSpPr>
          <p:cNvPr id="3" name="عنصر نائب للنص 2"/>
          <p:cNvSpPr>
            <a:spLocks noGrp="1"/>
          </p:cNvSpPr>
          <p:nvPr>
            <p:ph type="body" idx="1"/>
          </p:nvPr>
        </p:nvSpPr>
        <p:spPr>
          <a:xfrm>
            <a:off x="457200" y="1577340"/>
            <a:ext cx="8229600" cy="1754326"/>
          </a:xfrm>
        </p:spPr>
        <p:txBody>
          <a:bodyPr/>
          <a:lstStyle/>
          <a:p>
            <a:r>
              <a:rPr lang="en-US" sz="2400" b="1" u="sng" dirty="0" smtClean="0">
                <a:solidFill>
                  <a:srgbClr val="C00000"/>
                </a:solidFill>
              </a:rPr>
              <a:t>Purpose</a:t>
            </a:r>
            <a:r>
              <a:rPr lang="en-US" dirty="0"/>
              <a:t>: </a:t>
            </a:r>
            <a:endParaRPr lang="ar-IQ" dirty="0" smtClean="0"/>
          </a:p>
          <a:p>
            <a:endParaRPr lang="en-US" dirty="0" smtClean="0"/>
          </a:p>
          <a:p>
            <a:r>
              <a:rPr lang="en-US" sz="2400" dirty="0" smtClean="0"/>
              <a:t>The </a:t>
            </a:r>
            <a:r>
              <a:rPr lang="en-US" sz="2400" dirty="0"/>
              <a:t>purpose of this experiment is to determine the boiling points of various organic compounds and to use these to identify unknowns</a:t>
            </a:r>
            <a:endParaRPr lang="ar-IQ" sz="2400"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4800600"/>
            <a:ext cx="609600" cy="609600"/>
          </a:xfrm>
          <a:prstGeom prst="rect">
            <a:avLst/>
          </a:prstGeom>
        </p:spPr>
      </p:pic>
    </p:spTree>
    <p:extLst>
      <p:ext uri="{BB962C8B-B14F-4D97-AF65-F5344CB8AC3E}">
        <p14:creationId xmlns:p14="http://schemas.microsoft.com/office/powerpoint/2010/main" val="4084141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3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02438"/>
            <a:ext cx="4927600" cy="369332"/>
          </a:xfrm>
        </p:spPr>
        <p:txBody>
          <a:bodyPr/>
          <a:lstStyle/>
          <a:p>
            <a:r>
              <a:rPr lang="en-US" sz="2400" u="sng" dirty="0"/>
              <a:t>Boiling point Definition</a:t>
            </a:r>
            <a:endParaRPr lang="ar-IQ" sz="2400" u="sng" dirty="0"/>
          </a:p>
        </p:txBody>
      </p:sp>
      <p:sp>
        <p:nvSpPr>
          <p:cNvPr id="3" name="عنصر نائب للنص 2"/>
          <p:cNvSpPr>
            <a:spLocks noGrp="1"/>
          </p:cNvSpPr>
          <p:nvPr>
            <p:ph type="body" idx="1"/>
          </p:nvPr>
        </p:nvSpPr>
        <p:spPr>
          <a:xfrm>
            <a:off x="152400" y="914400"/>
            <a:ext cx="8763000" cy="3385542"/>
          </a:xfrm>
        </p:spPr>
        <p:txBody>
          <a:bodyPr/>
          <a:lstStyle/>
          <a:p>
            <a:pPr marL="342900" indent="-342900">
              <a:buFont typeface="Wingdings" pitchFamily="2" charset="2"/>
              <a:buChar char="v"/>
            </a:pPr>
            <a:r>
              <a:rPr lang="en-US" sz="2000" u="sng" dirty="0" smtClean="0"/>
              <a:t>The </a:t>
            </a:r>
            <a:r>
              <a:rPr lang="en-US" sz="2000" u="sng" dirty="0"/>
              <a:t>boiling point of an organic liquid is the temperature at which its vapour pressure equals the atmospheric pressure over the liquid or it is the temperature at which the vapour and liquid phases are in equilibrium at agiven pressure</a:t>
            </a:r>
            <a:r>
              <a:rPr lang="en-US" sz="2000" dirty="0" smtClean="0"/>
              <a:t>.</a:t>
            </a:r>
            <a:endParaRPr lang="ar-IQ" sz="2000" dirty="0" smtClean="0"/>
          </a:p>
          <a:p>
            <a:endParaRPr lang="en-US" sz="2000" dirty="0" smtClean="0"/>
          </a:p>
          <a:p>
            <a:r>
              <a:rPr lang="en-US" sz="2000" dirty="0" smtClean="0"/>
              <a:t> </a:t>
            </a:r>
            <a:r>
              <a:rPr lang="en-US" sz="2000" dirty="0"/>
              <a:t>the boiling point is considered as a criterion of purity of a compound and is useful for identification of organic compounds. Similar to the melting point the boiling point may be sharp or may vary over a temperature range. Pure liquids have sharp boiling points while mixtures show a boiling point range. </a:t>
            </a:r>
            <a:endParaRPr lang="en-US" sz="2000" dirty="0" smtClean="0"/>
          </a:p>
          <a:p>
            <a:r>
              <a:rPr lang="en-US" sz="2000" dirty="0" smtClean="0"/>
              <a:t>The </a:t>
            </a:r>
            <a:r>
              <a:rPr lang="en-US" sz="2000" dirty="0"/>
              <a:t>atmospheric pressure plays an important role in determination of the boiling point correctly. Reduction of the pressure leads to a decrease or a depression in the boiling point and vice versa.</a:t>
            </a:r>
            <a:endParaRPr lang="ar-IQ" sz="2000"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0" y="4953000"/>
            <a:ext cx="609600" cy="609600"/>
          </a:xfrm>
          <a:prstGeom prst="rect">
            <a:avLst/>
          </a:prstGeom>
        </p:spPr>
      </p:pic>
    </p:spTree>
    <p:extLst>
      <p:ext uri="{BB962C8B-B14F-4D97-AF65-F5344CB8AC3E}">
        <p14:creationId xmlns:p14="http://schemas.microsoft.com/office/powerpoint/2010/main" val="3492410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02438"/>
            <a:ext cx="6604000" cy="369332"/>
          </a:xfrm>
        </p:spPr>
        <p:txBody>
          <a:bodyPr/>
          <a:lstStyle/>
          <a:p>
            <a:r>
              <a:rPr lang="en-US" sz="2400" u="sng" dirty="0"/>
              <a:t>Experimental Procedures Boiling Point</a:t>
            </a:r>
            <a:endParaRPr lang="ar-IQ" sz="2400" u="sng" dirty="0"/>
          </a:p>
        </p:txBody>
      </p:sp>
      <p:sp>
        <p:nvSpPr>
          <p:cNvPr id="3" name="عنصر نائب للنص 2"/>
          <p:cNvSpPr>
            <a:spLocks noGrp="1"/>
          </p:cNvSpPr>
          <p:nvPr>
            <p:ph type="body" idx="1"/>
          </p:nvPr>
        </p:nvSpPr>
        <p:spPr>
          <a:xfrm>
            <a:off x="228600" y="990600"/>
            <a:ext cx="8229600" cy="4616648"/>
          </a:xfrm>
        </p:spPr>
        <p:txBody>
          <a:bodyPr/>
          <a:lstStyle/>
          <a:p>
            <a:r>
              <a:rPr lang="en-US" sz="2000" dirty="0" smtClean="0"/>
              <a:t>1- </a:t>
            </a:r>
            <a:r>
              <a:rPr lang="en-US" sz="2000" dirty="0"/>
              <a:t>Obtain a liquid unknown from your instructor. Record the sample number</a:t>
            </a:r>
            <a:r>
              <a:rPr lang="en-US" sz="2000" dirty="0" smtClean="0"/>
              <a:t>.</a:t>
            </a:r>
          </a:p>
          <a:p>
            <a:r>
              <a:rPr lang="en-US" sz="2000" dirty="0" smtClean="0"/>
              <a:t> </a:t>
            </a:r>
          </a:p>
          <a:p>
            <a:r>
              <a:rPr lang="en-US" sz="2000" dirty="0" smtClean="0"/>
              <a:t>2- </a:t>
            </a:r>
            <a:r>
              <a:rPr lang="en-US" sz="2000" dirty="0"/>
              <a:t>Attach a clean and empty test tube to a thermometer with sewing thread. Put an empty capillary tube in the test tube so that the open end of capillary is down</a:t>
            </a:r>
            <a:r>
              <a:rPr lang="en-US" sz="2000" dirty="0" smtClean="0"/>
              <a:t>.</a:t>
            </a:r>
          </a:p>
          <a:p>
            <a:endParaRPr lang="en-US" sz="2000" dirty="0" smtClean="0"/>
          </a:p>
          <a:p>
            <a:r>
              <a:rPr lang="en-US" sz="2000" dirty="0" smtClean="0"/>
              <a:t> </a:t>
            </a:r>
            <a:r>
              <a:rPr lang="en-US" sz="2000" dirty="0"/>
              <a:t>3- Ensure that the temperature of the paraffin oil is below 50 °C. Place 2‐3 mL of sample in the test tube</a:t>
            </a:r>
            <a:r>
              <a:rPr lang="en-US" sz="2000" dirty="0" smtClean="0"/>
              <a:t>.</a:t>
            </a:r>
          </a:p>
          <a:p>
            <a:endParaRPr lang="en-US" sz="2000" dirty="0" smtClean="0"/>
          </a:p>
          <a:p>
            <a:r>
              <a:rPr lang="en-US" sz="2000" dirty="0" smtClean="0"/>
              <a:t> </a:t>
            </a:r>
            <a:r>
              <a:rPr lang="en-US" sz="2000" dirty="0"/>
              <a:t>4- Turn on the hot plate and use a clean glass rod to stir the paraffin oil to ensure a uniform heat distribution. </a:t>
            </a:r>
            <a:endParaRPr lang="en-US" sz="2000" dirty="0" smtClean="0"/>
          </a:p>
          <a:p>
            <a:endParaRPr lang="en-US" sz="2000" dirty="0" smtClean="0"/>
          </a:p>
          <a:p>
            <a:r>
              <a:rPr lang="en-US" sz="2000" dirty="0" smtClean="0"/>
              <a:t>5- </a:t>
            </a:r>
            <a:r>
              <a:rPr lang="en-US" sz="2000" dirty="0"/>
              <a:t>Record the temperature when rapid air bubbles come out from the capillary. At this stage, the vapor pressure of the unknown inside the capillary is higher than the atmospheric pressure.</a:t>
            </a:r>
            <a:endParaRPr lang="ar-IQ" sz="2000"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410200"/>
            <a:ext cx="609600" cy="609600"/>
          </a:xfrm>
          <a:prstGeom prst="rect">
            <a:avLst/>
          </a:prstGeom>
        </p:spPr>
      </p:pic>
    </p:spTree>
    <p:extLst>
      <p:ext uri="{BB962C8B-B14F-4D97-AF65-F5344CB8AC3E}">
        <p14:creationId xmlns:p14="http://schemas.microsoft.com/office/powerpoint/2010/main" val="3633531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304800" y="533400"/>
            <a:ext cx="8229600" cy="2462213"/>
          </a:xfrm>
        </p:spPr>
        <p:txBody>
          <a:bodyPr/>
          <a:lstStyle/>
          <a:p>
            <a:r>
              <a:rPr lang="en-US" sz="2000" dirty="0"/>
              <a:t>6- Turn off the hot plate and carefully insert a ceramic tile between the beaker and the hotplate. Alternatively, you may replace the hot plate with the one that has not been used. However, the thermometer bulb and the content in the test tube should be submerged in the paraffin oil at all times</a:t>
            </a:r>
            <a:r>
              <a:rPr lang="en-US" sz="2000" dirty="0" smtClean="0"/>
              <a:t>.</a:t>
            </a:r>
          </a:p>
          <a:p>
            <a:endParaRPr lang="en-US" sz="2000" dirty="0" smtClean="0"/>
          </a:p>
          <a:p>
            <a:r>
              <a:rPr lang="en-US" sz="2000" dirty="0" smtClean="0"/>
              <a:t> </a:t>
            </a:r>
            <a:r>
              <a:rPr lang="en-US" sz="2000" dirty="0"/>
              <a:t>7- As the temperature decreases, air bubbling will gradually slow down. Record the temperature when you see the last bubble come out and some liquid goes into the capillary.</a:t>
            </a:r>
            <a:endParaRPr lang="ar-IQ" sz="2000" dirty="0"/>
          </a:p>
        </p:txBody>
      </p:sp>
      <p:pic>
        <p:nvPicPr>
          <p:cNvPr id="2050" name="Picture 2" descr="Micro-boiling point measur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24384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termination of Boiling point - Learn CB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81950"/>
            <a:ext cx="4191000" cy="2838451"/>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410200"/>
            <a:ext cx="609600" cy="609600"/>
          </a:xfrm>
          <a:prstGeom prst="rect">
            <a:avLst/>
          </a:prstGeom>
        </p:spPr>
      </p:pic>
    </p:spTree>
    <p:extLst>
      <p:ext uri="{BB962C8B-B14F-4D97-AF65-F5344CB8AC3E}">
        <p14:creationId xmlns:p14="http://schemas.microsoft.com/office/powerpoint/2010/main" val="966339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02438"/>
            <a:ext cx="2192020" cy="984885"/>
          </a:xfrm>
        </p:spPr>
        <p:txBody>
          <a:bodyPr/>
          <a:lstStyle/>
          <a:p>
            <a:r>
              <a:rPr lang="en-US" dirty="0"/>
              <a:t>Questions </a:t>
            </a:r>
            <a:br>
              <a:rPr lang="en-US" dirty="0"/>
            </a:br>
            <a:endParaRPr lang="ar-IQ" dirty="0"/>
          </a:p>
        </p:txBody>
      </p:sp>
      <p:sp>
        <p:nvSpPr>
          <p:cNvPr id="3" name="عنصر نائب للنص 2"/>
          <p:cNvSpPr>
            <a:spLocks noGrp="1"/>
          </p:cNvSpPr>
          <p:nvPr>
            <p:ph type="body" idx="1"/>
          </p:nvPr>
        </p:nvSpPr>
        <p:spPr>
          <a:xfrm>
            <a:off x="304800" y="1066800"/>
            <a:ext cx="8229600" cy="923330"/>
          </a:xfrm>
        </p:spPr>
        <p:txBody>
          <a:bodyPr/>
          <a:lstStyle/>
          <a:p>
            <a:r>
              <a:rPr lang="en-US" sz="2000" dirty="0" smtClean="0"/>
              <a:t>1- </a:t>
            </a:r>
            <a:r>
              <a:rPr lang="en-US" sz="2000" dirty="0"/>
              <a:t>What effect has a change in The atmospheric pressure on the boiling point ? </a:t>
            </a:r>
            <a:endParaRPr lang="en-US" sz="2000" dirty="0" smtClean="0"/>
          </a:p>
          <a:p>
            <a:r>
              <a:rPr lang="en-US" sz="2000" dirty="0" smtClean="0"/>
              <a:t>2- </a:t>
            </a:r>
            <a:r>
              <a:rPr lang="en-US" sz="2000" dirty="0"/>
              <a:t>What is the definition of boiling point </a:t>
            </a:r>
            <a:r>
              <a:rPr lang="en-US" sz="2000" dirty="0" smtClean="0"/>
              <a:t>?</a:t>
            </a:r>
          </a:p>
          <a:p>
            <a:r>
              <a:rPr lang="en-US" sz="2000" dirty="0" smtClean="0"/>
              <a:t> </a:t>
            </a:r>
            <a:r>
              <a:rPr lang="en-US" sz="2000" dirty="0"/>
              <a:t>3- What is the purpose of determining the boiling point ?</a:t>
            </a:r>
            <a:endParaRPr lang="ar-IQ" sz="2000" dirty="0"/>
          </a:p>
        </p:txBody>
      </p:sp>
      <p:sp>
        <p:nvSpPr>
          <p:cNvPr id="5" name="مستطيل 4"/>
          <p:cNvSpPr/>
          <p:nvPr/>
        </p:nvSpPr>
        <p:spPr>
          <a:xfrm>
            <a:off x="2987079" y="3244334"/>
            <a:ext cx="3169842" cy="369332"/>
          </a:xfrm>
          <a:prstGeom prst="rect">
            <a:avLst/>
          </a:prstGeom>
        </p:spPr>
        <p:txBody>
          <a:bodyPr wrap="none">
            <a:spAutoFit/>
          </a:bodyPr>
          <a:lstStyle/>
          <a:p>
            <a:r>
              <a:rPr lang="en-US" dirty="0"/>
              <a:t>https://youtu.be/8b5Ha-8QGhY</a:t>
            </a:r>
            <a:endParaRPr lang="ar-IQ" dirty="0"/>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5181600"/>
            <a:ext cx="609600" cy="609600"/>
          </a:xfrm>
          <a:prstGeom prst="rect">
            <a:avLst/>
          </a:prstGeom>
        </p:spPr>
      </p:pic>
    </p:spTree>
    <p:extLst>
      <p:ext uri="{BB962C8B-B14F-4D97-AF65-F5344CB8AC3E}">
        <p14:creationId xmlns:p14="http://schemas.microsoft.com/office/powerpoint/2010/main" val="3156663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438</Words>
  <Application>Microsoft Office PowerPoint</Application>
  <PresentationFormat>عرض على الشاشة (3:4)‏</PresentationFormat>
  <Paragraphs>28</Paragraphs>
  <Slides>6</Slides>
  <Notes>0</Notes>
  <HiddenSlides>0</HiddenSlides>
  <MMClips>6</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Office Theme</vt:lpstr>
      <vt:lpstr>عرض تقديمي في PowerPoint</vt:lpstr>
      <vt:lpstr>Experiment name / Determination of Boiling point</vt:lpstr>
      <vt:lpstr>Boiling point Definition</vt:lpstr>
      <vt:lpstr>Experimental Procedures Boiling Point</vt:lpstr>
      <vt:lpstr>عرض تقديمي في PowerPoint</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cp:lastModifiedBy>
  <cp:revision>7</cp:revision>
  <dcterms:created xsi:type="dcterms:W3CDTF">2020-05-09T11:14:11Z</dcterms:created>
  <dcterms:modified xsi:type="dcterms:W3CDTF">2020-05-11T17:55:31Z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2016-03-31T00:00:00Z</vt:filetime>
  </property>
  <property fmtid="{D5CDD505-2E9C-101B-9397-08002B2CF9AE}" pid="3" name="Creator">
    <vt:lpwstr>Microsoft® Office PowerPoint® 2007</vt:lpwstr>
  </property>
  <property fmtid="{D5CDD505-2E9C-101B-9397-08002B2CF9AE}" pid="4" name="LastSaved">
    <vt:filetime>2020-05-09T00:00:00Z</vt:filetime>
  </property>
</Properties>
</file>