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71" r:id="rId5"/>
    <p:sldId id="259" r:id="rId6"/>
    <p:sldId id="272" r:id="rId7"/>
    <p:sldId id="260" r:id="rId8"/>
    <p:sldId id="273" r:id="rId9"/>
    <p:sldId id="274" r:id="rId10"/>
    <p:sldId id="275" r:id="rId11"/>
    <p:sldId id="261" r:id="rId12"/>
    <p:sldId id="262" r:id="rId13"/>
    <p:sldId id="263" r:id="rId14"/>
    <p:sldId id="276" r:id="rId15"/>
    <p:sldId id="264" r:id="rId16"/>
    <p:sldId id="277" r:id="rId17"/>
    <p:sldId id="265" r:id="rId18"/>
    <p:sldId id="266" r:id="rId19"/>
    <p:sldId id="267" r:id="rId20"/>
    <p:sldId id="268" r:id="rId21"/>
    <p:sldId id="278" r:id="rId22"/>
    <p:sldId id="269" r:id="rId23"/>
    <p:sldId id="270" r:id="rId24"/>
    <p:sldId id="279" r:id="rId25"/>
    <p:sldId id="280"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15/09/1442</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15/09/1442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15/09/1442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15/09/1442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15/09/1442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15/09/1442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15/09/1442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15/09/1442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15/09/1442</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latin typeface="Times New Roman" pitchFamily="18" charset="0"/>
                <a:cs typeface="Times New Roman" pitchFamily="18" charset="0"/>
              </a:rPr>
              <a:t>Buffer system</a:t>
            </a:r>
            <a:endParaRPr lang="ar-IQ" dirty="0">
              <a:latin typeface="Times New Roman" pitchFamily="18" charset="0"/>
              <a:cs typeface="Times New Roman" pitchFamily="18" charset="0"/>
            </a:endParaRPr>
          </a:p>
        </p:txBody>
      </p:sp>
      <p:sp>
        <p:nvSpPr>
          <p:cNvPr id="3" name="عنوان فرعي 2"/>
          <p:cNvSpPr>
            <a:spLocks noGrp="1"/>
          </p:cNvSpPr>
          <p:nvPr>
            <p:ph type="subTitle" idx="1"/>
          </p:nvPr>
        </p:nvSpPr>
        <p:spPr/>
        <p:txBody>
          <a:bodyPr/>
          <a:lstStyle/>
          <a:p>
            <a:r>
              <a:rPr lang="en-US" dirty="0" err="1" smtClean="0">
                <a:solidFill>
                  <a:schemeClr val="tx1"/>
                </a:solidFill>
                <a:latin typeface="Times New Roman" pitchFamily="18" charset="0"/>
                <a:cs typeface="Times New Roman" pitchFamily="18" charset="0"/>
              </a:rPr>
              <a:t>Msc</a:t>
            </a:r>
            <a:r>
              <a:rPr lang="en-US" dirty="0" smtClean="0">
                <a:solidFill>
                  <a:schemeClr val="tx1"/>
                </a:solidFill>
                <a:latin typeface="Times New Roman" pitchFamily="18" charset="0"/>
                <a:cs typeface="Times New Roman" pitchFamily="18" charset="0"/>
              </a:rPr>
              <a:t> . Samah Sajad Kadhim</a:t>
            </a:r>
            <a:endParaRPr lang="ar-IQ"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1115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56" y="1412776"/>
            <a:ext cx="782709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53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5115311"/>
          </a:xfrm>
          <a:prstGeom prst="rect">
            <a:avLst/>
          </a:prstGeom>
        </p:spPr>
        <p:txBody>
          <a:bodyPr wrap="square">
            <a:spAutoFit/>
          </a:bodyPr>
          <a:lstStyle/>
          <a:p>
            <a:pPr algn="just" rtl="0">
              <a:lnSpc>
                <a:spcPct val="150000"/>
              </a:lnSpc>
            </a:pPr>
            <a:r>
              <a:rPr lang="en-US" sz="2000" b="1" dirty="0">
                <a:latin typeface="Times New Roman" pitchFamily="18" charset="0"/>
                <a:cs typeface="Times New Roman" pitchFamily="18" charset="0"/>
              </a:rPr>
              <a:t>Blood acid base buffer system </a:t>
            </a:r>
            <a:endParaRPr lang="en-US" sz="2000" dirty="0">
              <a:latin typeface="Times New Roman" pitchFamily="18" charset="0"/>
              <a:cs typeface="Times New Roman" pitchFamily="18" charset="0"/>
            </a:endParaRPr>
          </a:p>
          <a:p>
            <a:pPr algn="just" rtl="0">
              <a:lnSpc>
                <a:spcPct val="150000"/>
              </a:lnSpc>
            </a:pPr>
            <a:r>
              <a:rPr lang="en-US" sz="2000" dirty="0">
                <a:latin typeface="Times New Roman" pitchFamily="18" charset="0"/>
                <a:cs typeface="Times New Roman" pitchFamily="18" charset="0"/>
              </a:rPr>
              <a:t>•pH of blood is maintained by acid base buffer systems </a:t>
            </a:r>
          </a:p>
          <a:p>
            <a:pPr algn="just" rtl="0">
              <a:lnSpc>
                <a:spcPct val="150000"/>
              </a:lnSpc>
            </a:pPr>
            <a:r>
              <a:rPr lang="en-US" sz="2000" dirty="0">
                <a:latin typeface="Times New Roman" pitchFamily="18" charset="0"/>
                <a:cs typeface="Times New Roman" pitchFamily="18" charset="0"/>
              </a:rPr>
              <a:t>•These systems prevent large pH changes and keep blood pH within the necessary range under abnormal circumstances. </a:t>
            </a:r>
          </a:p>
          <a:p>
            <a:pPr algn="just" rtl="0">
              <a:lnSpc>
                <a:spcPct val="150000"/>
              </a:lnSpc>
            </a:pPr>
            <a:r>
              <a:rPr lang="en-US" sz="2000" dirty="0">
                <a:latin typeface="Times New Roman" pitchFamily="18" charset="0"/>
                <a:cs typeface="Times New Roman" pitchFamily="18" charset="0"/>
              </a:rPr>
              <a:t>•The most important buffer system in the blood is a carbonic acid-bicarbonate buffer system. </a:t>
            </a:r>
          </a:p>
          <a:p>
            <a:pPr algn="just" rtl="0">
              <a:lnSpc>
                <a:spcPct val="150000"/>
              </a:lnSpc>
            </a:pPr>
            <a:r>
              <a:rPr lang="en-US" sz="2000" dirty="0">
                <a:latin typeface="Times New Roman" pitchFamily="18" charset="0"/>
                <a:cs typeface="Times New Roman" pitchFamily="18" charset="0"/>
              </a:rPr>
              <a:t>•In this system, bicarbonate ions (HCO3-) and hydrogen ions (H+) are in equilibrium with carbonic acid (H2CO3). </a:t>
            </a:r>
          </a:p>
          <a:p>
            <a:pPr algn="just" rtl="0">
              <a:lnSpc>
                <a:spcPct val="150000"/>
              </a:lnSpc>
            </a:pPr>
            <a:r>
              <a:rPr lang="en-US" sz="2000" dirty="0">
                <a:latin typeface="Times New Roman" pitchFamily="18" charset="0"/>
                <a:cs typeface="Times New Roman" pitchFamily="18" charset="0"/>
              </a:rPr>
              <a:t>•Bicarbonate and carbonic acid are found naturally within the blood. In addition, carbonic acid can decompose into CO2 and H2O with the enzyme carbonic anhydrase, creating equilibrium </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413246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32656"/>
            <a:ext cx="8136904" cy="5576976"/>
          </a:xfrm>
          <a:prstGeom prst="rect">
            <a:avLst/>
          </a:prstGeom>
        </p:spPr>
        <p:txBody>
          <a:bodyPr wrap="square">
            <a:spAutoFit/>
          </a:bodyPr>
          <a:lstStyle/>
          <a:p>
            <a:pPr algn="just" rtl="0">
              <a:lnSpc>
                <a:spcPct val="150000"/>
              </a:lnSpc>
            </a:pPr>
            <a:r>
              <a:rPr lang="en-US" sz="2000" dirty="0">
                <a:latin typeface="Times New Roman" pitchFamily="18" charset="0"/>
                <a:cs typeface="Times New Roman" pitchFamily="18" charset="0"/>
              </a:rPr>
              <a:t>•The strength of a base in defined by its concentration of OH-ions. If the blood becomes too basic, the acid in the buffer (H2CO3) neutralizes hydroxide (OH-), producing H+, which reacts with the OH-to form water, andHCO3-. </a:t>
            </a:r>
          </a:p>
          <a:p>
            <a:pPr algn="just" rtl="0">
              <a:lnSpc>
                <a:spcPct val="150000"/>
              </a:lnSpc>
            </a:pPr>
            <a:r>
              <a:rPr lang="en-US" sz="2000" dirty="0">
                <a:latin typeface="Times New Roman" pitchFamily="18" charset="0"/>
                <a:cs typeface="Times New Roman" pitchFamily="18" charset="0"/>
              </a:rPr>
              <a:t>•Acid strength is defined by H+ concentration. If the blood becomes too acidic, the base in the buffer (HCO3−) neutralizes hydrogen ions (H+), producing H2CO3 </a:t>
            </a:r>
          </a:p>
          <a:p>
            <a:pPr algn="just" rtl="0">
              <a:lnSpc>
                <a:spcPct val="150000"/>
              </a:lnSpc>
            </a:pPr>
            <a:r>
              <a:rPr lang="en-US" sz="2000" dirty="0">
                <a:latin typeface="Times New Roman" pitchFamily="18" charset="0"/>
                <a:cs typeface="Times New Roman" pitchFamily="18" charset="0"/>
              </a:rPr>
              <a:t>•The goal of these reactions is to return the system to equilibrium. </a:t>
            </a:r>
          </a:p>
          <a:p>
            <a:pPr algn="just" rtl="0">
              <a:lnSpc>
                <a:spcPct val="150000"/>
              </a:lnSpc>
            </a:pPr>
            <a:r>
              <a:rPr lang="en-US" sz="2000" dirty="0">
                <a:latin typeface="Times New Roman" pitchFamily="18" charset="0"/>
                <a:cs typeface="Times New Roman" pitchFamily="18" charset="0"/>
              </a:rPr>
              <a:t>•By effectively balancing the amounts of H+/OH-, the buffer restrains pH within the necessary range. </a:t>
            </a:r>
          </a:p>
          <a:p>
            <a:pPr algn="just" rtl="0">
              <a:lnSpc>
                <a:spcPct val="150000"/>
              </a:lnSpc>
            </a:pPr>
            <a:r>
              <a:rPr lang="en-US" sz="2000" dirty="0">
                <a:latin typeface="Times New Roman" pitchFamily="18" charset="0"/>
                <a:cs typeface="Times New Roman" pitchFamily="18" charset="0"/>
              </a:rPr>
              <a:t>•the blood’s pH is partially maintained via four main organs: the skeleton, the kidneys, the lungs, and the brain </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394548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280920" cy="5011949"/>
          </a:xfrm>
          <a:prstGeom prst="rect">
            <a:avLst/>
          </a:prstGeom>
        </p:spPr>
        <p:txBody>
          <a:bodyPr wrap="square">
            <a:spAutoFit/>
          </a:bodyPr>
          <a:lstStyle/>
          <a:p>
            <a:pPr algn="just" rtl="0">
              <a:lnSpc>
                <a:spcPct val="150000"/>
              </a:lnSpc>
            </a:pPr>
            <a:r>
              <a:rPr lang="en-US" sz="2400" b="1" dirty="0">
                <a:latin typeface="Times New Roman" pitchFamily="18" charset="0"/>
                <a:cs typeface="Times New Roman" pitchFamily="18" charset="0"/>
              </a:rPr>
              <a:t>Blood buffer system -Calcium </a:t>
            </a:r>
            <a:endParaRPr lang="en-US" sz="2400" dirty="0">
              <a:latin typeface="Times New Roman" pitchFamily="18" charset="0"/>
              <a:cs typeface="Times New Roman" pitchFamily="18" charset="0"/>
            </a:endParaRPr>
          </a:p>
          <a:p>
            <a:pPr algn="just" rtl="0">
              <a:lnSpc>
                <a:spcPct val="150000"/>
              </a:lnSpc>
            </a:pPr>
            <a:r>
              <a:rPr lang="en-US" sz="2400" dirty="0">
                <a:latin typeface="Times New Roman" pitchFamily="18" charset="0"/>
                <a:cs typeface="Times New Roman" pitchFamily="18" charset="0"/>
              </a:rPr>
              <a:t>•Bones can help maintain pH via the minerals calcium and phosphorus. </a:t>
            </a:r>
          </a:p>
          <a:p>
            <a:pPr algn="just" rtl="0">
              <a:lnSpc>
                <a:spcPct val="150000"/>
              </a:lnSpc>
            </a:pPr>
            <a:r>
              <a:rPr lang="en-US" sz="2400" dirty="0">
                <a:latin typeface="Times New Roman" pitchFamily="18" charset="0"/>
                <a:cs typeface="Times New Roman" pitchFamily="18" charset="0"/>
              </a:rPr>
              <a:t>•When the blood becomes too acidic, the bones release calcium (which is alkaline) to raise pH . </a:t>
            </a:r>
          </a:p>
          <a:p>
            <a:pPr algn="just" rtl="0">
              <a:lnSpc>
                <a:spcPct val="150000"/>
              </a:lnSpc>
            </a:pPr>
            <a:r>
              <a:rPr lang="en-US" sz="2400" dirty="0">
                <a:latin typeface="Times New Roman" pitchFamily="18" charset="0"/>
                <a:cs typeface="Times New Roman" pitchFamily="18" charset="0"/>
              </a:rPr>
              <a:t>•When the blood becomes too basic, calcium is deposited into bones to lower pH; since calcium is balanced by phosphorus (which is acidic), phosphorus can instead be released into the bloodstream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81265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57" y="1340768"/>
            <a:ext cx="850441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24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620688"/>
            <a:ext cx="8352928" cy="4457952"/>
          </a:xfrm>
          <a:prstGeom prst="rect">
            <a:avLst/>
          </a:prstGeom>
        </p:spPr>
        <p:txBody>
          <a:bodyPr wrap="square">
            <a:spAutoFit/>
          </a:bodyPr>
          <a:lstStyle/>
          <a:p>
            <a:pPr algn="l" rtl="0">
              <a:lnSpc>
                <a:spcPct val="150000"/>
              </a:lnSpc>
            </a:pPr>
            <a:r>
              <a:rPr lang="en-US" sz="2400" b="1" dirty="0">
                <a:latin typeface="Times New Roman" pitchFamily="18" charset="0"/>
                <a:cs typeface="Times New Roman" pitchFamily="18" charset="0"/>
              </a:rPr>
              <a:t>Blood buffer system –kidney </a:t>
            </a:r>
            <a:endParaRPr lang="en-US"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•The kidneys also play a role in pH regulation. </a:t>
            </a:r>
          </a:p>
          <a:p>
            <a:pPr algn="l" rtl="0">
              <a:lnSpc>
                <a:spcPct val="150000"/>
              </a:lnSpc>
            </a:pPr>
            <a:r>
              <a:rPr lang="en-US" sz="2400" dirty="0">
                <a:latin typeface="Times New Roman" pitchFamily="18" charset="0"/>
                <a:cs typeface="Times New Roman" pitchFamily="18" charset="0"/>
              </a:rPr>
              <a:t>•If the blood becomes too acidic, they can reabsorb bicarbonate (HCO3-) that has been previously filtered or produce more. This bicarbonate reacts with the excessive H+ ions (acid) to maintain equilibrium with carbonic acid and raise pH back toward the optimal value. </a:t>
            </a:r>
          </a:p>
          <a:p>
            <a:pPr algn="l" rtl="0">
              <a:lnSpc>
                <a:spcPct val="150000"/>
              </a:lnSpc>
            </a:pPr>
            <a:r>
              <a:rPr lang="en-US" sz="2400" dirty="0">
                <a:latin typeface="Times New Roman" pitchFamily="18" charset="0"/>
                <a:cs typeface="Times New Roman" pitchFamily="18" charset="0"/>
              </a:rPr>
              <a:t>•Alternatively, H+ ions can be secreted in the urine.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51887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4453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12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208912" cy="3349956"/>
          </a:xfrm>
          <a:prstGeom prst="rect">
            <a:avLst/>
          </a:prstGeom>
        </p:spPr>
        <p:txBody>
          <a:bodyPr wrap="square">
            <a:spAutoFit/>
          </a:bodyPr>
          <a:lstStyle/>
          <a:p>
            <a:pPr algn="just" rtl="0">
              <a:lnSpc>
                <a:spcPct val="150000"/>
              </a:lnSpc>
            </a:pPr>
            <a:r>
              <a:rPr lang="en-US" sz="2400" dirty="0">
                <a:latin typeface="Times New Roman" pitchFamily="18" charset="0"/>
                <a:cs typeface="Times New Roman" pitchFamily="18" charset="0"/>
              </a:rPr>
              <a:t>•If the blood becomes too basic, the kidneys excrete bicarbonate in urine, leaving free H+ ions with no way to convert back to H2CO3 and subsequently lowering the pH . </a:t>
            </a:r>
          </a:p>
          <a:p>
            <a:pPr algn="just" rtl="0">
              <a:lnSpc>
                <a:spcPct val="150000"/>
              </a:lnSpc>
            </a:pPr>
            <a:r>
              <a:rPr lang="en-US" sz="2400" dirty="0">
                <a:latin typeface="Times New Roman" pitchFamily="18" charset="0"/>
                <a:cs typeface="Times New Roman" pitchFamily="18" charset="0"/>
              </a:rPr>
              <a:t>•These processes are relatively slow, which make them more suited for routine management than reaction to sudden changes </a:t>
            </a:r>
          </a:p>
          <a:p>
            <a:pPr algn="just" rtl="0">
              <a:lnSpc>
                <a:spcPct val="150000"/>
              </a:lnSpc>
            </a:pPr>
            <a:r>
              <a:rPr lang="en-US" sz="2400" b="1" dirty="0" smtClean="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367074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6186309"/>
          </a:xfrm>
          <a:prstGeom prst="rect">
            <a:avLst/>
          </a:prstGeom>
        </p:spPr>
        <p:txBody>
          <a:bodyPr wrap="square">
            <a:spAutoFit/>
          </a:bodyPr>
          <a:lstStyle/>
          <a:p>
            <a:pPr algn="just" rtl="0">
              <a:lnSpc>
                <a:spcPct val="150000"/>
              </a:lnSpc>
            </a:pPr>
            <a:r>
              <a:rPr lang="en-US" sz="2400" b="1" dirty="0">
                <a:latin typeface="Times New Roman" pitchFamily="18" charset="0"/>
                <a:cs typeface="Times New Roman" pitchFamily="18" charset="0"/>
              </a:rPr>
              <a:t>Blood buffer system –lungs </a:t>
            </a:r>
            <a:endParaRPr lang="en-US" sz="2400" dirty="0">
              <a:latin typeface="Times New Roman" pitchFamily="18" charset="0"/>
              <a:cs typeface="Times New Roman" pitchFamily="18" charset="0"/>
            </a:endParaRPr>
          </a:p>
          <a:p>
            <a:pPr algn="just" rtl="0">
              <a:lnSpc>
                <a:spcPct val="150000"/>
              </a:lnSpc>
            </a:pPr>
            <a:r>
              <a:rPr lang="en-US" sz="2400" dirty="0">
                <a:latin typeface="Times New Roman" pitchFamily="18" charset="0"/>
                <a:cs typeface="Times New Roman" pitchFamily="18" charset="0"/>
              </a:rPr>
              <a:t>•In terms of fast-acting responses to pH change, the lungs are much more effective. </a:t>
            </a:r>
          </a:p>
          <a:p>
            <a:pPr algn="just" rtl="0">
              <a:lnSpc>
                <a:spcPct val="150000"/>
              </a:lnSpc>
            </a:pPr>
            <a:r>
              <a:rPr lang="en-US" sz="2400" dirty="0">
                <a:latin typeface="Times New Roman" pitchFamily="18" charset="0"/>
                <a:cs typeface="Times New Roman" pitchFamily="18" charset="0"/>
              </a:rPr>
              <a:t>•It is common knowledge that we inhale oxygen (O2) and exhale carbon dioxide (CO2). This is because our cells use O2 as fuel for cellular respiration, a metabolic process which provides energy. </a:t>
            </a:r>
          </a:p>
          <a:p>
            <a:pPr algn="just" rtl="0">
              <a:lnSpc>
                <a:spcPct val="150000"/>
              </a:lnSpc>
            </a:pPr>
            <a:r>
              <a:rPr lang="en-US" sz="2400" dirty="0">
                <a:latin typeface="Times New Roman" pitchFamily="18" charset="0"/>
                <a:cs typeface="Times New Roman" pitchFamily="18" charset="0"/>
              </a:rPr>
              <a:t>•CO2 is a slightly acidic waste product of this process. It enters the bloodstream to be transported to the lungs and exhaled. </a:t>
            </a:r>
          </a:p>
          <a:p>
            <a:pPr algn="just" rtl="0">
              <a:lnSpc>
                <a:spcPct val="150000"/>
              </a:lnSpc>
            </a:pPr>
            <a:r>
              <a:rPr lang="en-US" sz="2400" dirty="0">
                <a:latin typeface="Times New Roman" pitchFamily="18" charset="0"/>
                <a:cs typeface="Times New Roman" pitchFamily="18" charset="0"/>
              </a:rPr>
              <a:t>•The brain controls the rate of ventilation, or breathing. By controlling the amount and rate of CO2 exhalation, the brain and lungs help prevent its build up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51960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208912" cy="3046988"/>
          </a:xfrm>
          <a:prstGeom prst="rect">
            <a:avLst/>
          </a:prstGeom>
        </p:spPr>
        <p:txBody>
          <a:bodyPr wrap="square">
            <a:spAutoFit/>
          </a:bodyPr>
          <a:lstStyle/>
          <a:p>
            <a:pPr algn="just" rtl="0"/>
            <a:r>
              <a:rPr lang="en-US" sz="3200" b="1" dirty="0">
                <a:latin typeface="Times New Roman" pitchFamily="18" charset="0"/>
                <a:cs typeface="Times New Roman" pitchFamily="18" charset="0"/>
              </a:rPr>
              <a:t>Change in pH while exercise </a:t>
            </a:r>
            <a:endParaRPr lang="en-US" sz="3200" dirty="0">
              <a:latin typeface="Times New Roman" pitchFamily="18" charset="0"/>
              <a:cs typeface="Times New Roman" pitchFamily="18" charset="0"/>
            </a:endParaRPr>
          </a:p>
          <a:p>
            <a:pPr algn="just" rtl="0"/>
            <a:r>
              <a:rPr lang="en-US" sz="3200" dirty="0">
                <a:latin typeface="Times New Roman" pitchFamily="18" charset="0"/>
                <a:cs typeface="Times New Roman" pitchFamily="18" charset="0"/>
              </a:rPr>
              <a:t>•Examine the body’s responses to pH changes due to exercise. </a:t>
            </a:r>
          </a:p>
          <a:p>
            <a:pPr algn="just" rtl="0"/>
            <a:r>
              <a:rPr lang="en-US" sz="3200" dirty="0">
                <a:latin typeface="Times New Roman" pitchFamily="18" charset="0"/>
                <a:cs typeface="Times New Roman" pitchFamily="18" charset="0"/>
              </a:rPr>
              <a:t>•When we exercise, our bodies require more energy than normal, so metabolism must work overtime </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250438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836712"/>
            <a:ext cx="7632848" cy="3349956"/>
          </a:xfrm>
          <a:prstGeom prst="rect">
            <a:avLst/>
          </a:prstGeom>
        </p:spPr>
        <p:txBody>
          <a:bodyPr wrap="square">
            <a:spAutoFit/>
          </a:bodyPr>
          <a:lstStyle/>
          <a:p>
            <a:pPr algn="l" rtl="0">
              <a:lnSpc>
                <a:spcPct val="150000"/>
              </a:lnSpc>
            </a:pPr>
            <a:endParaRPr lang="ar-IQ"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pH </a:t>
            </a:r>
            <a:endParaRPr lang="en-US"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•pH is a measure of how acidic/basic water is. </a:t>
            </a:r>
          </a:p>
          <a:p>
            <a:pPr algn="l" rtl="0">
              <a:lnSpc>
                <a:spcPct val="150000"/>
              </a:lnSpc>
            </a:pPr>
            <a:r>
              <a:rPr lang="en-US" sz="2400" dirty="0">
                <a:latin typeface="Times New Roman" pitchFamily="18" charset="0"/>
                <a:cs typeface="Times New Roman" pitchFamily="18" charset="0"/>
              </a:rPr>
              <a:t>•The range goes from 0 to 14, with 7 being neutral. </a:t>
            </a:r>
          </a:p>
          <a:p>
            <a:pPr algn="l" rtl="0">
              <a:lnSpc>
                <a:spcPct val="150000"/>
              </a:lnSpc>
            </a:pPr>
            <a:r>
              <a:rPr lang="en-US" sz="2400" dirty="0">
                <a:latin typeface="Times New Roman" pitchFamily="18" charset="0"/>
                <a:cs typeface="Times New Roman" pitchFamily="18" charset="0"/>
              </a:rPr>
              <a:t>•pH of less than 7 indicate acidity, whereas a pH of greater than 7 indicates a base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089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568952" cy="5078313"/>
          </a:xfrm>
          <a:prstGeom prst="rect">
            <a:avLst/>
          </a:prstGeom>
        </p:spPr>
        <p:txBody>
          <a:bodyPr wrap="square">
            <a:spAutoFit/>
          </a:bodyPr>
          <a:lstStyle/>
          <a:p>
            <a:pPr algn="just" rtl="0">
              <a:lnSpc>
                <a:spcPct val="150000"/>
              </a:lnSpc>
            </a:pPr>
            <a:r>
              <a:rPr lang="en-US" sz="2400" dirty="0">
                <a:latin typeface="Times New Roman" pitchFamily="18" charset="0"/>
                <a:cs typeface="Times New Roman" pitchFamily="18" charset="0"/>
              </a:rPr>
              <a:t>The increased demand for O2 for cellular respiration can be difficult to meet, which is why we inhale and exhale more frequently. This results in a much larger amount of waste CO2. </a:t>
            </a:r>
          </a:p>
          <a:p>
            <a:pPr algn="just" rtl="0">
              <a:lnSpc>
                <a:spcPct val="150000"/>
              </a:lnSpc>
            </a:pPr>
            <a:r>
              <a:rPr lang="en-US" sz="2400" dirty="0">
                <a:latin typeface="Times New Roman" pitchFamily="18" charset="0"/>
                <a:cs typeface="Times New Roman" pitchFamily="18" charset="0"/>
              </a:rPr>
              <a:t>•If exercise becomes especially strenuous, oxygen deprivation may cause muscle cells to switch from aerobic (requiring oxygen) respiration to anaerobic fermentation, which produces lactic acid. </a:t>
            </a:r>
          </a:p>
          <a:p>
            <a:pPr algn="just" rtl="0">
              <a:lnSpc>
                <a:spcPct val="150000"/>
              </a:lnSpc>
            </a:pPr>
            <a:r>
              <a:rPr lang="en-US" sz="2400" dirty="0">
                <a:latin typeface="Times New Roman" pitchFamily="18" charset="0"/>
                <a:cs typeface="Times New Roman" pitchFamily="18" charset="0"/>
              </a:rPr>
              <a:t>•These factors temporarily lower blood pH, and this is where the second reaction from above (H2CO3 ⇌H2O + CO2) becomes relevant.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322733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295208"/>
            <a:ext cx="3672408" cy="407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10" y="1295208"/>
            <a:ext cx="4177414" cy="407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21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568952" cy="5078313"/>
          </a:xfrm>
          <a:prstGeom prst="rect">
            <a:avLst/>
          </a:prstGeom>
        </p:spPr>
        <p:txBody>
          <a:bodyPr wrap="square">
            <a:spAutoFit/>
          </a:bodyPr>
          <a:lstStyle/>
          <a:p>
            <a:pPr algn="just" rtl="0">
              <a:lnSpc>
                <a:spcPct val="150000"/>
              </a:lnSpc>
            </a:pPr>
            <a:r>
              <a:rPr lang="en-US" sz="2400" dirty="0">
                <a:latin typeface="Times New Roman" pitchFamily="18" charset="0"/>
                <a:cs typeface="Times New Roman" pitchFamily="18" charset="0"/>
              </a:rPr>
              <a:t>The excess CO2 will cause an imbalance in the reaction’s equilibrium, leading to above average production of carbonic acid (which will then produce more H+ ions due to the first reaction) until equilibrium is re-established. </a:t>
            </a:r>
          </a:p>
          <a:p>
            <a:pPr algn="just" rtl="0">
              <a:lnSpc>
                <a:spcPct val="150000"/>
              </a:lnSpc>
            </a:pPr>
            <a:r>
              <a:rPr lang="en-US" sz="2400" dirty="0">
                <a:latin typeface="Times New Roman" pitchFamily="18" charset="0"/>
                <a:cs typeface="Times New Roman" pitchFamily="18" charset="0"/>
              </a:rPr>
              <a:t>•The buffer system will combat as much acidity as possible, but if the acidity exceeds this system’s capacity, it will be removed over time by the lungs (exhalation of excess CO2) and the kidneys (excretion of H+). •Lactic acid is broken down later, its components used in metabolic processes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22254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908720"/>
            <a:ext cx="7200800" cy="1687963"/>
          </a:xfrm>
          <a:prstGeom prst="rect">
            <a:avLst/>
          </a:prstGeom>
        </p:spPr>
        <p:txBody>
          <a:bodyPr wrap="square">
            <a:spAutoFit/>
          </a:bodyPr>
          <a:lstStyle/>
          <a:p>
            <a:pPr algn="just" rtl="0">
              <a:lnSpc>
                <a:spcPct val="150000"/>
              </a:lnSpc>
            </a:pPr>
            <a:r>
              <a:rPr lang="en-US" sz="2400" b="1" dirty="0">
                <a:latin typeface="Times New Roman" pitchFamily="18" charset="0"/>
                <a:cs typeface="Times New Roman" pitchFamily="18" charset="0"/>
              </a:rPr>
              <a:t>Bicarbonate buffer system </a:t>
            </a:r>
            <a:endParaRPr lang="en-US" sz="2400" dirty="0">
              <a:latin typeface="Times New Roman" pitchFamily="18" charset="0"/>
              <a:cs typeface="Times New Roman" pitchFamily="18" charset="0"/>
            </a:endParaRPr>
          </a:p>
          <a:p>
            <a:pPr algn="just" rtl="0">
              <a:lnSpc>
                <a:spcPct val="150000"/>
              </a:lnSpc>
            </a:pPr>
            <a:r>
              <a:rPr lang="en-US" sz="2400" dirty="0">
                <a:latin typeface="Times New Roman" pitchFamily="18" charset="0"/>
                <a:cs typeface="Times New Roman" pitchFamily="18" charset="0"/>
              </a:rPr>
              <a:t>•Removes CO2 from blood –increases pH </a:t>
            </a:r>
          </a:p>
          <a:p>
            <a:pPr algn="just" rtl="0">
              <a:lnSpc>
                <a:spcPct val="150000"/>
              </a:lnSpc>
            </a:pPr>
            <a:r>
              <a:rPr lang="en-US" sz="2400" dirty="0">
                <a:latin typeface="Times New Roman" pitchFamily="18" charset="0"/>
                <a:cs typeface="Times New Roman" pitchFamily="18" charset="0"/>
              </a:rPr>
              <a:t>•Removes HCO3 from blood –lowers pH </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719915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052736"/>
            <a:ext cx="756084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3307800"/>
            <a:ext cx="7560839" cy="235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54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980728"/>
            <a:ext cx="7416824" cy="50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76672"/>
            <a:ext cx="8064896" cy="5262979"/>
          </a:xfrm>
          <a:prstGeom prst="rect">
            <a:avLst/>
          </a:prstGeom>
        </p:spPr>
        <p:txBody>
          <a:bodyPr wrap="square">
            <a:spAutoFit/>
          </a:bodyPr>
          <a:lstStyle/>
          <a:p>
            <a:pPr algn="just" rtl="0">
              <a:lnSpc>
                <a:spcPct val="150000"/>
              </a:lnSpc>
            </a:pPr>
            <a:endParaRPr lang="ar-IQ" sz="2800" dirty="0">
              <a:latin typeface="Times New Roman" pitchFamily="18" charset="0"/>
              <a:cs typeface="Times New Roman" pitchFamily="18" charset="0"/>
            </a:endParaRPr>
          </a:p>
          <a:p>
            <a:pPr algn="just" rtl="0">
              <a:lnSpc>
                <a:spcPct val="150000"/>
              </a:lnSpc>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Buffer </a:t>
            </a:r>
            <a:endParaRPr lang="en-US" sz="2800" dirty="0">
              <a:latin typeface="Times New Roman" pitchFamily="18" charset="0"/>
              <a:cs typeface="Times New Roman" pitchFamily="18" charset="0"/>
            </a:endParaRPr>
          </a:p>
          <a:p>
            <a:pPr algn="just" rtl="0">
              <a:lnSpc>
                <a:spcPct val="150000"/>
              </a:lnSpc>
            </a:pPr>
            <a:r>
              <a:rPr lang="en-US" sz="2800" dirty="0">
                <a:latin typeface="Times New Roman" pitchFamily="18" charset="0"/>
                <a:cs typeface="Times New Roman" pitchFamily="18" charset="0"/>
              </a:rPr>
              <a:t>•A buffer solution(more precisely, pH buffer or hydrogen ion buffer) is an aqueous solution consisting of a mixture of a weak acid and its conjugate base, or vice versa. </a:t>
            </a:r>
          </a:p>
          <a:p>
            <a:pPr algn="just" rtl="0">
              <a:lnSpc>
                <a:spcPct val="150000"/>
              </a:lnSpc>
            </a:pPr>
            <a:r>
              <a:rPr lang="en-US" sz="2800" dirty="0">
                <a:latin typeface="Times New Roman" pitchFamily="18" charset="0"/>
                <a:cs typeface="Times New Roman" pitchFamily="18" charset="0"/>
              </a:rPr>
              <a:t>•Its pH changes very little when a small amount of strong acid or base is added to it. </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00402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20" y="980728"/>
            <a:ext cx="8113627" cy="487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00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0004" y="692696"/>
            <a:ext cx="8282475" cy="3970318"/>
          </a:xfrm>
          <a:prstGeom prst="rect">
            <a:avLst/>
          </a:prstGeom>
        </p:spPr>
        <p:txBody>
          <a:bodyPr wrap="square">
            <a:spAutoFit/>
          </a:bodyPr>
          <a:lstStyle/>
          <a:p>
            <a:pPr algn="l" rtl="0">
              <a:lnSpc>
                <a:spcPct val="150000"/>
              </a:lnSpc>
            </a:pPr>
            <a:r>
              <a:rPr lang="en-US" sz="2800" b="1" dirty="0">
                <a:latin typeface="Times New Roman" pitchFamily="18" charset="0"/>
                <a:cs typeface="Times New Roman" pitchFamily="18" charset="0"/>
              </a:rPr>
              <a:t>Physiological buffers </a:t>
            </a:r>
            <a:endParaRPr lang="en-US" sz="2800" dirty="0">
              <a:latin typeface="Times New Roman" pitchFamily="18" charset="0"/>
              <a:cs typeface="Times New Roman" pitchFamily="18" charset="0"/>
            </a:endParaRPr>
          </a:p>
          <a:p>
            <a:pPr algn="l" rtl="0">
              <a:lnSpc>
                <a:spcPct val="150000"/>
              </a:lnSpc>
            </a:pPr>
            <a:r>
              <a:rPr lang="en-US" sz="2800" dirty="0">
                <a:latin typeface="Times New Roman" pitchFamily="18" charset="0"/>
                <a:cs typeface="Times New Roman" pitchFamily="18" charset="0"/>
              </a:rPr>
              <a:t>•Physiological buffers are chemicals used by the body to prevent large changes in the pH of a bodily fluid. </a:t>
            </a:r>
          </a:p>
          <a:p>
            <a:pPr algn="l" rtl="0">
              <a:lnSpc>
                <a:spcPct val="150000"/>
              </a:lnSpc>
            </a:pPr>
            <a:r>
              <a:rPr lang="en-US" sz="2800" dirty="0">
                <a:latin typeface="Times New Roman" pitchFamily="18" charset="0"/>
                <a:cs typeface="Times New Roman" pitchFamily="18" charset="0"/>
              </a:rPr>
              <a:t>•All about to maintain equilibrium </a:t>
            </a:r>
          </a:p>
          <a:p>
            <a:pPr algn="l" rtl="0">
              <a:lnSpc>
                <a:spcPct val="150000"/>
              </a:lnSpc>
            </a:pPr>
            <a:r>
              <a:rPr lang="en-US" sz="2800" dirty="0">
                <a:latin typeface="Times New Roman" pitchFamily="18" charset="0"/>
                <a:cs typeface="Times New Roman" pitchFamily="18" charset="0"/>
              </a:rPr>
              <a:t>•The four physiological buffers are the bicarbonate, phosphate, hemoglobin, and protein systems </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346220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25" y="1052736"/>
            <a:ext cx="885381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8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548680"/>
            <a:ext cx="8280920" cy="3539430"/>
          </a:xfrm>
          <a:prstGeom prst="rect">
            <a:avLst/>
          </a:prstGeom>
        </p:spPr>
        <p:txBody>
          <a:bodyPr wrap="square">
            <a:spAutoFit/>
          </a:bodyPr>
          <a:lstStyle/>
          <a:p>
            <a:pPr algn="just" rtl="0"/>
            <a:r>
              <a:rPr lang="en-US" sz="3200" b="1" dirty="0">
                <a:latin typeface="Times New Roman" pitchFamily="18" charset="0"/>
                <a:cs typeface="Times New Roman" pitchFamily="18" charset="0"/>
              </a:rPr>
              <a:t>Physiological buffers </a:t>
            </a:r>
            <a:endParaRPr lang="en-US" sz="3200" dirty="0">
              <a:latin typeface="Times New Roman" pitchFamily="18" charset="0"/>
              <a:cs typeface="Times New Roman" pitchFamily="18" charset="0"/>
            </a:endParaRPr>
          </a:p>
          <a:p>
            <a:pPr algn="just" rtl="0"/>
            <a:r>
              <a:rPr lang="en-US" sz="3200" dirty="0">
                <a:latin typeface="Times New Roman" pitchFamily="18" charset="0"/>
                <a:cs typeface="Times New Roman" pitchFamily="18" charset="0"/>
              </a:rPr>
              <a:t>•Protein buffer system –regulate pH of ECF &amp; ICF </a:t>
            </a:r>
          </a:p>
          <a:p>
            <a:pPr algn="just" rtl="0"/>
            <a:r>
              <a:rPr lang="en-US" sz="3200" dirty="0">
                <a:latin typeface="Times New Roman" pitchFamily="18" charset="0"/>
                <a:cs typeface="Times New Roman" pitchFamily="18" charset="0"/>
              </a:rPr>
              <a:t>•Carbonic acid –bicarbonate buffer system –buffers ECF </a:t>
            </a:r>
          </a:p>
          <a:p>
            <a:pPr algn="just" rtl="0"/>
            <a:r>
              <a:rPr lang="en-US" sz="3200" dirty="0">
                <a:latin typeface="Times New Roman" pitchFamily="18" charset="0"/>
                <a:cs typeface="Times New Roman" pitchFamily="18" charset="0"/>
              </a:rPr>
              <a:t>•Phosphate buffer system –buffers pH of ICF &amp; Urine </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6646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62" y="836712"/>
            <a:ext cx="8509202" cy="509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08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6" y="836712"/>
            <a:ext cx="870870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481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TotalTime>
  <Words>1006</Words>
  <Application>Microsoft Office PowerPoint</Application>
  <PresentationFormat>عرض على الشاشة (3:4)‏</PresentationFormat>
  <Paragraphs>57</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تدفق</vt:lpstr>
      <vt:lpstr>Buffer system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Buffer system</dc:title>
  <dc:creator>Smart Touch</dc:creator>
  <cp:lastModifiedBy>DR.Ahmed Saker 2O11</cp:lastModifiedBy>
  <cp:revision>15</cp:revision>
  <dcterms:created xsi:type="dcterms:W3CDTF">2021-04-26T04:39:21Z</dcterms:created>
  <dcterms:modified xsi:type="dcterms:W3CDTF">2021-04-26T09:26:09Z</dcterms:modified>
</cp:coreProperties>
</file>