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81" d="100"/>
          <a:sy n="81" d="100"/>
        </p:scale>
        <p:origin x="-105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t>09/10/1442</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t>09/10/1442</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t>09/10/1442</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t>09/10/1442</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t>09/10/1442</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t>09/10/1442</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t>09/10/1442</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Acid base balance</a:t>
            </a:r>
            <a:endParaRPr lang="ar-IQ" dirty="0"/>
          </a:p>
        </p:txBody>
      </p:sp>
      <p:sp>
        <p:nvSpPr>
          <p:cNvPr id="3" name="عنوان فرعي 2"/>
          <p:cNvSpPr>
            <a:spLocks noGrp="1"/>
          </p:cNvSpPr>
          <p:nvPr>
            <p:ph type="subTitle" idx="1"/>
          </p:nvPr>
        </p:nvSpPr>
        <p:spPr/>
        <p:txBody>
          <a:bodyPr/>
          <a:lstStyle/>
          <a:p>
            <a:r>
              <a:rPr lang="en-US" dirty="0" err="1" smtClean="0"/>
              <a:t>Msc</a:t>
            </a:r>
            <a:r>
              <a:rPr lang="en-US" dirty="0" smtClean="0"/>
              <a:t> . Samah Sajad Kadhim</a:t>
            </a:r>
            <a:endParaRPr lang="ar-IQ"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04775"/>
            <a:ext cx="193357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77621"/>
            <a:ext cx="189547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189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20688"/>
            <a:ext cx="7992888" cy="2308324"/>
          </a:xfrm>
          <a:prstGeom prst="rect">
            <a:avLst/>
          </a:prstGeom>
        </p:spPr>
        <p:txBody>
          <a:bodyPr wrap="square">
            <a:spAutoFit/>
          </a:bodyPr>
          <a:lstStyle/>
          <a:p>
            <a:pPr lvl="0" algn="l" rtl="0"/>
            <a:r>
              <a:rPr lang="en-US" sz="2400" dirty="0">
                <a:cs typeface="+mj-cs"/>
              </a:rPr>
              <a:t> </a:t>
            </a:r>
            <a:r>
              <a:rPr lang="en-US" sz="2400" b="1" dirty="0">
                <a:cs typeface="+mj-cs"/>
              </a:rPr>
              <a:t>Respiratory Alkalosis:</a:t>
            </a:r>
            <a:endParaRPr lang="en-US" sz="2400" dirty="0">
              <a:cs typeface="+mj-cs"/>
            </a:endParaRPr>
          </a:p>
          <a:p>
            <a:pPr lvl="0" algn="l" rtl="0"/>
            <a:r>
              <a:rPr lang="en-US" sz="2400" dirty="0">
                <a:cs typeface="+mj-cs"/>
              </a:rPr>
              <a:t> A rise in blood pH due loss of CO2 and carbonic acid (through hyperventilation).</a:t>
            </a:r>
          </a:p>
          <a:p>
            <a:pPr lvl="0" algn="l" rtl="0"/>
            <a:r>
              <a:rPr lang="en-US" sz="2400" dirty="0">
                <a:cs typeface="+mj-cs"/>
              </a:rPr>
              <a:t> </a:t>
            </a:r>
            <a:r>
              <a:rPr lang="en-US" sz="2400" b="1" dirty="0">
                <a:cs typeface="+mj-cs"/>
              </a:rPr>
              <a:t>Metabolic Alkalosis:</a:t>
            </a:r>
            <a:endParaRPr lang="en-US" sz="2400" dirty="0">
              <a:cs typeface="+mj-cs"/>
            </a:endParaRPr>
          </a:p>
          <a:p>
            <a:pPr lvl="0" algn="l" rtl="0"/>
            <a:r>
              <a:rPr lang="en-US" sz="2400" dirty="0">
                <a:cs typeface="+mj-cs"/>
              </a:rPr>
              <a:t>A rise in blood pH produced by loss of acids (such as excessive vomiting) or by excessive accumulation of bicarbonate base.</a:t>
            </a:r>
          </a:p>
        </p:txBody>
      </p:sp>
    </p:spTree>
    <p:extLst>
      <p:ext uri="{BB962C8B-B14F-4D97-AF65-F5344CB8AC3E}">
        <p14:creationId xmlns:p14="http://schemas.microsoft.com/office/powerpoint/2010/main" val="3173184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76672"/>
            <a:ext cx="7848872" cy="3735959"/>
          </a:xfrm>
          <a:prstGeom prst="rect">
            <a:avLst/>
          </a:prstGeom>
        </p:spPr>
        <p:txBody>
          <a:bodyPr wrap="square">
            <a:spAutoFit/>
          </a:bodyPr>
          <a:lstStyle/>
          <a:p>
            <a:pPr algn="l" rtl="0">
              <a:lnSpc>
                <a:spcPct val="150000"/>
              </a:lnSpc>
            </a:pPr>
            <a:r>
              <a:rPr lang="en-US" sz="2000" b="1" dirty="0"/>
              <a:t>Respiratory Excretion of CO2</a:t>
            </a:r>
            <a:endParaRPr lang="en-US" sz="2000" dirty="0"/>
          </a:p>
          <a:p>
            <a:pPr lvl="0" algn="l" rtl="0">
              <a:lnSpc>
                <a:spcPct val="150000"/>
              </a:lnSpc>
            </a:pPr>
            <a:r>
              <a:rPr lang="en-US" sz="2000" dirty="0"/>
              <a:t> The respiratory center is located in the brain stem.</a:t>
            </a:r>
          </a:p>
          <a:p>
            <a:pPr lvl="0" algn="l" rtl="0">
              <a:lnSpc>
                <a:spcPct val="150000"/>
              </a:lnSpc>
            </a:pPr>
            <a:r>
              <a:rPr lang="en-US" sz="2000" dirty="0"/>
              <a:t> It helps control pH by regulating the rate and depth of breathing.</a:t>
            </a:r>
          </a:p>
          <a:p>
            <a:pPr lvl="0" algn="l" rtl="0">
              <a:lnSpc>
                <a:spcPct val="150000"/>
              </a:lnSpc>
            </a:pPr>
            <a:r>
              <a:rPr lang="en-US" sz="2000" dirty="0"/>
              <a:t> Increasing CO2 and H+ ions conc. stimulate chemo receptors associated with the respiratory center; breathing rate and depth increase, and CO2 conc. decreases.</a:t>
            </a:r>
          </a:p>
          <a:p>
            <a:pPr algn="l">
              <a:lnSpc>
                <a:spcPct val="150000"/>
              </a:lnSpc>
            </a:pPr>
            <a:r>
              <a:rPr lang="en-US" sz="2000" dirty="0"/>
              <a:t>If the CO2 and H+ ion concentrations are low, the respiratory center inhibits breathing</a:t>
            </a:r>
            <a:endParaRPr lang="ar-IQ" sz="2000" dirty="0"/>
          </a:p>
        </p:txBody>
      </p:sp>
    </p:spTree>
    <p:extLst>
      <p:ext uri="{BB962C8B-B14F-4D97-AF65-F5344CB8AC3E}">
        <p14:creationId xmlns:p14="http://schemas.microsoft.com/office/powerpoint/2010/main" val="115505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76672"/>
            <a:ext cx="8280920" cy="4659289"/>
          </a:xfrm>
          <a:prstGeom prst="rect">
            <a:avLst/>
          </a:prstGeom>
        </p:spPr>
        <p:txBody>
          <a:bodyPr wrap="square">
            <a:spAutoFit/>
          </a:bodyPr>
          <a:lstStyle/>
          <a:p>
            <a:pPr algn="l" rtl="0">
              <a:lnSpc>
                <a:spcPct val="150000"/>
              </a:lnSpc>
            </a:pPr>
            <a:r>
              <a:rPr lang="en-US" sz="2000" b="1" dirty="0"/>
              <a:t>Renal excretion of H+</a:t>
            </a:r>
            <a:endParaRPr lang="en-US" sz="2000" dirty="0"/>
          </a:p>
          <a:p>
            <a:pPr lvl="0" algn="l" rtl="0">
              <a:lnSpc>
                <a:spcPct val="150000"/>
              </a:lnSpc>
            </a:pPr>
            <a:r>
              <a:rPr lang="en-US" sz="2000" dirty="0"/>
              <a:t>Nephrons secrete hydrogen ions to regulate pH .</a:t>
            </a:r>
          </a:p>
          <a:p>
            <a:pPr lvl="0" algn="l" rtl="0">
              <a:lnSpc>
                <a:spcPct val="150000"/>
              </a:lnSpc>
            </a:pPr>
            <a:r>
              <a:rPr lang="en-US" sz="2000" dirty="0"/>
              <a:t> phosphate buffer hydrogen ions in urine.</a:t>
            </a:r>
          </a:p>
          <a:p>
            <a:pPr lvl="0" algn="l" rtl="0">
              <a:lnSpc>
                <a:spcPct val="150000"/>
              </a:lnSpc>
            </a:pPr>
            <a:r>
              <a:rPr lang="en-US" sz="2000" dirty="0"/>
              <a:t> Ammonia produced by renal cells help transport H+ to the outside of the body:</a:t>
            </a:r>
          </a:p>
          <a:p>
            <a:pPr lvl="0" algn="l" rtl="0">
              <a:lnSpc>
                <a:spcPct val="150000"/>
              </a:lnSpc>
            </a:pPr>
            <a:r>
              <a:rPr lang="en-US" sz="2000" dirty="0"/>
              <a:t> chemical buffer system (Bicarbonate buffer system, phosphate buffer,  and protein buffer system) act rapidly and are the first line of defense against pH shift.</a:t>
            </a:r>
          </a:p>
          <a:p>
            <a:pPr algn="l">
              <a:lnSpc>
                <a:spcPct val="150000"/>
              </a:lnSpc>
            </a:pPr>
            <a:r>
              <a:rPr lang="en-US" sz="2000" dirty="0"/>
              <a:t> physiological buffer (respiratory mechanism CO2 excretion), renal mechanism (H+ excretion) act slowly and are the 2nd line of defense against pH shift</a:t>
            </a:r>
            <a:endParaRPr lang="ar-IQ" sz="2000" dirty="0"/>
          </a:p>
        </p:txBody>
      </p:sp>
    </p:spTree>
    <p:extLst>
      <p:ext uri="{BB962C8B-B14F-4D97-AF65-F5344CB8AC3E}">
        <p14:creationId xmlns:p14="http://schemas.microsoft.com/office/powerpoint/2010/main" val="17524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640960" cy="6370975"/>
          </a:xfrm>
          <a:prstGeom prst="rect">
            <a:avLst/>
          </a:prstGeom>
        </p:spPr>
        <p:txBody>
          <a:bodyPr wrap="square">
            <a:spAutoFit/>
          </a:bodyPr>
          <a:lstStyle/>
          <a:p>
            <a:pPr algn="l" rtl="0">
              <a:lnSpc>
                <a:spcPct val="150000"/>
              </a:lnSpc>
            </a:pPr>
            <a:r>
              <a:rPr lang="en-US" sz="1600" b="1" dirty="0">
                <a:cs typeface="+mj-cs"/>
              </a:rPr>
              <a:t>Factors Associated with Edema</a:t>
            </a:r>
            <a:endParaRPr lang="en-US" sz="1600" dirty="0">
              <a:cs typeface="+mj-cs"/>
            </a:endParaRPr>
          </a:p>
          <a:p>
            <a:pPr lvl="0" algn="l" rtl="0">
              <a:lnSpc>
                <a:spcPct val="150000"/>
              </a:lnSpc>
            </a:pPr>
            <a:r>
              <a:rPr lang="en-US" sz="1600" dirty="0">
                <a:cs typeface="+mj-cs"/>
              </a:rPr>
              <a:t> 1. Low plasma protein concentration: cause is liver disease, kidney</a:t>
            </a:r>
          </a:p>
          <a:p>
            <a:pPr algn="l" rtl="0">
              <a:lnSpc>
                <a:spcPct val="150000"/>
              </a:lnSpc>
            </a:pPr>
            <a:r>
              <a:rPr lang="en-US" sz="1600" dirty="0">
                <a:cs typeface="+mj-cs"/>
              </a:rPr>
              <a:t>disease, loss of protein in urine, lack of protein in diet due to starvation.</a:t>
            </a:r>
          </a:p>
          <a:p>
            <a:pPr algn="l" rtl="0">
              <a:lnSpc>
                <a:spcPct val="150000"/>
              </a:lnSpc>
            </a:pPr>
            <a:r>
              <a:rPr lang="en-US" sz="1600" dirty="0">
                <a:cs typeface="+mj-cs"/>
              </a:rPr>
              <a:t>Effect: plasma osmotic pressure decreases, less fluid enters </a:t>
            </a:r>
            <a:r>
              <a:rPr lang="en-US" sz="1600" dirty="0" err="1">
                <a:cs typeface="+mj-cs"/>
              </a:rPr>
              <a:t>venular</a:t>
            </a:r>
            <a:r>
              <a:rPr lang="en-US" sz="1600" dirty="0">
                <a:cs typeface="+mj-cs"/>
              </a:rPr>
              <a:t> end</a:t>
            </a:r>
          </a:p>
          <a:p>
            <a:pPr algn="l" rtl="0">
              <a:lnSpc>
                <a:spcPct val="150000"/>
              </a:lnSpc>
            </a:pPr>
            <a:r>
              <a:rPr lang="en-US" sz="1600" dirty="0">
                <a:cs typeface="+mj-cs"/>
              </a:rPr>
              <a:t>of capillaries by osmosis.</a:t>
            </a:r>
          </a:p>
          <a:p>
            <a:pPr lvl="0" algn="l" rtl="0">
              <a:lnSpc>
                <a:spcPct val="150000"/>
              </a:lnSpc>
            </a:pPr>
            <a:r>
              <a:rPr lang="en-US" sz="1600" dirty="0">
                <a:cs typeface="+mj-cs"/>
              </a:rPr>
              <a:t> 2. Obstruction of lymph vessels: causes are surgical removal of</a:t>
            </a:r>
          </a:p>
          <a:p>
            <a:pPr algn="l" rtl="0">
              <a:lnSpc>
                <a:spcPct val="150000"/>
              </a:lnSpc>
            </a:pPr>
            <a:r>
              <a:rPr lang="en-US" sz="1600" dirty="0">
                <a:cs typeface="+mj-cs"/>
              </a:rPr>
              <a:t>portions of lymphatic pathways and parasitic infections.</a:t>
            </a:r>
          </a:p>
          <a:p>
            <a:pPr algn="l" rtl="0">
              <a:lnSpc>
                <a:spcPct val="150000"/>
              </a:lnSpc>
            </a:pPr>
            <a:r>
              <a:rPr lang="en-US" sz="1600" dirty="0">
                <a:cs typeface="+mj-cs"/>
              </a:rPr>
              <a:t> Effect: back pressure in lymph vessels, interferes with movement of</a:t>
            </a:r>
          </a:p>
          <a:p>
            <a:pPr algn="l" rtl="0">
              <a:lnSpc>
                <a:spcPct val="150000"/>
              </a:lnSpc>
            </a:pPr>
            <a:r>
              <a:rPr lang="en-US" sz="1600" dirty="0">
                <a:cs typeface="+mj-cs"/>
              </a:rPr>
              <a:t>fluid from interstitial spaces into lymph capillaries.</a:t>
            </a:r>
          </a:p>
          <a:p>
            <a:pPr lvl="0" algn="l" rtl="0">
              <a:lnSpc>
                <a:spcPct val="150000"/>
              </a:lnSpc>
            </a:pPr>
            <a:r>
              <a:rPr lang="en-US" sz="1600" dirty="0">
                <a:cs typeface="+mj-cs"/>
              </a:rPr>
              <a:t> 3. Increased venous pressure: venous obstruction or faulty valves.</a:t>
            </a:r>
          </a:p>
          <a:p>
            <a:pPr algn="l" rtl="0">
              <a:lnSpc>
                <a:spcPct val="150000"/>
              </a:lnSpc>
            </a:pPr>
            <a:r>
              <a:rPr lang="en-US" sz="1600" dirty="0">
                <a:cs typeface="+mj-cs"/>
              </a:rPr>
              <a:t>Effect: back pressure in veins increases capillary filtration and</a:t>
            </a:r>
          </a:p>
          <a:p>
            <a:pPr algn="l" rtl="0">
              <a:lnSpc>
                <a:spcPct val="150000"/>
              </a:lnSpc>
            </a:pPr>
            <a:r>
              <a:rPr lang="en-US" sz="1600" dirty="0">
                <a:cs typeface="+mj-cs"/>
              </a:rPr>
              <a:t>interferes with return of fluid from interstitial spaces into </a:t>
            </a:r>
            <a:r>
              <a:rPr lang="en-US" sz="1600" dirty="0" err="1">
                <a:cs typeface="+mj-cs"/>
              </a:rPr>
              <a:t>venular</a:t>
            </a:r>
            <a:r>
              <a:rPr lang="en-US" sz="1600" dirty="0">
                <a:cs typeface="+mj-cs"/>
              </a:rPr>
              <a:t> end</a:t>
            </a:r>
          </a:p>
          <a:p>
            <a:pPr algn="l" rtl="0">
              <a:lnSpc>
                <a:spcPct val="150000"/>
              </a:lnSpc>
            </a:pPr>
            <a:r>
              <a:rPr lang="en-US" sz="1600" dirty="0">
                <a:cs typeface="+mj-cs"/>
              </a:rPr>
              <a:t>of capillaries.</a:t>
            </a:r>
          </a:p>
          <a:p>
            <a:pPr lvl="0" algn="l" rtl="0">
              <a:lnSpc>
                <a:spcPct val="150000"/>
              </a:lnSpc>
            </a:pPr>
            <a:r>
              <a:rPr lang="en-US" sz="1600" dirty="0">
                <a:cs typeface="+mj-cs"/>
              </a:rPr>
              <a:t>4. Inflammation: cause is tissue damage.</a:t>
            </a:r>
          </a:p>
          <a:p>
            <a:pPr algn="l" rtl="0">
              <a:lnSpc>
                <a:spcPct val="150000"/>
              </a:lnSpc>
            </a:pPr>
            <a:r>
              <a:rPr lang="en-US" sz="1600" dirty="0">
                <a:cs typeface="+mj-cs"/>
              </a:rPr>
              <a:t>Effect: capillaries become abnormally permeable and fluid leaks from</a:t>
            </a:r>
          </a:p>
          <a:p>
            <a:pPr algn="l" rtl="0">
              <a:lnSpc>
                <a:spcPct val="150000"/>
              </a:lnSpc>
            </a:pPr>
            <a:r>
              <a:rPr lang="en-US" sz="1600" dirty="0">
                <a:cs typeface="+mj-cs"/>
              </a:rPr>
              <a:t>plasma into the interstitial spaces.</a:t>
            </a:r>
          </a:p>
          <a:p>
            <a:pPr algn="l" rtl="0">
              <a:lnSpc>
                <a:spcPct val="150000"/>
              </a:lnSpc>
            </a:pPr>
            <a:r>
              <a:rPr lang="en-US" sz="1600" dirty="0">
                <a:cs typeface="+mj-cs"/>
              </a:rPr>
              <a:t> </a:t>
            </a:r>
          </a:p>
        </p:txBody>
      </p:sp>
    </p:spTree>
    <p:extLst>
      <p:ext uri="{BB962C8B-B14F-4D97-AF65-F5344CB8AC3E}">
        <p14:creationId xmlns:p14="http://schemas.microsoft.com/office/powerpoint/2010/main" val="61034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62474"/>
          </a:xfrm>
        </p:spPr>
        <p:txBody>
          <a:bodyPr/>
          <a:lstStyle/>
          <a:p>
            <a:r>
              <a:rPr lang="en-US" dirty="0" smtClean="0"/>
              <a:t>THANK YOU</a:t>
            </a:r>
            <a:endParaRPr lang="ar-IQ" dirty="0"/>
          </a:p>
        </p:txBody>
      </p:sp>
    </p:spTree>
    <p:extLst>
      <p:ext uri="{BB962C8B-B14F-4D97-AF65-F5344CB8AC3E}">
        <p14:creationId xmlns:p14="http://schemas.microsoft.com/office/powerpoint/2010/main" val="108539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5"/>
            <a:ext cx="8136904" cy="3735959"/>
          </a:xfrm>
          <a:prstGeom prst="rect">
            <a:avLst/>
          </a:prstGeom>
        </p:spPr>
        <p:txBody>
          <a:bodyPr wrap="square">
            <a:spAutoFit/>
          </a:bodyPr>
          <a:lstStyle/>
          <a:p>
            <a:pPr algn="l" rtl="0">
              <a:lnSpc>
                <a:spcPct val="150000"/>
              </a:lnSpc>
            </a:pPr>
            <a:r>
              <a:rPr lang="en-US" sz="2000" b="1" dirty="0"/>
              <a:t>Acid-base balance</a:t>
            </a:r>
            <a:endParaRPr lang="en-US" sz="2000" dirty="0"/>
          </a:p>
          <a:p>
            <a:pPr algn="l" rtl="0">
              <a:lnSpc>
                <a:spcPct val="150000"/>
              </a:lnSpc>
            </a:pPr>
            <a:r>
              <a:rPr lang="en-US" sz="2000" b="1" dirty="0"/>
              <a:t> </a:t>
            </a:r>
            <a:endParaRPr lang="en-US" sz="2000" dirty="0"/>
          </a:p>
          <a:p>
            <a:pPr algn="l" rtl="0">
              <a:lnSpc>
                <a:spcPct val="150000"/>
              </a:lnSpc>
            </a:pPr>
            <a:r>
              <a:rPr lang="en-US" sz="2000" dirty="0"/>
              <a:t>* Acids are electrolytes that release hydrogen ions (H+) when they are dissolved in water.</a:t>
            </a:r>
          </a:p>
          <a:p>
            <a:pPr algn="l" rtl="0">
              <a:lnSpc>
                <a:spcPct val="150000"/>
              </a:lnSpc>
            </a:pPr>
            <a:r>
              <a:rPr lang="en-US" sz="2000" dirty="0"/>
              <a:t>* Bases are electrolytes are release hydroxide ions (OH-) when they are dissolved in water.</a:t>
            </a:r>
          </a:p>
          <a:p>
            <a:pPr algn="l">
              <a:lnSpc>
                <a:spcPct val="150000"/>
              </a:lnSpc>
            </a:pPr>
            <a:r>
              <a:rPr lang="en-US" sz="2000" dirty="0"/>
              <a:t>*  Acid-base balance is primarily regulated by the concentration of H+ (or the pH level) in body fluids, especially ECF.</a:t>
            </a:r>
            <a:endParaRPr lang="ar-IQ" sz="2000" dirty="0"/>
          </a:p>
        </p:txBody>
      </p:sp>
    </p:spTree>
    <p:extLst>
      <p:ext uri="{BB962C8B-B14F-4D97-AF65-F5344CB8AC3E}">
        <p14:creationId xmlns:p14="http://schemas.microsoft.com/office/powerpoint/2010/main" val="179468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7920880" cy="3276282"/>
          </a:xfrm>
          <a:prstGeom prst="rect">
            <a:avLst/>
          </a:prstGeom>
        </p:spPr>
        <p:txBody>
          <a:bodyPr wrap="square">
            <a:spAutoFit/>
          </a:bodyPr>
          <a:lstStyle/>
          <a:p>
            <a:pPr algn="l" rtl="0">
              <a:lnSpc>
                <a:spcPct val="150000"/>
              </a:lnSpc>
            </a:pPr>
            <a:r>
              <a:rPr lang="en-US" sz="2000" b="1" dirty="0"/>
              <a:t>Acid-base balance</a:t>
            </a:r>
            <a:endParaRPr lang="en-US" sz="2000" dirty="0"/>
          </a:p>
          <a:p>
            <a:pPr lvl="0" algn="l" rtl="0">
              <a:lnSpc>
                <a:spcPct val="150000"/>
              </a:lnSpc>
            </a:pPr>
            <a:r>
              <a:rPr lang="en-US" sz="2000" dirty="0"/>
              <a:t> Normal pH range of ECF is from 7.35 to 7.45.</a:t>
            </a:r>
          </a:p>
          <a:p>
            <a:pPr lvl="0" algn="l" rtl="0">
              <a:lnSpc>
                <a:spcPct val="150000"/>
              </a:lnSpc>
            </a:pPr>
            <a:r>
              <a:rPr lang="en-US" sz="2000" dirty="0"/>
              <a:t> Most H+ comes from metabolism -- glycolysis, oxidation of fatty</a:t>
            </a:r>
          </a:p>
          <a:p>
            <a:pPr algn="l" rtl="0">
              <a:lnSpc>
                <a:spcPct val="150000"/>
              </a:lnSpc>
            </a:pPr>
            <a:r>
              <a:rPr lang="en-US" sz="2000" dirty="0"/>
              <a:t>acids and amino acids, and hydrolysis of proteins.</a:t>
            </a:r>
          </a:p>
          <a:p>
            <a:pPr lvl="0" algn="l" rtl="0">
              <a:lnSpc>
                <a:spcPct val="150000"/>
              </a:lnSpc>
            </a:pPr>
            <a:r>
              <a:rPr lang="en-US" sz="2000" dirty="0"/>
              <a:t> Homeostasis of pH in body fluids is regulated by acid-base buffer</a:t>
            </a:r>
          </a:p>
          <a:p>
            <a:pPr algn="l" rtl="0">
              <a:lnSpc>
                <a:spcPct val="150000"/>
              </a:lnSpc>
            </a:pPr>
            <a:r>
              <a:rPr lang="en-US" sz="2000" dirty="0"/>
              <a:t>systems (primary control), respiratory centers in brain stem, and by</a:t>
            </a:r>
          </a:p>
          <a:p>
            <a:pPr algn="l" rtl="0">
              <a:lnSpc>
                <a:spcPct val="150000"/>
              </a:lnSpc>
            </a:pPr>
            <a:r>
              <a:rPr lang="en-US" sz="2000" dirty="0"/>
              <a:t>kidney tubule secretion of H+.</a:t>
            </a:r>
          </a:p>
        </p:txBody>
      </p:sp>
    </p:spTree>
    <p:extLst>
      <p:ext uri="{BB962C8B-B14F-4D97-AF65-F5344CB8AC3E}">
        <p14:creationId xmlns:p14="http://schemas.microsoft.com/office/powerpoint/2010/main" val="144374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04664"/>
            <a:ext cx="8136904" cy="5122941"/>
          </a:xfrm>
          <a:prstGeom prst="rect">
            <a:avLst/>
          </a:prstGeom>
        </p:spPr>
        <p:txBody>
          <a:bodyPr wrap="square">
            <a:spAutoFit/>
          </a:bodyPr>
          <a:lstStyle/>
          <a:p>
            <a:pPr lvl="0" algn="l" rtl="0">
              <a:lnSpc>
                <a:spcPct val="150000"/>
              </a:lnSpc>
            </a:pPr>
            <a:r>
              <a:rPr lang="en-US" sz="2000" b="1" dirty="0"/>
              <a:t>Acid-base buffer systems </a:t>
            </a:r>
            <a:r>
              <a:rPr lang="en-US" sz="2000" dirty="0"/>
              <a:t>are chemical reactions that consist of a</a:t>
            </a:r>
          </a:p>
          <a:p>
            <a:pPr algn="l" rtl="0">
              <a:lnSpc>
                <a:spcPct val="150000"/>
              </a:lnSpc>
            </a:pPr>
            <a:r>
              <a:rPr lang="en-US" sz="2000" dirty="0"/>
              <a:t>weak acid and a weak base, to prevent rapid, drastic changes in</a:t>
            </a:r>
          </a:p>
          <a:p>
            <a:pPr algn="l" rtl="0">
              <a:lnSpc>
                <a:spcPct val="150000"/>
              </a:lnSpc>
            </a:pPr>
            <a:r>
              <a:rPr lang="en-US" sz="2000" dirty="0"/>
              <a:t>body fluid pH . one of the most carefully regulated conc. in the</a:t>
            </a:r>
          </a:p>
          <a:p>
            <a:pPr algn="l" rtl="0">
              <a:lnSpc>
                <a:spcPct val="150000"/>
              </a:lnSpc>
            </a:pPr>
            <a:r>
              <a:rPr lang="en-US" sz="2000" dirty="0"/>
              <a:t>body is that of H+ ion.</a:t>
            </a:r>
          </a:p>
          <a:p>
            <a:pPr lvl="0" algn="l" rtl="0">
              <a:lnSpc>
                <a:spcPct val="150000"/>
              </a:lnSpc>
            </a:pPr>
            <a:r>
              <a:rPr lang="en-US" sz="2000" dirty="0"/>
              <a:t> one of the most carefully regulated conc. in the body is that of H+ ion.</a:t>
            </a:r>
          </a:p>
          <a:p>
            <a:pPr lvl="0" algn="l" rtl="0">
              <a:lnSpc>
                <a:spcPct val="150000"/>
              </a:lnSpc>
            </a:pPr>
            <a:r>
              <a:rPr lang="en-US" sz="2000" dirty="0"/>
              <a:t> When acid (H+) is added to the blood, the pH decreases. Then increased acidity (decreased pH) is minimized by buffers which bind some of the added H+.</a:t>
            </a:r>
          </a:p>
          <a:p>
            <a:pPr lvl="0" algn="l" rtl="0">
              <a:lnSpc>
                <a:spcPct val="150000"/>
              </a:lnSpc>
            </a:pPr>
            <a:r>
              <a:rPr lang="en-US" sz="2000" dirty="0"/>
              <a:t>When acid is taken away, blood becomes more alkaline (pH increases). This change is minimized by buffers, which release H+ and replace some of the acid that was lost.</a:t>
            </a:r>
          </a:p>
        </p:txBody>
      </p:sp>
    </p:spTree>
    <p:extLst>
      <p:ext uri="{BB962C8B-B14F-4D97-AF65-F5344CB8AC3E}">
        <p14:creationId xmlns:p14="http://schemas.microsoft.com/office/powerpoint/2010/main" val="2622927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32657"/>
            <a:ext cx="7992888" cy="2814617"/>
          </a:xfrm>
          <a:prstGeom prst="rect">
            <a:avLst/>
          </a:prstGeom>
        </p:spPr>
        <p:txBody>
          <a:bodyPr wrap="square">
            <a:spAutoFit/>
          </a:bodyPr>
          <a:lstStyle/>
          <a:p>
            <a:pPr lvl="0" algn="l" rtl="0">
              <a:lnSpc>
                <a:spcPct val="150000"/>
              </a:lnSpc>
            </a:pPr>
            <a:r>
              <a:rPr lang="en-US" sz="2000" dirty="0"/>
              <a:t>The pair </a:t>
            </a:r>
            <a:r>
              <a:rPr lang="en-US" sz="2000" b="1" dirty="0"/>
              <a:t>bicarbonate / carbonic acid </a:t>
            </a:r>
            <a:r>
              <a:rPr lang="en-US" sz="2000" dirty="0"/>
              <a:t>forms an important buffer system. H2CO3 (carbonic acid) is the acid member of the pair because it can release H+. HCO3</a:t>
            </a:r>
          </a:p>
          <a:p>
            <a:pPr algn="l" rtl="0">
              <a:lnSpc>
                <a:spcPct val="150000"/>
              </a:lnSpc>
            </a:pPr>
            <a:r>
              <a:rPr lang="en-US" sz="2000" dirty="0"/>
              <a:t>     - is the base member of the pair because H . it can accept H+. This system is important because two of its components are rigorously controlled by the body: the lungs control CO2 and the kidney control HCO3</a:t>
            </a:r>
          </a:p>
        </p:txBody>
      </p:sp>
    </p:spTree>
    <p:extLst>
      <p:ext uri="{BB962C8B-B14F-4D97-AF65-F5344CB8AC3E}">
        <p14:creationId xmlns:p14="http://schemas.microsoft.com/office/powerpoint/2010/main" val="14419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32656"/>
            <a:ext cx="8136904" cy="2814617"/>
          </a:xfrm>
          <a:prstGeom prst="rect">
            <a:avLst/>
          </a:prstGeom>
        </p:spPr>
        <p:txBody>
          <a:bodyPr wrap="square">
            <a:spAutoFit/>
          </a:bodyPr>
          <a:lstStyle/>
          <a:p>
            <a:pPr algn="l" rtl="0">
              <a:lnSpc>
                <a:spcPct val="150000"/>
              </a:lnSpc>
            </a:pPr>
            <a:r>
              <a:rPr lang="en-US" sz="2000" b="1" dirty="0"/>
              <a:t>Chemical Acid-Base buffer systems</a:t>
            </a:r>
            <a:endParaRPr lang="en-US" sz="2000" dirty="0"/>
          </a:p>
          <a:p>
            <a:pPr lvl="0" algn="l" rtl="0">
              <a:lnSpc>
                <a:spcPct val="150000"/>
              </a:lnSpc>
            </a:pPr>
            <a:r>
              <a:rPr lang="en-US" sz="2000" dirty="0"/>
              <a:t> 1. Bicarbonate buffer system:</a:t>
            </a:r>
          </a:p>
          <a:p>
            <a:pPr algn="l" rtl="0">
              <a:lnSpc>
                <a:spcPct val="150000"/>
              </a:lnSpc>
            </a:pPr>
            <a:r>
              <a:rPr lang="en-US" sz="2000" dirty="0"/>
              <a:t>*  Bicarbonate ion (HCO3-) – converts a strong acid into a weak acid.</a:t>
            </a:r>
          </a:p>
          <a:p>
            <a:pPr algn="l" rtl="0">
              <a:lnSpc>
                <a:spcPct val="150000"/>
              </a:lnSpc>
            </a:pPr>
            <a:r>
              <a:rPr lang="en-US" sz="2000" dirty="0"/>
              <a:t>* Carbonic acid (H2CO3) – converts a strong base into a weak base.</a:t>
            </a:r>
          </a:p>
          <a:p>
            <a:pPr algn="l" rtl="0">
              <a:lnSpc>
                <a:spcPct val="150000"/>
              </a:lnSpc>
            </a:pPr>
            <a:r>
              <a:rPr lang="en-US" sz="2000" dirty="0"/>
              <a:t>* Bicarbonate buffer system produces carbonic acid (H2CO3) and sodium bicarbonate (NaHCO3) to minimize H+ increase, mainly in the blood:</a:t>
            </a:r>
          </a:p>
        </p:txBody>
      </p:sp>
    </p:spTree>
    <p:extLst>
      <p:ext uri="{BB962C8B-B14F-4D97-AF65-F5344CB8AC3E}">
        <p14:creationId xmlns:p14="http://schemas.microsoft.com/office/powerpoint/2010/main" val="309419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3701" y="188640"/>
            <a:ext cx="8208912" cy="5866350"/>
          </a:xfrm>
          <a:prstGeom prst="rect">
            <a:avLst/>
          </a:prstGeom>
        </p:spPr>
        <p:txBody>
          <a:bodyPr wrap="square">
            <a:spAutoFit/>
          </a:bodyPr>
          <a:lstStyle/>
          <a:p>
            <a:pPr algn="l" rtl="0">
              <a:lnSpc>
                <a:spcPct val="150000"/>
              </a:lnSpc>
            </a:pPr>
            <a:r>
              <a:rPr lang="en-US" dirty="0"/>
              <a:t>*   2. Phosphate buffer system: produces sodium hydrogen phosphates</a:t>
            </a:r>
          </a:p>
          <a:p>
            <a:pPr algn="l" rtl="0">
              <a:lnSpc>
                <a:spcPct val="150000"/>
              </a:lnSpc>
            </a:pPr>
            <a:r>
              <a:rPr lang="en-US" dirty="0"/>
              <a:t>(NaH2PO4 and Na2HPO4) to regulate H+ levels, mainly in kidney</a:t>
            </a:r>
          </a:p>
          <a:p>
            <a:pPr algn="l" rtl="0">
              <a:lnSpc>
                <a:spcPct val="150000"/>
              </a:lnSpc>
            </a:pPr>
            <a:r>
              <a:rPr lang="en-US" dirty="0"/>
              <a:t>tubules and erythrocytes:</a:t>
            </a:r>
          </a:p>
          <a:p>
            <a:pPr lvl="0" algn="l" rtl="0">
              <a:lnSpc>
                <a:spcPct val="150000"/>
              </a:lnSpc>
            </a:pPr>
            <a:r>
              <a:rPr lang="en-US" dirty="0"/>
              <a:t>3. Protein buffer system: relies on the carboxylic acid group of</a:t>
            </a:r>
          </a:p>
          <a:p>
            <a:pPr algn="l" rtl="0">
              <a:lnSpc>
                <a:spcPct val="150000"/>
              </a:lnSpc>
            </a:pPr>
            <a:r>
              <a:rPr lang="en-US" dirty="0"/>
              <a:t>amino acids to release H+, and the amino group to accept H+, mainly inside body cells and in blood plasma.</a:t>
            </a:r>
          </a:p>
          <a:p>
            <a:pPr lvl="0" algn="l" rtl="0">
              <a:lnSpc>
                <a:spcPct val="150000"/>
              </a:lnSpc>
            </a:pPr>
            <a:r>
              <a:rPr lang="en-US" dirty="0"/>
              <a:t> </a:t>
            </a:r>
            <a:r>
              <a:rPr lang="en-US" b="1" dirty="0"/>
              <a:t>Respiratory centers</a:t>
            </a:r>
            <a:r>
              <a:rPr lang="en-US" dirty="0"/>
              <a:t> in the pons and medulla oblongata regulate the rate and depth of breathing, which controls the amount of carbon dioxide gas (CO2) remained in the blood and body fluid -- e.g. slower berating rate an increase in blood CO2 level an increase in carbonic acid (H2CO3) in blood more H+ is released into body fluids pH of blood and body fluids drops.</a:t>
            </a:r>
          </a:p>
          <a:p>
            <a:pPr lvl="0" algn="l" rtl="0">
              <a:lnSpc>
                <a:spcPct val="150000"/>
              </a:lnSpc>
            </a:pPr>
            <a:r>
              <a:rPr lang="en-US" dirty="0"/>
              <a:t> </a:t>
            </a:r>
            <a:r>
              <a:rPr lang="en-US" b="1" dirty="0"/>
              <a:t>Nephrons</a:t>
            </a:r>
            <a:r>
              <a:rPr lang="en-US" dirty="0"/>
              <a:t> react to the pH of body fluids and regulate the secretion of H+ into urine -- e.g. a diet high in proteins causes more H+ to be produced in body fluids (which lowers body fluid pH), as a result the nephrons will secrete more H+ into the urine.</a:t>
            </a:r>
          </a:p>
        </p:txBody>
      </p:sp>
    </p:spTree>
    <p:extLst>
      <p:ext uri="{BB962C8B-B14F-4D97-AF65-F5344CB8AC3E}">
        <p14:creationId xmlns:p14="http://schemas.microsoft.com/office/powerpoint/2010/main" val="233704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60648"/>
            <a:ext cx="8136904" cy="5122941"/>
          </a:xfrm>
          <a:prstGeom prst="rect">
            <a:avLst/>
          </a:prstGeom>
        </p:spPr>
        <p:txBody>
          <a:bodyPr wrap="square">
            <a:spAutoFit/>
          </a:bodyPr>
          <a:lstStyle/>
          <a:p>
            <a:pPr algn="l" rtl="0">
              <a:lnSpc>
                <a:spcPct val="150000"/>
              </a:lnSpc>
            </a:pPr>
            <a:r>
              <a:rPr lang="en-US" sz="2000" b="1" dirty="0"/>
              <a:t>Compensation</a:t>
            </a:r>
            <a:endParaRPr lang="en-US" sz="2000" dirty="0"/>
          </a:p>
          <a:p>
            <a:pPr lvl="0" algn="l" rtl="0">
              <a:lnSpc>
                <a:spcPct val="150000"/>
              </a:lnSpc>
            </a:pPr>
            <a:r>
              <a:rPr lang="en-US" sz="2000" dirty="0"/>
              <a:t> Compensation is a series of physiological responses that react to acid-base imbalances, by returning blood pH to the normal range (7.35 – 7.45).</a:t>
            </a:r>
          </a:p>
          <a:p>
            <a:pPr lvl="0" algn="l" rtl="0">
              <a:lnSpc>
                <a:spcPct val="150000"/>
              </a:lnSpc>
            </a:pPr>
            <a:r>
              <a:rPr lang="en-US" sz="2000" dirty="0"/>
              <a:t> </a:t>
            </a:r>
            <a:r>
              <a:rPr lang="en-US" sz="2000" b="1" dirty="0"/>
              <a:t>Respiratory acidosis: </a:t>
            </a:r>
            <a:r>
              <a:rPr lang="en-US" sz="2000" dirty="0"/>
              <a:t>(due to deficiency of CO2 expiration) and respiratory alkalosis (due to abnormally high CO2 expiration) are primary disorders of CO2 pressure in the lungs. These may be compensated by renal mechanisms where nephrons will secrete more H+ to correct acidosis and secrete less H+ to correct alkalosis.</a:t>
            </a:r>
          </a:p>
          <a:p>
            <a:pPr lvl="0" algn="l" rtl="0">
              <a:lnSpc>
                <a:spcPct val="150000"/>
              </a:lnSpc>
            </a:pPr>
            <a:r>
              <a:rPr lang="en-US" sz="2000" dirty="0"/>
              <a:t>  It is due to increased CO2 retention (due to hypoventilation), which can result in the accumulation of carbonic acid and thus a fall in blood pH to below normal.</a:t>
            </a:r>
          </a:p>
        </p:txBody>
      </p:sp>
    </p:spTree>
    <p:extLst>
      <p:ext uri="{BB962C8B-B14F-4D97-AF65-F5344CB8AC3E}">
        <p14:creationId xmlns:p14="http://schemas.microsoft.com/office/powerpoint/2010/main" val="47688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92696"/>
            <a:ext cx="8496944" cy="1429622"/>
          </a:xfrm>
          <a:prstGeom prst="rect">
            <a:avLst/>
          </a:prstGeom>
        </p:spPr>
        <p:txBody>
          <a:bodyPr wrap="square">
            <a:spAutoFit/>
          </a:bodyPr>
          <a:lstStyle/>
          <a:p>
            <a:pPr lvl="0" algn="l" rtl="0">
              <a:lnSpc>
                <a:spcPct val="150000"/>
              </a:lnSpc>
            </a:pPr>
            <a:r>
              <a:rPr lang="en-US" sz="2000" dirty="0"/>
              <a:t> </a:t>
            </a:r>
            <a:r>
              <a:rPr lang="en-US" sz="2000" b="1" dirty="0"/>
              <a:t>Metabolic Acidosis: </a:t>
            </a:r>
            <a:r>
              <a:rPr lang="en-US" sz="2000" dirty="0"/>
              <a:t>increased production of acids such as lactic acid, fatty acids, and ketone bodies, or loss of blood bicarbonate (such as by diarrhea), resulting in a fall in blood pH to below normal.</a:t>
            </a:r>
          </a:p>
        </p:txBody>
      </p:sp>
    </p:spTree>
    <p:extLst>
      <p:ext uri="{BB962C8B-B14F-4D97-AF65-F5344CB8AC3E}">
        <p14:creationId xmlns:p14="http://schemas.microsoft.com/office/powerpoint/2010/main" val="18647459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133</TotalTime>
  <Words>1091</Words>
  <Application>Microsoft Office PowerPoint</Application>
  <PresentationFormat>عرض على الشاشة (3:4)‏</PresentationFormat>
  <Paragraphs>73</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ألوان متوسطة</vt:lpstr>
      <vt:lpstr>Acid base balance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Smart Touch</dc:creator>
  <cp:lastModifiedBy>DR.Ahmed Saker 2O11</cp:lastModifiedBy>
  <cp:revision>8</cp:revision>
  <dcterms:created xsi:type="dcterms:W3CDTF">2021-05-03T05:41:14Z</dcterms:created>
  <dcterms:modified xsi:type="dcterms:W3CDTF">2021-05-20T12:44:05Z</dcterms:modified>
</cp:coreProperties>
</file>