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25/10/1442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75896" y="2132856"/>
            <a:ext cx="7851648" cy="1828800"/>
          </a:xfrm>
        </p:spPr>
        <p:txBody>
          <a:bodyPr/>
          <a:lstStyle/>
          <a:p>
            <a:r>
              <a:rPr lang="en-US" b="1" dirty="0" smtClean="0"/>
              <a:t>Chemical </a:t>
            </a:r>
            <a:r>
              <a:rPr lang="en-US" b="1" dirty="0"/>
              <a:t>analysis of urine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+mj-lt"/>
              </a:rPr>
              <a:t>Msc</a:t>
            </a:r>
            <a:r>
              <a:rPr lang="en-US" dirty="0" smtClean="0">
                <a:latin typeface="+mj-lt"/>
              </a:rPr>
              <a:t> . Samah Sajad Kadhim</a:t>
            </a:r>
            <a:endParaRPr lang="ar-IQ" dirty="0" smtClean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04775"/>
            <a:ext cx="193357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04775"/>
            <a:ext cx="1895475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19" y="257175"/>
            <a:ext cx="1933575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75941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80728"/>
            <a:ext cx="7632848" cy="518457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958099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92696"/>
            <a:ext cx="7488832" cy="3793579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3" name="مستطيل 2"/>
          <p:cNvSpPr/>
          <p:nvPr/>
        </p:nvSpPr>
        <p:spPr>
          <a:xfrm>
            <a:off x="1115616" y="4869160"/>
            <a:ext cx="72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* Nitrite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(suggestive of bacteria in urine) </a:t>
            </a:r>
          </a:p>
          <a:p>
            <a:pPr algn="l">
              <a:lnSpc>
                <a:spcPct val="150000"/>
              </a:lnSpc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 Bilirubin  ( possible liver disease or red blood cell break down) 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Urobilinogen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( possible liver disease)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221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80928"/>
            <a:ext cx="7787208" cy="1800200"/>
          </a:xfrm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Thank you</a:t>
            </a:r>
            <a:endParaRPr lang="ar-IQ" sz="8800" dirty="0"/>
          </a:p>
        </p:txBody>
      </p:sp>
    </p:spTree>
    <p:extLst>
      <p:ext uri="{BB962C8B-B14F-4D97-AF65-F5344CB8AC3E}">
        <p14:creationId xmlns:p14="http://schemas.microsoft.com/office/powerpoint/2010/main" val="302395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332656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000" b="1" dirty="0">
                <a:cs typeface="+mj-cs"/>
              </a:rPr>
              <a:t>B-Chemical analysis of urine</a:t>
            </a:r>
            <a:endParaRPr lang="en-US" sz="2000" dirty="0">
              <a:cs typeface="+mj-cs"/>
            </a:endParaRPr>
          </a:p>
          <a:p>
            <a:pPr lvl="0" algn="l" rtl="0">
              <a:lnSpc>
                <a:spcPct val="150000"/>
              </a:lnSpc>
            </a:pPr>
            <a:r>
              <a:rPr lang="en-US" sz="2000" dirty="0">
                <a:cs typeface="+mj-cs"/>
              </a:rPr>
              <a:t>The chemical analysis of urine under taken to evaluate the levels of the following component:-</a:t>
            </a:r>
          </a:p>
          <a:p>
            <a:pPr lvl="0" algn="l" rtl="0">
              <a:lnSpc>
                <a:spcPct val="150000"/>
              </a:lnSpc>
            </a:pPr>
            <a:r>
              <a:rPr lang="en-US" sz="2000" dirty="0" smtClean="0">
                <a:cs typeface="+mj-cs"/>
              </a:rPr>
              <a:t>* </a:t>
            </a:r>
            <a:r>
              <a:rPr lang="en-US" sz="2000" dirty="0" err="1" smtClean="0">
                <a:cs typeface="+mj-cs"/>
              </a:rPr>
              <a:t>Urobilinogen</a:t>
            </a:r>
            <a:endParaRPr lang="en-US" sz="2000" dirty="0">
              <a:cs typeface="+mj-cs"/>
            </a:endParaRPr>
          </a:p>
          <a:p>
            <a:pPr lvl="0" algn="l" rtl="0">
              <a:lnSpc>
                <a:spcPct val="150000"/>
              </a:lnSpc>
            </a:pPr>
            <a:r>
              <a:rPr lang="en-US" sz="2000" dirty="0" smtClean="0">
                <a:cs typeface="+mj-cs"/>
              </a:rPr>
              <a:t>* Glucose</a:t>
            </a:r>
            <a:endParaRPr lang="en-US" sz="2000" dirty="0">
              <a:cs typeface="+mj-cs"/>
            </a:endParaRPr>
          </a:p>
          <a:p>
            <a:pPr lvl="0" algn="l" rtl="0">
              <a:lnSpc>
                <a:spcPct val="150000"/>
              </a:lnSpc>
            </a:pPr>
            <a:r>
              <a:rPr lang="en-US" sz="2000" dirty="0" smtClean="0">
                <a:cs typeface="+mj-cs"/>
              </a:rPr>
              <a:t>* Bilirubin</a:t>
            </a:r>
            <a:endParaRPr lang="en-US" sz="2000" dirty="0">
              <a:cs typeface="+mj-cs"/>
            </a:endParaRPr>
          </a:p>
          <a:p>
            <a:pPr lvl="0" algn="l" rtl="0">
              <a:lnSpc>
                <a:spcPct val="150000"/>
              </a:lnSpc>
            </a:pPr>
            <a:r>
              <a:rPr lang="en-US" sz="2000" dirty="0" smtClean="0">
                <a:cs typeface="+mj-cs"/>
              </a:rPr>
              <a:t>* Ketones</a:t>
            </a:r>
            <a:endParaRPr lang="en-US" sz="2000" dirty="0">
              <a:cs typeface="+mj-cs"/>
            </a:endParaRPr>
          </a:p>
          <a:p>
            <a:pPr lvl="0" algn="l" rtl="0">
              <a:lnSpc>
                <a:spcPct val="150000"/>
              </a:lnSpc>
            </a:pPr>
            <a:r>
              <a:rPr lang="en-US" sz="2000" dirty="0" smtClean="0">
                <a:cs typeface="+mj-cs"/>
              </a:rPr>
              <a:t>* Blood</a:t>
            </a:r>
            <a:endParaRPr lang="en-US" sz="2000" dirty="0">
              <a:cs typeface="+mj-cs"/>
            </a:endParaRPr>
          </a:p>
          <a:p>
            <a:pPr lvl="0" algn="l" rtl="0">
              <a:lnSpc>
                <a:spcPct val="150000"/>
              </a:lnSpc>
            </a:pPr>
            <a:r>
              <a:rPr lang="en-US" sz="2000" dirty="0" smtClean="0">
                <a:cs typeface="+mj-cs"/>
              </a:rPr>
              <a:t>* Protein</a:t>
            </a:r>
            <a:endParaRPr lang="en-US" sz="20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5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260648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dirty="0">
                <a:cs typeface="+mj-cs"/>
              </a:rPr>
              <a:t>B-Chemical analysis </a:t>
            </a:r>
            <a:endParaRPr lang="en-US" sz="2400" dirty="0">
              <a:cs typeface="+mj-cs"/>
            </a:endParaRPr>
          </a:p>
          <a:p>
            <a:pPr lvl="0" algn="l">
              <a:lnSpc>
                <a:spcPct val="150000"/>
              </a:lnSpc>
            </a:pPr>
            <a:r>
              <a:rPr lang="en-US" sz="2400" dirty="0">
                <a:cs typeface="+mj-cs"/>
              </a:rPr>
              <a:t> </a:t>
            </a:r>
            <a:r>
              <a:rPr lang="en-US" sz="2400" dirty="0" smtClean="0">
                <a:cs typeface="+mj-cs"/>
              </a:rPr>
              <a:t>* The </a:t>
            </a:r>
            <a:r>
              <a:rPr lang="en-US" sz="2400" dirty="0">
                <a:cs typeface="+mj-cs"/>
              </a:rPr>
              <a:t>presence of normal and abnormal chemical elements in the urine are detected using dry reagent strips called dipsticks	</a:t>
            </a:r>
          </a:p>
          <a:p>
            <a:pPr lvl="0" algn="l">
              <a:lnSpc>
                <a:spcPct val="150000"/>
              </a:lnSpc>
            </a:pPr>
            <a:r>
              <a:rPr lang="en-US" sz="2400" dirty="0">
                <a:cs typeface="+mj-cs"/>
              </a:rPr>
              <a:t> </a:t>
            </a:r>
            <a:r>
              <a:rPr lang="en-US" sz="2400" dirty="0" smtClean="0">
                <a:cs typeface="+mj-cs"/>
              </a:rPr>
              <a:t>* When </a:t>
            </a:r>
            <a:r>
              <a:rPr lang="en-US" sz="2400" dirty="0">
                <a:cs typeface="+mj-cs"/>
              </a:rPr>
              <a:t>the tests trip is dipped in urine the reagents are activated and a chemical reaction occurs.</a:t>
            </a:r>
          </a:p>
          <a:p>
            <a:pPr lvl="0" algn="l">
              <a:lnSpc>
                <a:spcPct val="150000"/>
              </a:lnSpc>
            </a:pPr>
            <a:r>
              <a:rPr lang="en-US" sz="2400" dirty="0" smtClean="0">
                <a:cs typeface="+mj-cs"/>
              </a:rPr>
              <a:t>* The </a:t>
            </a:r>
            <a:r>
              <a:rPr lang="en-US" sz="2400" dirty="0">
                <a:cs typeface="+mj-cs"/>
              </a:rPr>
              <a:t>chemical reaction results in a specific color change .</a:t>
            </a:r>
          </a:p>
          <a:p>
            <a:pPr lvl="0" algn="l">
              <a:lnSpc>
                <a:spcPct val="150000"/>
              </a:lnSpc>
            </a:pPr>
            <a:r>
              <a:rPr lang="en-US" sz="2400" dirty="0">
                <a:cs typeface="+mj-cs"/>
              </a:rPr>
              <a:t>After 60 seconds ,this color change is compared against are </a:t>
            </a:r>
            <a:r>
              <a:rPr lang="en-US" sz="2400" dirty="0" err="1">
                <a:cs typeface="+mj-cs"/>
              </a:rPr>
              <a:t>ference</a:t>
            </a:r>
            <a:r>
              <a:rPr lang="en-US" sz="2400" dirty="0">
                <a:cs typeface="+mj-cs"/>
              </a:rPr>
              <a:t> color chart.</a:t>
            </a:r>
          </a:p>
        </p:txBody>
      </p:sp>
    </p:spTree>
    <p:extLst>
      <p:ext uri="{BB962C8B-B14F-4D97-AF65-F5344CB8AC3E}">
        <p14:creationId xmlns:p14="http://schemas.microsoft.com/office/powerpoint/2010/main" val="265238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332656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>
                <a:cs typeface="+mj-cs"/>
              </a:rPr>
              <a:t>Determination of Urinary Sugar (Glucose):</a:t>
            </a:r>
            <a:endParaRPr lang="en-US" sz="2400" dirty="0">
              <a:cs typeface="+mj-cs"/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cs typeface="+mj-cs"/>
              </a:rPr>
              <a:t>* Glucose </a:t>
            </a:r>
            <a:r>
              <a:rPr lang="en-US" sz="2400" dirty="0">
                <a:cs typeface="+mj-cs"/>
              </a:rPr>
              <a:t>is the sugar most commonly found in the urine, </a:t>
            </a:r>
            <a:r>
              <a:rPr lang="en-US" sz="2400" dirty="0" smtClean="0">
                <a:cs typeface="+mj-cs"/>
              </a:rPr>
              <a:t>although other </a:t>
            </a:r>
            <a:r>
              <a:rPr lang="en-US" sz="2400" dirty="0">
                <a:cs typeface="+mj-cs"/>
              </a:rPr>
              <a:t>sugars , such as lactose, fructose , </a:t>
            </a:r>
            <a:r>
              <a:rPr lang="en-US" sz="2400" dirty="0" err="1">
                <a:cs typeface="+mj-cs"/>
              </a:rPr>
              <a:t>galactose</a:t>
            </a:r>
            <a:r>
              <a:rPr lang="en-US" sz="2400" dirty="0">
                <a:cs typeface="+mj-cs"/>
              </a:rPr>
              <a:t> , and pentose, </a:t>
            </a:r>
            <a:r>
              <a:rPr lang="en-US" sz="2400" dirty="0" smtClean="0">
                <a:cs typeface="+mj-cs"/>
              </a:rPr>
              <a:t>may be </a:t>
            </a:r>
            <a:r>
              <a:rPr lang="en-US" sz="2400" dirty="0">
                <a:cs typeface="+mj-cs"/>
              </a:rPr>
              <a:t>found under certain condition. Normally, urine does not contain </a:t>
            </a:r>
            <a:r>
              <a:rPr lang="en-US" sz="2400" dirty="0" smtClean="0">
                <a:cs typeface="+mj-cs"/>
              </a:rPr>
              <a:t>a sufficient </a:t>
            </a:r>
            <a:r>
              <a:rPr lang="en-US" sz="2400" dirty="0">
                <a:cs typeface="+mj-cs"/>
              </a:rPr>
              <a:t>amount of sugar to react with any of the popular </a:t>
            </a:r>
            <a:r>
              <a:rPr lang="en-US" sz="2400" dirty="0" smtClean="0">
                <a:cs typeface="+mj-cs"/>
              </a:rPr>
              <a:t>enzyme or </a:t>
            </a:r>
            <a:r>
              <a:rPr lang="en-US" sz="2400" dirty="0">
                <a:cs typeface="+mj-cs"/>
              </a:rPr>
              <a:t>reducing tests. </a:t>
            </a:r>
            <a:br>
              <a:rPr lang="en-US" sz="2400" dirty="0">
                <a:cs typeface="+mj-cs"/>
              </a:rPr>
            </a:br>
            <a:r>
              <a:rPr lang="en-US" sz="2400" dirty="0">
                <a:cs typeface="+mj-cs"/>
              </a:rPr>
              <a:t> </a:t>
            </a:r>
            <a:r>
              <a:rPr lang="en-US" sz="2400" b="1" dirty="0">
                <a:cs typeface="+mj-cs"/>
              </a:rPr>
              <a:t>Causes of Glycosuria</a:t>
            </a:r>
            <a:br>
              <a:rPr lang="en-US" sz="2400" b="1" dirty="0">
                <a:cs typeface="+mj-cs"/>
              </a:rPr>
            </a:br>
            <a:r>
              <a:rPr lang="en-US" sz="2400" dirty="0">
                <a:cs typeface="+mj-cs"/>
              </a:rPr>
              <a:t>• Physiological</a:t>
            </a:r>
            <a:br>
              <a:rPr lang="en-US" sz="2400" dirty="0">
                <a:cs typeface="+mj-cs"/>
              </a:rPr>
            </a:br>
            <a:r>
              <a:rPr lang="en-US" sz="2400" dirty="0">
                <a:cs typeface="+mj-cs"/>
              </a:rPr>
              <a:t>• Pathological</a:t>
            </a:r>
            <a:br>
              <a:rPr lang="en-US" sz="2400" dirty="0">
                <a:cs typeface="+mj-cs"/>
              </a:rPr>
            </a:br>
            <a:endParaRPr lang="en-US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060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404665"/>
            <a:ext cx="8568952" cy="6129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>
                <a:cs typeface="+mj-cs"/>
              </a:rPr>
              <a:t>Physiological :</a:t>
            </a:r>
            <a:br>
              <a:rPr lang="en-US" sz="2400" b="1" dirty="0">
                <a:cs typeface="+mj-cs"/>
              </a:rPr>
            </a:br>
            <a:r>
              <a:rPr lang="en-US" sz="2400" dirty="0">
                <a:cs typeface="+mj-cs"/>
              </a:rPr>
              <a:t>Sometimes under physiological situations, glycosuria can occur</a:t>
            </a:r>
            <a:br>
              <a:rPr lang="en-US" sz="2400" dirty="0">
                <a:cs typeface="+mj-cs"/>
              </a:rPr>
            </a:br>
            <a:r>
              <a:rPr lang="en-US" sz="2400" dirty="0">
                <a:cs typeface="+mj-cs"/>
              </a:rPr>
              <a:t>a. After large ingestion of carbohydrates</a:t>
            </a:r>
            <a:br>
              <a:rPr lang="en-US" sz="2400" dirty="0">
                <a:cs typeface="+mj-cs"/>
              </a:rPr>
            </a:br>
            <a:r>
              <a:rPr lang="en-US" sz="2400" dirty="0">
                <a:cs typeface="+mj-cs"/>
              </a:rPr>
              <a:t>b. Anything that stimulates sympathetic nervous system such as</a:t>
            </a:r>
            <a:br>
              <a:rPr lang="en-US" sz="2400" dirty="0">
                <a:cs typeface="+mj-cs"/>
              </a:rPr>
            </a:br>
            <a:r>
              <a:rPr lang="en-US" sz="2400" dirty="0">
                <a:cs typeface="+mj-cs"/>
              </a:rPr>
              <a:t>excitement, stress etc.</a:t>
            </a:r>
            <a:br>
              <a:rPr lang="en-US" sz="2400" dirty="0">
                <a:cs typeface="+mj-cs"/>
              </a:rPr>
            </a:br>
            <a:r>
              <a:rPr lang="en-US" sz="2400" dirty="0">
                <a:cs typeface="+mj-cs"/>
              </a:rPr>
              <a:t>c. 15 to 20% cases of pregnancy may be associated with</a:t>
            </a:r>
            <a:br>
              <a:rPr lang="en-US" sz="2400" dirty="0">
                <a:cs typeface="+mj-cs"/>
              </a:rPr>
            </a:br>
            <a:r>
              <a:rPr lang="en-US" sz="2400" dirty="0">
                <a:cs typeface="+mj-cs"/>
              </a:rPr>
              <a:t>physiological glycosuria.</a:t>
            </a:r>
            <a:br>
              <a:rPr lang="en-US" sz="2400" dirty="0">
                <a:cs typeface="+mj-cs"/>
              </a:rPr>
            </a:br>
            <a:r>
              <a:rPr lang="en-US" sz="2400" dirty="0">
                <a:cs typeface="+mj-cs"/>
              </a:rPr>
              <a:t>d. Renal Glycosuria: In some persons, glycosuria is found when</a:t>
            </a:r>
            <a:br>
              <a:rPr lang="en-US" sz="2400" dirty="0">
                <a:cs typeface="+mj-cs"/>
              </a:rPr>
            </a:br>
            <a:r>
              <a:rPr lang="en-US" sz="2400" dirty="0">
                <a:cs typeface="+mj-cs"/>
              </a:rPr>
              <a:t>blood glucose is in normal range. This is known as renal glycosuria. This is again due to lowered renal threshold. Usually this is a benign condition. </a:t>
            </a:r>
          </a:p>
        </p:txBody>
      </p:sp>
    </p:spTree>
    <p:extLst>
      <p:ext uri="{BB962C8B-B14F-4D97-AF65-F5344CB8AC3E}">
        <p14:creationId xmlns:p14="http://schemas.microsoft.com/office/powerpoint/2010/main" val="2559057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332656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sz="2400" b="1" dirty="0">
                <a:cs typeface="+mj-cs"/>
              </a:rPr>
              <a:t>Pathological :</a:t>
            </a:r>
            <a:br>
              <a:rPr lang="en-US" sz="2400" b="1" dirty="0">
                <a:cs typeface="+mj-cs"/>
              </a:rPr>
            </a:br>
            <a:r>
              <a:rPr lang="en-US" sz="2400" b="1" dirty="0">
                <a:cs typeface="+mj-cs"/>
              </a:rPr>
              <a:t>A. Diabetes mellitus</a:t>
            </a:r>
            <a:br>
              <a:rPr lang="en-US" sz="2400" b="1" dirty="0">
                <a:cs typeface="+mj-cs"/>
              </a:rPr>
            </a:br>
            <a:r>
              <a:rPr lang="en-US" sz="2400" dirty="0">
                <a:cs typeface="+mj-cs"/>
              </a:rPr>
              <a:t> </a:t>
            </a:r>
            <a:r>
              <a:rPr lang="en-US" sz="2400" dirty="0" smtClean="0">
                <a:cs typeface="+mj-cs"/>
              </a:rPr>
              <a:t>* The </a:t>
            </a:r>
            <a:r>
              <a:rPr lang="en-US" sz="2400" dirty="0">
                <a:cs typeface="+mj-cs"/>
              </a:rPr>
              <a:t>most common condition for glycosuria is diabetes mellitus, </a:t>
            </a:r>
            <a:r>
              <a:rPr lang="en-US" sz="2400" dirty="0" smtClean="0">
                <a:cs typeface="+mj-cs"/>
              </a:rPr>
              <a:t>a metabolic </a:t>
            </a:r>
            <a:r>
              <a:rPr lang="en-US" sz="2400" dirty="0">
                <a:cs typeface="+mj-cs"/>
              </a:rPr>
              <a:t>disorder due to deficiencies of insulin. </a:t>
            </a:r>
            <a:r>
              <a:rPr lang="en-US" sz="2400" dirty="0" smtClean="0">
                <a:cs typeface="+mj-cs"/>
              </a:rPr>
              <a:t>*Glucose </a:t>
            </a:r>
            <a:r>
              <a:rPr lang="en-US" sz="2400" dirty="0">
                <a:cs typeface="+mj-cs"/>
              </a:rPr>
              <a:t>is not </a:t>
            </a:r>
            <a:r>
              <a:rPr lang="en-US" sz="2400" dirty="0" smtClean="0">
                <a:cs typeface="+mj-cs"/>
              </a:rPr>
              <a:t>properly metabolized </a:t>
            </a:r>
            <a:r>
              <a:rPr lang="en-US" sz="2400" dirty="0">
                <a:cs typeface="+mj-cs"/>
              </a:rPr>
              <a:t>and blood glucose concentration rises, and when it is </a:t>
            </a:r>
            <a:r>
              <a:rPr lang="en-US" sz="2400" dirty="0" smtClean="0">
                <a:cs typeface="+mj-cs"/>
              </a:rPr>
              <a:t>in range </a:t>
            </a:r>
            <a:r>
              <a:rPr lang="en-US" sz="2400" dirty="0">
                <a:cs typeface="+mj-cs"/>
              </a:rPr>
              <a:t>of 170 - 180 mg /dl , glucose starts appearing in </a:t>
            </a:r>
            <a:r>
              <a:rPr lang="en-US" sz="2400" dirty="0" smtClean="0">
                <a:cs typeface="+mj-cs"/>
              </a:rPr>
              <a:t>urine.</a:t>
            </a:r>
            <a:r>
              <a:rPr lang="en-US" sz="2400" dirty="0">
                <a:cs typeface="+mj-cs"/>
              </a:rPr>
              <a:t/>
            </a:r>
            <a:br>
              <a:rPr lang="en-US" sz="2400" dirty="0">
                <a:cs typeface="+mj-cs"/>
              </a:rPr>
            </a:br>
            <a:endParaRPr lang="ar-IQ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0476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476672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b="1" dirty="0">
                <a:cs typeface="+mj-cs"/>
              </a:rPr>
              <a:t>B. Glycosuria due to other endocrine disorders</a:t>
            </a:r>
            <a:br>
              <a:rPr lang="en-US" sz="2400" b="1" dirty="0">
                <a:cs typeface="+mj-cs"/>
              </a:rPr>
            </a:br>
            <a:r>
              <a:rPr lang="en-US" sz="2400" dirty="0">
                <a:cs typeface="+mj-cs"/>
              </a:rPr>
              <a:t>Deranged function of a number of endocrine disorders can </a:t>
            </a:r>
            <a:r>
              <a:rPr lang="en-US" sz="2400" dirty="0" smtClean="0">
                <a:cs typeface="+mj-cs"/>
              </a:rPr>
              <a:t>cause hyperglycemia </a:t>
            </a:r>
            <a:r>
              <a:rPr lang="en-US" sz="2400" dirty="0">
                <a:cs typeface="+mj-cs"/>
              </a:rPr>
              <a:t>and this may result in glycosuria,</a:t>
            </a:r>
            <a:br>
              <a:rPr lang="en-US" sz="2400" dirty="0">
                <a:cs typeface="+mj-cs"/>
              </a:rPr>
            </a:br>
            <a:r>
              <a:rPr lang="en-US" sz="2400" dirty="0">
                <a:cs typeface="+mj-cs"/>
              </a:rPr>
              <a:t>e.g. - Hyperthyroidism</a:t>
            </a:r>
            <a:br>
              <a:rPr lang="en-US" sz="2400" dirty="0">
                <a:cs typeface="+mj-cs"/>
              </a:rPr>
            </a:br>
            <a:r>
              <a:rPr lang="en-US" sz="2400" dirty="0">
                <a:cs typeface="+mj-cs"/>
              </a:rPr>
              <a:t>       - </a:t>
            </a:r>
            <a:r>
              <a:rPr lang="en-US" sz="2400" dirty="0" err="1">
                <a:cs typeface="+mj-cs"/>
              </a:rPr>
              <a:t>Hyperadrenalis</a:t>
            </a:r>
            <a:endParaRPr lang="en-US" sz="2400" dirty="0">
              <a:cs typeface="+mj-cs"/>
            </a:endParaRPr>
          </a:p>
          <a:p>
            <a:pPr algn="l">
              <a:lnSpc>
                <a:spcPct val="150000"/>
              </a:lnSpc>
            </a:pPr>
            <a:r>
              <a:rPr lang="en-US" sz="2400" dirty="0">
                <a:cs typeface="+mj-cs"/>
              </a:rPr>
              <a:t>      - </a:t>
            </a:r>
            <a:r>
              <a:rPr lang="en-US" sz="2400" dirty="0" err="1">
                <a:cs typeface="+mj-cs"/>
              </a:rPr>
              <a:t>Hyperpitutarism</a:t>
            </a:r>
            <a:r>
              <a:rPr lang="en-US" sz="2400" dirty="0">
                <a:cs typeface="+mj-cs"/>
              </a:rPr>
              <a:t/>
            </a:r>
            <a:br>
              <a:rPr lang="en-US" sz="2400" dirty="0">
                <a:cs typeface="+mj-cs"/>
              </a:rPr>
            </a:br>
            <a:r>
              <a:rPr lang="en-US" sz="2400" dirty="0">
                <a:cs typeface="+mj-cs"/>
              </a:rPr>
              <a:t>      - Some diseases of pancreas </a:t>
            </a:r>
            <a:endParaRPr lang="ar-IQ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1350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32657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Dipstick chemical analysis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Urine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dipstick is a narrow plastic strip which has several squares of different colors   attached to it. 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Each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small square represents a component of the test used to interpret urinalysis. </a:t>
            </a:r>
          </a:p>
          <a:p>
            <a:pPr lvl="0" algn="l" rtl="0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* Colors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generated by each pad are visually compared against a range of colors on brand-specific color charts</a:t>
            </a:r>
          </a:p>
        </p:txBody>
      </p:sp>
    </p:spTree>
    <p:extLst>
      <p:ext uri="{BB962C8B-B14F-4D97-AF65-F5344CB8AC3E}">
        <p14:creationId xmlns:p14="http://schemas.microsoft.com/office/powerpoint/2010/main" val="366753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88641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0"/>
            <a:r>
              <a:rPr lang="en-US" dirty="0">
                <a:latin typeface="Times New Roman" pitchFamily="18" charset="0"/>
                <a:cs typeface="Times New Roman" pitchFamily="18" charset="0"/>
              </a:rPr>
              <a:t>The entire strip is dipped in the urine sample and color changes in each square are noted.</a:t>
            </a:r>
          </a:p>
        </p:txBody>
      </p:sp>
      <p:pic>
        <p:nvPicPr>
          <p:cNvPr id="3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6"/>
          <a:stretch>
            <a:fillRect/>
          </a:stretch>
        </p:blipFill>
        <p:spPr bwMode="auto">
          <a:xfrm>
            <a:off x="600074" y="1340768"/>
            <a:ext cx="2963813" cy="482453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100279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237</Words>
  <Application>Microsoft Office PowerPoint</Application>
  <PresentationFormat>عرض على الشاشة (3:4)‏</PresentationFormat>
  <Paragraphs>29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تدفق</vt:lpstr>
      <vt:lpstr>Chemical analysis of urine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Smart Touch</dc:creator>
  <cp:lastModifiedBy>DR.Ahmed Saker 2O11</cp:lastModifiedBy>
  <cp:revision>9</cp:revision>
  <dcterms:created xsi:type="dcterms:W3CDTF">2021-05-08T05:13:31Z</dcterms:created>
  <dcterms:modified xsi:type="dcterms:W3CDTF">2021-06-05T04:20:30Z</dcterms:modified>
</cp:coreProperties>
</file>