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4" autoAdjust="0"/>
    <p:restoredTop sz="94660"/>
  </p:normalViewPr>
  <p:slideViewPr>
    <p:cSldViewPr>
      <p:cViewPr varScale="1">
        <p:scale>
          <a:sx n="68" d="100"/>
          <a:sy n="68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D2E664-7AE1-4DBB-8C36-406845236EE8}" type="datetimeFigureOut">
              <a:rPr lang="ar-IQ" smtClean="0"/>
              <a:t>18/10/1442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1BC598-717B-48FB-B856-11B87B70E84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352928" cy="9635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Al-</a:t>
            </a:r>
            <a:r>
              <a:rPr lang="en-US" dirty="0" err="1"/>
              <a:t>Mustaqbal</a:t>
            </a:r>
            <a:r>
              <a:rPr lang="en-US" dirty="0"/>
              <a:t> University College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989447"/>
            <a:ext cx="43204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l"/>
            <a:r>
              <a:rPr lang="en-US" sz="3200" dirty="0"/>
              <a:t>Computer basics</a:t>
            </a:r>
            <a:endParaRPr lang="ar-IQ" sz="3200" dirty="0"/>
          </a:p>
        </p:txBody>
      </p:sp>
      <p:sp>
        <p:nvSpPr>
          <p:cNvPr id="5" name="Rectangle 4"/>
          <p:cNvSpPr/>
          <p:nvPr/>
        </p:nvSpPr>
        <p:spPr>
          <a:xfrm>
            <a:off x="2142051" y="524125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Lecture 1 </a:t>
            </a:r>
          </a:p>
          <a:p>
            <a:pPr algn="ctr"/>
            <a:r>
              <a:rPr lang="en-US" sz="3200" dirty="0"/>
              <a:t>2021-2020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728" y="4221087"/>
            <a:ext cx="2696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ar-IQ" sz="2400" b="1" dirty="0"/>
              <a:t>:</a:t>
            </a:r>
            <a:r>
              <a:rPr lang="en-US" sz="2400" b="1" dirty="0"/>
              <a:t>By</a:t>
            </a:r>
          </a:p>
          <a:p>
            <a:pPr algn="l"/>
            <a:r>
              <a:rPr lang="en-US" sz="2400" b="1" dirty="0"/>
              <a:t> </a:t>
            </a:r>
            <a:r>
              <a:rPr lang="en-US" sz="2400" b="1" dirty="0" err="1"/>
              <a:t>Buthania</a:t>
            </a:r>
            <a:r>
              <a:rPr lang="en-US" sz="2400" b="1" dirty="0"/>
              <a:t> Al-</a:t>
            </a:r>
            <a:r>
              <a:rPr lang="en-US" sz="2400" b="1" dirty="0" err="1"/>
              <a:t>khafaji</a:t>
            </a:r>
            <a:endParaRPr lang="ar-IQ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569847" cy="156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6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ar-IQ" b="0" dirty="0"/>
            </a:br>
            <a:r>
              <a:rPr lang="en-US" b="0" dirty="0"/>
              <a:t>Operating System Software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Directs all the activities and sets all the rules for how the hardware and software will work together.</a:t>
            </a:r>
          </a:p>
          <a:p>
            <a:pPr marL="0" indent="0" algn="l">
              <a:buNone/>
            </a:pPr>
            <a:r>
              <a:rPr lang="en-US" sz="2400" dirty="0"/>
              <a:t>Examples would be:</a:t>
            </a:r>
          </a:p>
          <a:p>
            <a:pPr marL="0" indent="0" algn="l">
              <a:buNone/>
            </a:pPr>
            <a:r>
              <a:rPr lang="en-US" sz="2400" dirty="0"/>
              <a:t>DOS, Windows 95, 98, NT, XP, Vista, Windows 7</a:t>
            </a:r>
          </a:p>
          <a:p>
            <a:pPr marL="0" indent="0" algn="l">
              <a:buNone/>
            </a:pPr>
            <a:r>
              <a:rPr lang="en-US" sz="2400" dirty="0"/>
              <a:t>Unix, Linux,</a:t>
            </a:r>
          </a:p>
          <a:p>
            <a:pPr marL="0" indent="0" algn="l">
              <a:buNone/>
            </a:pPr>
            <a:r>
              <a:rPr lang="en-US" sz="2400" dirty="0"/>
              <a:t>MAC system OS 6,7,8,9,10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37768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Software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Programs that work with operating system software to help the computer to do specific types work. </a:t>
            </a:r>
          </a:p>
          <a:p>
            <a:pPr marL="0" indent="0" algn="l">
              <a:buNone/>
            </a:pPr>
            <a:endParaRPr lang="en-US" sz="2400" dirty="0"/>
          </a:p>
          <a:p>
            <a:pPr marL="457200" indent="-457200" algn="l" rtl="0">
              <a:buAutoNum type="arabicPeriod"/>
            </a:pPr>
            <a:r>
              <a:rPr lang="en-US" sz="2400" dirty="0"/>
              <a:t>Business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Communication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Graphics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Education software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Integrated software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087618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ar-IQ" b="1" i="1" dirty="0"/>
          </a:p>
          <a:p>
            <a:pPr marL="0" indent="0" algn="l">
              <a:buNone/>
            </a:pPr>
            <a:endParaRPr lang="ar-IQ" b="1" i="1" dirty="0"/>
          </a:p>
          <a:p>
            <a:pPr marL="0" indent="0" algn="l">
              <a:buNone/>
            </a:pPr>
            <a:endParaRPr lang="ar-IQ" b="1" i="1" dirty="0"/>
          </a:p>
          <a:p>
            <a:pPr marL="0" indent="0" algn="ctr">
              <a:buNone/>
            </a:pPr>
            <a:r>
              <a:rPr lang="en-US" sz="3200" b="1" i="1" dirty="0"/>
              <a:t>Any question…..?</a:t>
            </a:r>
          </a:p>
        </p:txBody>
      </p:sp>
    </p:spTree>
    <p:extLst>
      <p:ext uri="{BB962C8B-B14F-4D97-AF65-F5344CB8AC3E}">
        <p14:creationId xmlns:p14="http://schemas.microsoft.com/office/powerpoint/2010/main" val="290380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ar-IQ" b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/>
              <a:t>Supercomputers</a:t>
            </a:r>
          </a:p>
          <a:p>
            <a:pPr marL="0" indent="0" algn="l" rtl="0">
              <a:buNone/>
            </a:pPr>
            <a:r>
              <a:rPr lang="en-US" sz="2400" dirty="0"/>
              <a:t>are used to process very large amounts of information including processing information to predict hurricanes ,….</a:t>
            </a:r>
          </a:p>
          <a:p>
            <a:pPr algn="l" rtl="0"/>
            <a:r>
              <a:rPr lang="en-US" sz="2400" dirty="0"/>
              <a:t>Mainframes</a:t>
            </a:r>
          </a:p>
          <a:p>
            <a:pPr marL="0" indent="0" algn="l" rtl="0">
              <a:buNone/>
            </a:pPr>
            <a:r>
              <a:rPr lang="en-US" sz="2400" dirty="0"/>
              <a:t>are used by government and businesses to process very large amounts of information.</a:t>
            </a:r>
          </a:p>
          <a:p>
            <a:pPr algn="l" rtl="0"/>
            <a:r>
              <a:rPr lang="en-US" sz="2400" dirty="0"/>
              <a:t>Mini-Computers</a:t>
            </a:r>
          </a:p>
          <a:p>
            <a:pPr algn="l" rtl="0"/>
            <a:r>
              <a:rPr lang="en-US" sz="2400" dirty="0"/>
              <a:t>Personal Computers (PC)</a:t>
            </a:r>
          </a:p>
          <a:p>
            <a:pPr marL="0" indent="0" algn="l" rtl="0">
              <a:buNone/>
            </a:pPr>
            <a:r>
              <a:rPr lang="en-US" sz="2400" dirty="0"/>
              <a:t> They are used in homes, schools, and small businesses.</a:t>
            </a:r>
          </a:p>
          <a:p>
            <a:pPr marL="0" indent="0" algn="l" rtl="0">
              <a:buNone/>
            </a:pPr>
            <a:endParaRPr lang="ar-IQ" sz="2400" dirty="0"/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69148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8123"/>
            <a:ext cx="7239000" cy="48463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dirty="0"/>
              <a:t>A computer </a:t>
            </a:r>
            <a:r>
              <a:rPr lang="en-US" sz="2400" dirty="0"/>
              <a:t>: is a complex system consisting of both hardware and software components.</a:t>
            </a:r>
          </a:p>
          <a:p>
            <a:pPr marL="0" indent="0" algn="l">
              <a:buNone/>
            </a:pPr>
            <a:endParaRPr lang="ar-IQ" sz="2400" dirty="0"/>
          </a:p>
          <a:p>
            <a:pPr marL="0" indent="0" algn="l">
              <a:buNone/>
            </a:pPr>
            <a:r>
              <a:rPr lang="en-US" sz="2400" dirty="0"/>
              <a:t>When talking about computer systems, 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FF0000"/>
                </a:solidFill>
              </a:rPr>
              <a:t>hardware: </a:t>
            </a:r>
            <a:r>
              <a:rPr lang="en-US" sz="2400" dirty="0"/>
              <a:t>means the physical parts of the computer (electronic and mechanical parts), </a:t>
            </a:r>
            <a:r>
              <a:rPr lang="en-US" sz="2400" dirty="0">
                <a:solidFill>
                  <a:srgbClr val="FF0000"/>
                </a:solidFill>
              </a:rPr>
              <a:t>software:</a:t>
            </a:r>
            <a:r>
              <a:rPr lang="en-US" sz="2400" dirty="0"/>
              <a:t> means the programs and data used with the physical computer.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6678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158417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major hardware components of a computer system are: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pPr algn="l" rtl="0"/>
            <a:r>
              <a:rPr lang="en-US" dirty="0"/>
              <a:t>	Processor</a:t>
            </a:r>
          </a:p>
          <a:p>
            <a:pPr algn="l" rtl="0"/>
            <a:r>
              <a:rPr lang="en-US" dirty="0"/>
              <a:t>	Main memory</a:t>
            </a:r>
          </a:p>
          <a:p>
            <a:pPr algn="l" rtl="0"/>
            <a:r>
              <a:rPr lang="en-US" dirty="0"/>
              <a:t>	Secondary storage</a:t>
            </a:r>
          </a:p>
          <a:p>
            <a:pPr algn="l" rtl="0"/>
            <a:r>
              <a:rPr lang="en-US" dirty="0"/>
              <a:t>	Input devices</a:t>
            </a:r>
          </a:p>
          <a:p>
            <a:pPr algn="l" rtl="0"/>
            <a:r>
              <a:rPr lang="en-US" dirty="0"/>
              <a:t>	Output devices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sz="2400" dirty="0"/>
              <a:t>Hardware is basically anything that you can touch with your fingers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117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Devices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598920"/>
            <a:ext cx="7239000" cy="48463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Input basically means getting data into the </a:t>
            </a:r>
            <a:endParaRPr lang="ar-IQ" sz="2400" dirty="0"/>
          </a:p>
          <a:p>
            <a:pPr marL="0" indent="0" algn="l">
              <a:buNone/>
            </a:pPr>
            <a:r>
              <a:rPr lang="en-US" sz="2400" dirty="0"/>
              <a:t>computer to be processed.</a:t>
            </a:r>
            <a:endParaRPr lang="ar-IQ" sz="2400" dirty="0"/>
          </a:p>
          <a:p>
            <a:pPr marL="0" indent="0" algn="l">
              <a:buNone/>
            </a:pPr>
            <a:r>
              <a:rPr lang="en-US" sz="2400" dirty="0"/>
              <a:t> </a:t>
            </a:r>
          </a:p>
          <a:p>
            <a:pPr marL="0" indent="0" algn="l">
              <a:buNone/>
            </a:pPr>
            <a:r>
              <a:rPr lang="en-US" sz="2400" dirty="0"/>
              <a:t>Keyboard, Mouse, Trackball,</a:t>
            </a:r>
          </a:p>
          <a:p>
            <a:pPr marL="0" indent="0" algn="l">
              <a:buNone/>
            </a:pPr>
            <a:r>
              <a:rPr lang="en-US" sz="2400" dirty="0"/>
              <a:t> Touch Pad ,Light Pen,</a:t>
            </a:r>
          </a:p>
          <a:p>
            <a:pPr marL="0" indent="0" algn="l">
              <a:buNone/>
            </a:pPr>
            <a:r>
              <a:rPr lang="en-US" sz="2400" dirty="0"/>
              <a:t> Laser Scanner, Pointing</a:t>
            </a:r>
          </a:p>
          <a:p>
            <a:pPr marL="0" indent="0" algn="l">
              <a:buNone/>
            </a:pPr>
            <a:r>
              <a:rPr lang="en-US" sz="2400" dirty="0"/>
              <a:t> Stick ,Touch Screen, </a:t>
            </a:r>
          </a:p>
          <a:p>
            <a:pPr marL="0" indent="0" algn="l">
              <a:buNone/>
            </a:pPr>
            <a:r>
              <a:rPr lang="en-US" sz="2400" dirty="0"/>
              <a:t>Bar Code Reader, Scanner, </a:t>
            </a:r>
          </a:p>
          <a:p>
            <a:pPr marL="0" indent="0" algn="l">
              <a:buNone/>
            </a:pPr>
            <a:r>
              <a:rPr lang="en-US" sz="2400" dirty="0"/>
              <a:t>Microphone, Joystick</a:t>
            </a:r>
            <a:endParaRPr lang="ar-IQ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09912"/>
            <a:ext cx="312457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9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Output Devices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Output means getting data out of the computer.</a:t>
            </a:r>
          </a:p>
          <a:p>
            <a:pPr algn="l" rtl="0"/>
            <a:r>
              <a:rPr lang="en-US" dirty="0"/>
              <a:t>Monitor</a:t>
            </a:r>
          </a:p>
          <a:p>
            <a:pPr algn="l" rtl="0"/>
            <a:r>
              <a:rPr lang="en-US" dirty="0"/>
              <a:t>Printer</a:t>
            </a:r>
          </a:p>
          <a:p>
            <a:pPr algn="l" rtl="0"/>
            <a:r>
              <a:rPr lang="en-US" dirty="0"/>
              <a:t>Speakers</a:t>
            </a:r>
          </a:p>
          <a:p>
            <a:pPr algn="l" rtl="0"/>
            <a:r>
              <a:rPr lang="en-US" dirty="0"/>
              <a:t>Headphones</a:t>
            </a:r>
          </a:p>
          <a:p>
            <a:pPr algn="l" rtl="0"/>
            <a:r>
              <a:rPr lang="en-US" dirty="0"/>
              <a:t>Modem</a:t>
            </a:r>
          </a:p>
          <a:p>
            <a:pPr algn="l" rtl="0"/>
            <a:r>
              <a:rPr lang="en-US" dirty="0"/>
              <a:t>Fax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93527"/>
            <a:ext cx="2448272" cy="208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8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Storage Devices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48463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Storage devices are both input and output devices in one. </a:t>
            </a:r>
          </a:p>
          <a:p>
            <a:pPr marL="0" indent="0" algn="l">
              <a:buNone/>
            </a:pPr>
            <a:r>
              <a:rPr lang="en-US" sz="2400" dirty="0"/>
              <a:t>A storage device is a place to keep data that has been processed so that it can be retrieved at a later time to be used again.</a:t>
            </a:r>
          </a:p>
          <a:p>
            <a:pPr algn="l" rtl="0"/>
            <a:r>
              <a:rPr lang="en-US" sz="2400" dirty="0"/>
              <a:t>Hard Disk</a:t>
            </a:r>
          </a:p>
          <a:p>
            <a:pPr algn="l" rtl="0"/>
            <a:r>
              <a:rPr lang="en-US" sz="2400" dirty="0"/>
              <a:t>Floppy Disk</a:t>
            </a:r>
          </a:p>
          <a:p>
            <a:pPr algn="l" rtl="0"/>
            <a:r>
              <a:rPr lang="en-US" sz="2400" dirty="0"/>
              <a:t>CD’s, DVD’s</a:t>
            </a:r>
          </a:p>
          <a:p>
            <a:pPr algn="l" rtl="0"/>
            <a:r>
              <a:rPr lang="en-US" sz="2400" dirty="0"/>
              <a:t>Magnetic Tape</a:t>
            </a:r>
          </a:p>
          <a:p>
            <a:pPr algn="l" rtl="0"/>
            <a:r>
              <a:rPr lang="en-US" sz="2400" dirty="0"/>
              <a:t>Flash Memory, Jump Drive</a:t>
            </a:r>
          </a:p>
          <a:p>
            <a:pPr marL="0" indent="0" algn="l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0054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30793"/>
            <a:ext cx="7239000" cy="484632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Software: is the programs and applications that tell the computer what to do and how to look.</a:t>
            </a:r>
          </a:p>
          <a:p>
            <a:pPr algn="l"/>
            <a:r>
              <a:rPr lang="en-US" sz="2400" dirty="0"/>
              <a:t>-Computer programmers write the codes/instructions that make-up software applications/programs.</a:t>
            </a:r>
          </a:p>
          <a:p>
            <a:pPr algn="l"/>
            <a:endParaRPr lang="ar-IQ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651" y="3789965"/>
            <a:ext cx="43924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7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Software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Application Software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Operating System Software</a:t>
            </a:r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348880"/>
            <a:ext cx="3325912" cy="221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97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447</TotalTime>
  <Words>400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Opulent</vt:lpstr>
      <vt:lpstr>Al-Mustaqbal University College</vt:lpstr>
      <vt:lpstr> </vt:lpstr>
      <vt:lpstr>Introduction</vt:lpstr>
      <vt:lpstr>The major hardware components of a computer system are:</vt:lpstr>
      <vt:lpstr>Input Devices</vt:lpstr>
      <vt:lpstr>Output Devices </vt:lpstr>
      <vt:lpstr>Storage Devices </vt:lpstr>
      <vt:lpstr>Software</vt:lpstr>
      <vt:lpstr>Two Types of Software</vt:lpstr>
      <vt:lpstr> Operating System Software </vt:lpstr>
      <vt:lpstr>Application Software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Al-Mustaqbal University College</dc:title>
  <dc:creator>AB</dc:creator>
  <cp:lastModifiedBy>buthaina naham</cp:lastModifiedBy>
  <cp:revision>24</cp:revision>
  <dcterms:created xsi:type="dcterms:W3CDTF">2021-02-02T18:47:09Z</dcterms:created>
  <dcterms:modified xsi:type="dcterms:W3CDTF">2021-05-28T21:11:34Z</dcterms:modified>
</cp:coreProperties>
</file>