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3" r:id="rId10"/>
    <p:sldId id="275" r:id="rId11"/>
    <p:sldId id="264" r:id="rId12"/>
    <p:sldId id="270" r:id="rId13"/>
    <p:sldId id="268" r:id="rId14"/>
    <p:sldId id="274" r:id="rId15"/>
    <p:sldId id="267" r:id="rId16"/>
    <p:sldId id="273" r:id="rId17"/>
    <p:sldId id="271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5468" autoAdjust="0"/>
  </p:normalViewPr>
  <p:slideViewPr>
    <p:cSldViewPr>
      <p:cViewPr>
        <p:scale>
          <a:sx n="74" d="100"/>
          <a:sy n="74" d="100"/>
        </p:scale>
        <p:origin x="738" y="4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039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39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92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051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9000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472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37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0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602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808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530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48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755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30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98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912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13/07/1442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487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381536" y="1700808"/>
            <a:ext cx="7637040" cy="18288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The Complement</a:t>
            </a:r>
            <a:br>
              <a:rPr lang="en-US" sz="6600" b="1" dirty="0" smtClean="0"/>
            </a:br>
            <a:r>
              <a:rPr lang="en-US" sz="6600" b="1" dirty="0" smtClean="0"/>
              <a:t>System</a:t>
            </a:r>
            <a:endParaRPr lang="ar-IQ" sz="66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999656" y="450912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Lec</a:t>
            </a:r>
            <a:r>
              <a:rPr lang="en-US" sz="2800" b="1" dirty="0" smtClean="0"/>
              <a:t>. 7 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Dr. Mustafa Jawad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178348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505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9537" y="624110"/>
            <a:ext cx="9585076" cy="788666"/>
          </a:xfrm>
        </p:spPr>
        <p:txBody>
          <a:bodyPr/>
          <a:lstStyle/>
          <a:p>
            <a:r>
              <a:rPr lang="ar-IQ" b="1" dirty="0" smtClean="0"/>
              <a:t> </a:t>
            </a:r>
            <a:r>
              <a:rPr lang="en-US" b="1" dirty="0" smtClean="0"/>
              <a:t>The alternate pathway 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47528" y="1700808"/>
            <a:ext cx="9793088" cy="496855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/>
              <a:t>In classical pathway the C3 activated by C142</a:t>
            </a:r>
          </a:p>
          <a:p>
            <a:pPr algn="l" rtl="0"/>
            <a:r>
              <a:rPr lang="en-US" sz="3200" dirty="0"/>
              <a:t>In alternate pathway the C3 activated without C1,4,2</a:t>
            </a:r>
          </a:p>
          <a:p>
            <a:pPr algn="l" rtl="0"/>
            <a:r>
              <a:rPr lang="en-US" sz="3200" dirty="0" err="1"/>
              <a:t>Pillemer</a:t>
            </a:r>
            <a:r>
              <a:rPr lang="en-US" sz="3200" dirty="0"/>
              <a:t> in 1954 describe the alternate </a:t>
            </a:r>
            <a:r>
              <a:rPr lang="en-US" sz="3200" dirty="0" smtClean="0"/>
              <a:t>pathway</a:t>
            </a:r>
            <a:endParaRPr lang="en-US" sz="3200" dirty="0"/>
          </a:p>
          <a:p>
            <a:pPr algn="l" rtl="0"/>
            <a:r>
              <a:rPr lang="en-US" sz="3200" dirty="0"/>
              <a:t>He demonstrate Mg and properdin and </a:t>
            </a:r>
            <a:r>
              <a:rPr lang="en-US" sz="3200" dirty="0" err="1"/>
              <a:t>zymosan</a:t>
            </a:r>
            <a:r>
              <a:rPr lang="en-US" sz="3200" dirty="0"/>
              <a:t> forms P-Z complex which activate C3 directly</a:t>
            </a:r>
          </a:p>
        </p:txBody>
      </p:sp>
    </p:spTree>
    <p:extLst>
      <p:ext uri="{BB962C8B-B14F-4D97-AF65-F5344CB8AC3E}">
        <p14:creationId xmlns:p14="http://schemas.microsoft.com/office/powerpoint/2010/main" val="71600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56313" y="620688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components of alternate pathway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56313" y="1745432"/>
            <a:ext cx="10081120" cy="5112568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/>
              <a:t>Properdin (P)</a:t>
            </a:r>
            <a:r>
              <a:rPr lang="en-US" sz="2800" dirty="0"/>
              <a:t>: glycoprotein normally present in serum, requires Mg2+ ions and other factors for activation of C3</a:t>
            </a:r>
          </a:p>
          <a:p>
            <a:pPr algn="l" rtl="0"/>
            <a:r>
              <a:rPr lang="en-US" sz="2800" b="1" dirty="0"/>
              <a:t>Factor-B: </a:t>
            </a:r>
            <a:r>
              <a:rPr lang="en-US" sz="2800" dirty="0" err="1"/>
              <a:t>thermolabile</a:t>
            </a:r>
            <a:r>
              <a:rPr lang="en-US" sz="2800" dirty="0"/>
              <a:t> normal serum protein, it is C3 </a:t>
            </a:r>
            <a:r>
              <a:rPr lang="en-US" sz="2800" dirty="0" err="1"/>
              <a:t>proactivator</a:t>
            </a:r>
            <a:r>
              <a:rPr lang="en-US" sz="2800" dirty="0"/>
              <a:t> (C3PA) also known as glycine rich </a:t>
            </a:r>
            <a:r>
              <a:rPr lang="en-US" sz="2800" dirty="0" err="1"/>
              <a:t>betaglobulin</a:t>
            </a:r>
            <a:r>
              <a:rPr lang="en-US" sz="2800" dirty="0"/>
              <a:t> (GBG)</a:t>
            </a:r>
          </a:p>
          <a:p>
            <a:pPr algn="l" rtl="0"/>
            <a:r>
              <a:rPr lang="en-US" sz="2800" b="1" dirty="0"/>
              <a:t>Factor-D</a:t>
            </a:r>
            <a:r>
              <a:rPr lang="en-US" sz="2800" dirty="0"/>
              <a:t>: C3 </a:t>
            </a:r>
            <a:r>
              <a:rPr lang="en-US" sz="2800" dirty="0" err="1"/>
              <a:t>proactivator</a:t>
            </a:r>
            <a:r>
              <a:rPr lang="en-US" sz="2800" dirty="0"/>
              <a:t> </a:t>
            </a:r>
            <a:r>
              <a:rPr lang="en-US" sz="2800" dirty="0" err="1"/>
              <a:t>convertase</a:t>
            </a:r>
            <a:r>
              <a:rPr lang="en-US" sz="2800" dirty="0"/>
              <a:t> (C3 </a:t>
            </a:r>
            <a:r>
              <a:rPr lang="en-US" sz="2800" dirty="0" err="1"/>
              <a:t>pase</a:t>
            </a:r>
            <a:r>
              <a:rPr lang="en-US" sz="2800" dirty="0"/>
              <a:t>, </a:t>
            </a:r>
            <a:r>
              <a:rPr lang="en-US" sz="2800" dirty="0" err="1"/>
              <a:t>GBGase</a:t>
            </a:r>
            <a:r>
              <a:rPr lang="en-US" sz="2800" dirty="0"/>
              <a:t>), it acts on C3b and factor-B forming </a:t>
            </a:r>
            <a:r>
              <a:rPr lang="en-US" sz="2800" dirty="0" err="1"/>
              <a:t>convertase</a:t>
            </a:r>
            <a:r>
              <a:rPr lang="en-US" sz="2800" dirty="0"/>
              <a:t>, which breaks down the C3</a:t>
            </a:r>
          </a:p>
          <a:p>
            <a:pPr algn="l" rtl="0"/>
            <a:r>
              <a:rPr lang="en-US" sz="2800" b="1" dirty="0"/>
              <a:t>C3b: </a:t>
            </a:r>
            <a:r>
              <a:rPr lang="en-US" sz="2800" dirty="0"/>
              <a:t>normally present in serum in trace amount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30649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47528" y="476672"/>
            <a:ext cx="9657085" cy="1428328"/>
          </a:xfrm>
        </p:spPr>
        <p:txBody>
          <a:bodyPr>
            <a:normAutofit/>
          </a:bodyPr>
          <a:lstStyle/>
          <a:p>
            <a:r>
              <a:rPr lang="en-US" b="1" dirty="0"/>
              <a:t>Activation of </a:t>
            </a:r>
            <a:r>
              <a:rPr lang="en-US" b="1" dirty="0" smtClean="0"/>
              <a:t>C3 in alternate pathway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3746" y="1878319"/>
            <a:ext cx="10404648" cy="4863049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/>
              <a:t>The factor-B binds to C3b that forms a magnesium dependent C3bB complex, which is cleaved by factor-D into C3bBb and Ba</a:t>
            </a:r>
          </a:p>
          <a:p>
            <a:pPr algn="l" rtl="0"/>
            <a:r>
              <a:rPr lang="en-US" sz="2800" dirty="0"/>
              <a:t>C3bBb complex has C3 convertase activity but it is extremely labile and looses its activity; but by binding with properdin it forms </a:t>
            </a:r>
            <a:r>
              <a:rPr lang="en-US" sz="2800" b="1" dirty="0"/>
              <a:t>PC3bBb complex </a:t>
            </a:r>
            <a:r>
              <a:rPr lang="en-US" sz="2800" dirty="0"/>
              <a:t>and becomes stable </a:t>
            </a:r>
            <a:r>
              <a:rPr lang="en-US" sz="2800" b="1" dirty="0"/>
              <a:t>PC3bBb acts on C3 cleaving </a:t>
            </a:r>
            <a:r>
              <a:rPr lang="en-US" sz="2800" dirty="0"/>
              <a:t>it into C3a and Disease Research Laboratory activating C6, C7, </a:t>
            </a:r>
            <a:r>
              <a:rPr lang="en-US" sz="2800" dirty="0" smtClean="0"/>
              <a:t>C8, </a:t>
            </a:r>
            <a:r>
              <a:rPr lang="en-US" sz="2800" dirty="0"/>
              <a:t>C9</a:t>
            </a:r>
          </a:p>
          <a:p>
            <a:pPr algn="l" rtl="0"/>
            <a:r>
              <a:rPr lang="en-US" sz="2800" dirty="0"/>
              <a:t> The steps are same as in classical pathway</a:t>
            </a:r>
          </a:p>
        </p:txBody>
      </p:sp>
    </p:spTree>
    <p:extLst>
      <p:ext uri="{BB962C8B-B14F-4D97-AF65-F5344CB8AC3E}">
        <p14:creationId xmlns:p14="http://schemas.microsoft.com/office/powerpoint/2010/main" val="25075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"/>
            <a:ext cx="8280920" cy="680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91545" y="624110"/>
            <a:ext cx="9513068" cy="128089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biological functions of complement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0" y="1772816"/>
            <a:ext cx="9900592" cy="5085184"/>
          </a:xfrm>
        </p:spPr>
        <p:txBody>
          <a:bodyPr>
            <a:noAutofit/>
          </a:bodyPr>
          <a:lstStyle/>
          <a:p>
            <a:pPr algn="l" rtl="0"/>
            <a:r>
              <a:rPr lang="en-US" sz="2000" b="1" dirty="0"/>
              <a:t>Neutralization of viruses</a:t>
            </a:r>
          </a:p>
          <a:p>
            <a:pPr algn="l" rtl="0"/>
            <a:r>
              <a:rPr lang="en-US" sz="2000" b="1" dirty="0"/>
              <a:t>Chemotaxis: </a:t>
            </a:r>
            <a:r>
              <a:rPr lang="en-US" sz="2000" dirty="0"/>
              <a:t>for polymorphonuclear leucocytes and </a:t>
            </a:r>
            <a:r>
              <a:rPr lang="en-US" sz="2000" b="1" dirty="0"/>
              <a:t>enhance phagocytosis</a:t>
            </a:r>
          </a:p>
          <a:p>
            <a:pPr algn="l" rtl="0"/>
            <a:r>
              <a:rPr lang="en-US" sz="2000" b="1" dirty="0"/>
              <a:t>Bactericidal activity: </a:t>
            </a:r>
            <a:r>
              <a:rPr lang="en-US" sz="2000" dirty="0"/>
              <a:t>increase the lysis of lysozyme </a:t>
            </a:r>
          </a:p>
          <a:p>
            <a:pPr algn="l" rtl="0"/>
            <a:r>
              <a:rPr lang="en-US" sz="2000" b="1" dirty="0"/>
              <a:t>Immune adherence: </a:t>
            </a:r>
            <a:r>
              <a:rPr lang="en-US" sz="2000" dirty="0"/>
              <a:t>increase phagocytosis</a:t>
            </a:r>
          </a:p>
          <a:p>
            <a:pPr algn="l" rtl="0"/>
            <a:r>
              <a:rPr lang="en-US" sz="2000" b="1" dirty="0"/>
              <a:t>Opsonization</a:t>
            </a:r>
            <a:r>
              <a:rPr lang="en-US" sz="2000" dirty="0"/>
              <a:t>: enhance phagocytosis </a:t>
            </a:r>
          </a:p>
          <a:p>
            <a:pPr algn="l" rtl="0"/>
            <a:r>
              <a:rPr lang="en-US" sz="2000" b="1" dirty="0"/>
              <a:t>Anticancer activity:</a:t>
            </a:r>
            <a:r>
              <a:rPr lang="en-US" sz="2000" dirty="0"/>
              <a:t> </a:t>
            </a:r>
            <a:r>
              <a:rPr lang="en-US" sz="2000" dirty="0" smtClean="0"/>
              <a:t>cause </a:t>
            </a:r>
            <a:r>
              <a:rPr lang="en-US" sz="2000" dirty="0"/>
              <a:t>death to tumor cell</a:t>
            </a:r>
          </a:p>
          <a:p>
            <a:pPr algn="l" rtl="0"/>
            <a:r>
              <a:rPr lang="en-US" sz="2000" b="1" dirty="0"/>
              <a:t>Anaphylatoxin activity</a:t>
            </a:r>
            <a:r>
              <a:rPr lang="en-US" sz="2000" dirty="0"/>
              <a:t>: release </a:t>
            </a:r>
            <a:r>
              <a:rPr lang="en-US" sz="2000" b="1" dirty="0"/>
              <a:t>histamine from mast cells </a:t>
            </a:r>
          </a:p>
          <a:p>
            <a:pPr algn="l" rtl="0"/>
            <a:r>
              <a:rPr lang="en-US" sz="2000" b="1" dirty="0"/>
              <a:t>Tissue destruction: </a:t>
            </a:r>
            <a:r>
              <a:rPr lang="en-US" sz="2000" dirty="0"/>
              <a:t>in autoimmune diseases and hypersensitivity</a:t>
            </a:r>
          </a:p>
          <a:p>
            <a:pPr algn="l" rtl="0"/>
            <a:r>
              <a:rPr lang="en-US" sz="2000" b="1" dirty="0" err="1"/>
              <a:t>Haemolysis</a:t>
            </a:r>
            <a:r>
              <a:rPr lang="en-US" sz="2000" b="1" dirty="0"/>
              <a:t>: </a:t>
            </a:r>
            <a:r>
              <a:rPr lang="en-US" sz="2000" dirty="0"/>
              <a:t>of RBCs by classical pathway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1492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4238"/>
            <a:ext cx="8784976" cy="68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884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5640" y="2204864"/>
            <a:ext cx="6480720" cy="1800200"/>
          </a:xfrm>
        </p:spPr>
        <p:txBody>
          <a:bodyPr>
            <a:noAutofit/>
          </a:bodyPr>
          <a:lstStyle/>
          <a:p>
            <a:r>
              <a:rPr lang="en-US" sz="9600" b="1" dirty="0"/>
              <a:t>Thank you</a:t>
            </a:r>
            <a:endParaRPr lang="ar-IQ" sz="9600" b="1" dirty="0"/>
          </a:p>
        </p:txBody>
      </p:sp>
    </p:spTree>
    <p:extLst>
      <p:ext uri="{BB962C8B-B14F-4D97-AF65-F5344CB8AC3E}">
        <p14:creationId xmlns:p14="http://schemas.microsoft.com/office/powerpoint/2010/main" val="23562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75520" y="54868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Introduction </a:t>
            </a:r>
            <a:endParaRPr lang="ar-IQ" sz="4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45698" y="1484784"/>
            <a:ext cx="10657184" cy="511256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1900" dirty="0"/>
              <a:t>The complement system refers to an extremely complex group of proteins present in </a:t>
            </a:r>
            <a:r>
              <a:rPr lang="en-US" sz="1900" dirty="0" smtClean="0"/>
              <a:t>normal human </a:t>
            </a:r>
            <a:r>
              <a:rPr lang="en-US" sz="1900" dirty="0"/>
              <a:t>and animal serum. </a:t>
            </a:r>
            <a:endParaRPr lang="en-US" sz="1900" dirty="0" smtClean="0"/>
          </a:p>
          <a:p>
            <a:pPr algn="l" rtl="0"/>
            <a:r>
              <a:rPr lang="en-US" sz="1900" dirty="0" smtClean="0"/>
              <a:t>It </a:t>
            </a:r>
            <a:r>
              <a:rPr lang="en-US" sz="1900" dirty="0"/>
              <a:t>is an integral part of the body's immune system that has ability </a:t>
            </a:r>
            <a:r>
              <a:rPr lang="en-US" sz="1900" dirty="0" smtClean="0"/>
              <a:t>to: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100" dirty="0"/>
              <a:t>Lyse red blood cells </a:t>
            </a:r>
            <a:r>
              <a:rPr lang="en-US" sz="3100" dirty="0" smtClean="0"/>
              <a:t>(</a:t>
            </a:r>
            <a:r>
              <a:rPr lang="en-US" sz="3100" b="1" dirty="0" smtClean="0"/>
              <a:t>hemolytic </a:t>
            </a:r>
            <a:r>
              <a:rPr lang="en-US" sz="3100" b="1" dirty="0"/>
              <a:t>activity</a:t>
            </a:r>
            <a:r>
              <a:rPr lang="en-US" sz="3100" dirty="0"/>
              <a:t>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100" dirty="0"/>
              <a:t>Destroy Gram-negative bacteria (</a:t>
            </a:r>
            <a:r>
              <a:rPr lang="en-US" sz="3100" b="1" dirty="0"/>
              <a:t>bacteriolytic activity</a:t>
            </a:r>
            <a:r>
              <a:rPr lang="en-US" sz="3100" dirty="0"/>
              <a:t>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100" dirty="0"/>
              <a:t>Kill Gram-positive bacteria without lysis (</a:t>
            </a:r>
            <a:r>
              <a:rPr lang="en-US" sz="3100" b="1" dirty="0"/>
              <a:t>bactericidal activity)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100" dirty="0"/>
              <a:t>Inactivate viruses (</a:t>
            </a:r>
            <a:r>
              <a:rPr lang="en-US" sz="3100" b="1" dirty="0"/>
              <a:t>virus neutralization</a:t>
            </a:r>
            <a:r>
              <a:rPr lang="en-US" sz="3100" dirty="0"/>
              <a:t>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100" dirty="0"/>
              <a:t>Damage </a:t>
            </a:r>
            <a:r>
              <a:rPr lang="en-US" sz="3100" dirty="0" smtClean="0"/>
              <a:t>tumor </a:t>
            </a:r>
            <a:r>
              <a:rPr lang="en-US" sz="3100" dirty="0"/>
              <a:t>cells</a:t>
            </a:r>
          </a:p>
          <a:p>
            <a:pPr algn="l" rtl="0"/>
            <a:r>
              <a:rPr lang="en-US" sz="1900" dirty="0"/>
              <a:t>Ag-Ab complexes absorb it nonspecifically and mediate a number of immunological </a:t>
            </a:r>
            <a:r>
              <a:rPr lang="en-US" sz="1900" dirty="0" smtClean="0"/>
              <a:t>and biological </a:t>
            </a:r>
            <a:r>
              <a:rPr lang="en-US" sz="1900" dirty="0"/>
              <a:t>activities. </a:t>
            </a:r>
            <a:endParaRPr lang="en-US" sz="1900" dirty="0" smtClean="0"/>
          </a:p>
          <a:p>
            <a:pPr algn="l" rtl="0"/>
            <a:r>
              <a:rPr lang="en-US" sz="1900" dirty="0" smtClean="0"/>
              <a:t>Paul </a:t>
            </a:r>
            <a:r>
              <a:rPr lang="en-US" sz="1900" dirty="0"/>
              <a:t>Ehrlich named this lytic agent as complement </a:t>
            </a:r>
            <a:r>
              <a:rPr lang="en-US" sz="1900" b="1" dirty="0"/>
              <a:t>as it complemented </a:t>
            </a:r>
            <a:r>
              <a:rPr lang="en-US" sz="1900" b="1" dirty="0" smtClean="0"/>
              <a:t>the action </a:t>
            </a:r>
            <a:r>
              <a:rPr lang="en-US" sz="1900" b="1" dirty="0"/>
              <a:t>of antibody</a:t>
            </a:r>
            <a:r>
              <a:rPr lang="en-US" sz="1900" dirty="0"/>
              <a:t>. Earlier it was known as </a:t>
            </a:r>
            <a:r>
              <a:rPr lang="en-US" sz="1900" b="1" dirty="0" err="1"/>
              <a:t>Alexine</a:t>
            </a:r>
            <a:r>
              <a:rPr lang="en-US" sz="1900" dirty="0"/>
              <a:t>.</a:t>
            </a:r>
            <a:endParaRPr lang="ar-IQ" sz="1900" dirty="0"/>
          </a:p>
        </p:txBody>
      </p:sp>
    </p:spTree>
    <p:extLst>
      <p:ext uri="{BB962C8B-B14F-4D97-AF65-F5344CB8AC3E}">
        <p14:creationId xmlns:p14="http://schemas.microsoft.com/office/powerpoint/2010/main" val="1246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9537" y="624110"/>
            <a:ext cx="9585076" cy="128089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properties of complement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19537" y="1772816"/>
            <a:ext cx="9585075" cy="475252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Complement </a:t>
            </a:r>
            <a:r>
              <a:rPr lang="en-US" sz="2400" dirty="0"/>
              <a:t>is </a:t>
            </a:r>
            <a:r>
              <a:rPr lang="en-US" sz="2400" b="1" dirty="0"/>
              <a:t>a glycoprotein</a:t>
            </a:r>
            <a:r>
              <a:rPr lang="en-US" sz="2400" dirty="0"/>
              <a:t>-constituting approximately 5% to 10% of human </a:t>
            </a:r>
            <a:r>
              <a:rPr lang="en-US" sz="2400" dirty="0" smtClean="0"/>
              <a:t>serum proteins</a:t>
            </a:r>
          </a:p>
          <a:p>
            <a:pPr algn="l" rtl="0"/>
            <a:r>
              <a:rPr lang="en-US" sz="2400" dirty="0" smtClean="0"/>
              <a:t>Complement </a:t>
            </a:r>
            <a:r>
              <a:rPr lang="en-US" sz="2400" dirty="0"/>
              <a:t>as a whole is </a:t>
            </a:r>
            <a:r>
              <a:rPr lang="en-US" sz="2400" b="1" dirty="0" smtClean="0"/>
              <a:t>heat labile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 rtl="0"/>
            <a:r>
              <a:rPr lang="en-US" sz="2400" dirty="0" smtClean="0"/>
              <a:t>It </a:t>
            </a:r>
            <a:r>
              <a:rPr lang="en-US" sz="2400" dirty="0"/>
              <a:t>undergoes spontaneous denaturation slowly at room temperature and in 30 </a:t>
            </a:r>
            <a:r>
              <a:rPr lang="en-US" sz="2400" dirty="0" smtClean="0"/>
              <a:t>minutes at </a:t>
            </a:r>
            <a:r>
              <a:rPr lang="en-US" sz="2400" dirty="0"/>
              <a:t>56°C (inactivation)</a:t>
            </a:r>
          </a:p>
          <a:p>
            <a:pPr algn="l" rtl="0"/>
            <a:r>
              <a:rPr lang="en-US" sz="2400" dirty="0"/>
              <a:t>It does not combine with Ag or </a:t>
            </a:r>
            <a:r>
              <a:rPr lang="en-US" sz="2400" dirty="0" smtClean="0"/>
              <a:t>Ab alone </a:t>
            </a:r>
          </a:p>
          <a:p>
            <a:pPr algn="l" rtl="0"/>
            <a:r>
              <a:rPr lang="en-US" sz="2400" dirty="0" smtClean="0"/>
              <a:t>• </a:t>
            </a:r>
            <a:r>
              <a:rPr lang="en-US" sz="2400" dirty="0"/>
              <a:t>It is destroyed by trypsin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18530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91544" y="692696"/>
            <a:ext cx="8911687" cy="1280890"/>
          </a:xfrm>
        </p:spPr>
        <p:txBody>
          <a:bodyPr/>
          <a:lstStyle/>
          <a:p>
            <a:r>
              <a:rPr lang="en-US" b="1" dirty="0" smtClean="0"/>
              <a:t>The components of complements 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47528" y="1556792"/>
            <a:ext cx="10153128" cy="4968552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Electrophoretic separation shows nine distinct proteins, C 1 to C9</a:t>
            </a:r>
          </a:p>
          <a:p>
            <a:pPr algn="l" rtl="0"/>
            <a:r>
              <a:rPr lang="en-US" sz="2400" dirty="0"/>
              <a:t>• C1-heat labile, forms the main bulk of the complement. It is made up of three protein subunits, viz. C1q, C1r and C1s bound together by one molecule of </a:t>
            </a:r>
            <a:r>
              <a:rPr lang="en-US" sz="2400" b="1" dirty="0"/>
              <a:t>calcium</a:t>
            </a:r>
          </a:p>
          <a:p>
            <a:pPr algn="l" rtl="0"/>
            <a:r>
              <a:rPr lang="en-US" sz="2400" dirty="0"/>
              <a:t>• C2-heat labile component</a:t>
            </a:r>
          </a:p>
          <a:p>
            <a:pPr algn="l" rtl="0"/>
            <a:r>
              <a:rPr lang="en-US" sz="2400" dirty="0"/>
              <a:t>• C3-heat stable component, a relatively </a:t>
            </a:r>
            <a:r>
              <a:rPr lang="en-US" sz="2400" b="1" dirty="0"/>
              <a:t>larger protein which has the ability to combine with yeast cell wall (Zymosan)</a:t>
            </a:r>
          </a:p>
          <a:p>
            <a:pPr algn="l" rtl="0"/>
            <a:r>
              <a:rPr lang="en-US" sz="2400" dirty="0"/>
              <a:t>• C4-heat stable, susceptible to ammonia and hydrazine</a:t>
            </a:r>
          </a:p>
          <a:p>
            <a:pPr algn="l" rtl="0"/>
            <a:r>
              <a:rPr lang="en-US" sz="2400" dirty="0"/>
              <a:t>• C5 to C9- These are the terminal components of membrane attack pathway required for the final show of immune cytolysis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92591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47529" y="624110"/>
            <a:ext cx="9657084" cy="1280890"/>
          </a:xfrm>
        </p:spPr>
        <p:txBody>
          <a:bodyPr/>
          <a:lstStyle/>
          <a:p>
            <a:r>
              <a:rPr lang="en-US" b="1" dirty="0" smtClean="0"/>
              <a:t>The complement activation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31504" y="1556792"/>
            <a:ext cx="9873108" cy="5040560"/>
          </a:xfrm>
        </p:spPr>
        <p:txBody>
          <a:bodyPr>
            <a:normAutofit/>
          </a:bodyPr>
          <a:lstStyle/>
          <a:p>
            <a:pPr algn="just" rtl="0"/>
            <a:r>
              <a:rPr lang="en-US" sz="2000" dirty="0" smtClean="0"/>
              <a:t>• </a:t>
            </a:r>
            <a:r>
              <a:rPr lang="en-US" sz="2000" dirty="0"/>
              <a:t>Complement is normally present in an inactive form</a:t>
            </a:r>
          </a:p>
          <a:p>
            <a:pPr algn="just"/>
            <a:r>
              <a:rPr lang="en-US" sz="2000" dirty="0"/>
              <a:t>• It is activated sequentially in an enzyme cascade manner </a:t>
            </a:r>
            <a:r>
              <a:rPr lang="en-US" sz="2000" dirty="0" smtClean="0"/>
              <a:t>by:</a:t>
            </a:r>
          </a:p>
          <a:p>
            <a:pPr algn="just"/>
            <a:r>
              <a:rPr lang="en-US" sz="2000" b="1" dirty="0" smtClean="0"/>
              <a:t>Ag-Ab </a:t>
            </a:r>
            <a:r>
              <a:rPr lang="en-US" sz="2000" b="1" dirty="0"/>
              <a:t>complexes </a:t>
            </a:r>
            <a:r>
              <a:rPr lang="en-US" sz="2000" dirty="0"/>
              <a:t>(</a:t>
            </a:r>
            <a:r>
              <a:rPr lang="en-US" sz="2000" b="1" dirty="0" smtClean="0"/>
              <a:t>classical pathway</a:t>
            </a:r>
            <a:r>
              <a:rPr lang="en-US" sz="2000" dirty="0"/>
              <a:t>) </a:t>
            </a:r>
            <a:endParaRPr lang="en-US" sz="2000" dirty="0" smtClean="0"/>
          </a:p>
          <a:p>
            <a:pPr algn="just"/>
            <a:r>
              <a:rPr lang="en-US" sz="2000" dirty="0" smtClean="0"/>
              <a:t>Other stimuli such as bacterial </a:t>
            </a:r>
            <a:r>
              <a:rPr lang="en-US" sz="2000" dirty="0"/>
              <a:t>endotoxin, Aggregated </a:t>
            </a:r>
            <a:r>
              <a:rPr lang="en-US" sz="2000" dirty="0" smtClean="0"/>
              <a:t>immunoglobulins, cobra </a:t>
            </a:r>
            <a:r>
              <a:rPr lang="en-US" sz="2000" dirty="0"/>
              <a:t>venom factor, nephritic </a:t>
            </a:r>
            <a:r>
              <a:rPr lang="en-US" sz="2000" dirty="0" smtClean="0"/>
              <a:t>factor, initiate (</a:t>
            </a:r>
            <a:r>
              <a:rPr lang="en-US" sz="2000" b="1" dirty="0"/>
              <a:t>alternate pathway</a:t>
            </a:r>
            <a:r>
              <a:rPr lang="en-US" sz="2000" dirty="0" smtClean="0"/>
              <a:t>)</a:t>
            </a:r>
          </a:p>
          <a:p>
            <a:pPr algn="just"/>
            <a:r>
              <a:rPr lang="en-US" sz="2000" dirty="0" smtClean="0"/>
              <a:t>Mannose-binding </a:t>
            </a:r>
            <a:r>
              <a:rPr lang="en-US" sz="2000" dirty="0"/>
              <a:t>lectin (</a:t>
            </a:r>
            <a:r>
              <a:rPr lang="en-US" sz="2000" dirty="0" smtClean="0"/>
              <a:t>MBL) is </a:t>
            </a:r>
            <a:r>
              <a:rPr lang="en-US" sz="2000" dirty="0"/>
              <a:t>an acute </a:t>
            </a:r>
            <a:r>
              <a:rPr lang="en-US" sz="2000" dirty="0" smtClean="0"/>
              <a:t>phase protein</a:t>
            </a:r>
            <a:r>
              <a:rPr lang="en-US" sz="2000" dirty="0"/>
              <a:t>, which </a:t>
            </a:r>
            <a:r>
              <a:rPr lang="en-US" sz="2000" dirty="0" smtClean="0"/>
              <a:t>binds mannose, found </a:t>
            </a:r>
            <a:r>
              <a:rPr lang="en-US" sz="2000" dirty="0"/>
              <a:t>on microbial surface (e.g. </a:t>
            </a:r>
            <a:r>
              <a:rPr lang="en-US" sz="2000" dirty="0" smtClean="0"/>
              <a:t>Salmonella species). MBL </a:t>
            </a:r>
            <a:r>
              <a:rPr lang="en-US" sz="2000" dirty="0"/>
              <a:t>level can rise rapidly in </a:t>
            </a:r>
            <a:r>
              <a:rPr lang="en-US" sz="2000" dirty="0" smtClean="0"/>
              <a:t>response to infection and </a:t>
            </a:r>
            <a:r>
              <a:rPr lang="en-US" sz="2000" dirty="0"/>
              <a:t>interact </a:t>
            </a:r>
            <a:r>
              <a:rPr lang="en-US" sz="2000" dirty="0" smtClean="0"/>
              <a:t>with MBL-activated </a:t>
            </a:r>
            <a:r>
              <a:rPr lang="en-US" sz="2000" dirty="0"/>
              <a:t>serum protease (MASP). </a:t>
            </a:r>
            <a:r>
              <a:rPr lang="en-US" sz="2000" dirty="0" smtClean="0"/>
              <a:t>Activation of </a:t>
            </a:r>
            <a:r>
              <a:rPr lang="en-US" sz="2000" dirty="0"/>
              <a:t>MASP leads to subsequent </a:t>
            </a:r>
            <a:r>
              <a:rPr lang="en-US" sz="2000" dirty="0" smtClean="0"/>
              <a:t>activation of </a:t>
            </a:r>
            <a:r>
              <a:rPr lang="en-US" sz="2000" dirty="0"/>
              <a:t>components C2, C4 and </a:t>
            </a:r>
            <a:r>
              <a:rPr lang="en-US" sz="2000" dirty="0" smtClean="0"/>
              <a:t>C3 </a:t>
            </a:r>
            <a:r>
              <a:rPr lang="en-US" sz="2000" b="1" dirty="0" smtClean="0"/>
              <a:t>(Mannan-binding </a:t>
            </a:r>
            <a:r>
              <a:rPr lang="en-US" sz="2000" b="1" dirty="0"/>
              <a:t>Lectin </a:t>
            </a:r>
            <a:r>
              <a:rPr lang="en-US" sz="2000" b="1" dirty="0" smtClean="0"/>
              <a:t>Pathway)</a:t>
            </a:r>
            <a:endParaRPr lang="en-US" sz="2000" b="1" dirty="0"/>
          </a:p>
          <a:p>
            <a:pPr algn="just" rtl="0"/>
            <a:r>
              <a:rPr lang="en-US" sz="2000" dirty="0"/>
              <a:t>The initial steps are different in different pathways, the final steps that lead to </a:t>
            </a:r>
            <a:r>
              <a:rPr lang="en-US" sz="2000" b="1" dirty="0"/>
              <a:t>a membrane </a:t>
            </a:r>
            <a:r>
              <a:rPr lang="en-US" sz="2000" b="1" dirty="0" smtClean="0"/>
              <a:t>attack </a:t>
            </a:r>
            <a:r>
              <a:rPr lang="en-US" sz="2000" dirty="0" smtClean="0"/>
              <a:t>which </a:t>
            </a:r>
            <a:r>
              <a:rPr lang="en-US" sz="2000" dirty="0"/>
              <a:t>produce damage to target cell or </a:t>
            </a:r>
            <a:r>
              <a:rPr lang="en-US" sz="2000" b="1" dirty="0"/>
              <a:t>lysis causing cell death are same in both pathways</a:t>
            </a:r>
            <a:endParaRPr lang="ar-IQ" sz="2000" b="1" dirty="0"/>
          </a:p>
        </p:txBody>
      </p:sp>
    </p:spTree>
    <p:extLst>
      <p:ext uri="{BB962C8B-B14F-4D97-AF65-F5344CB8AC3E}">
        <p14:creationId xmlns:p14="http://schemas.microsoft.com/office/powerpoint/2010/main" val="15705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9537" y="624110"/>
            <a:ext cx="9585076" cy="1280890"/>
          </a:xfrm>
        </p:spPr>
        <p:txBody>
          <a:bodyPr/>
          <a:lstStyle/>
          <a:p>
            <a:r>
              <a:rPr lang="en-US" b="1" dirty="0"/>
              <a:t>The Classical Pathway 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31504" y="1772816"/>
            <a:ext cx="9585075" cy="482453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• </a:t>
            </a:r>
            <a:r>
              <a:rPr lang="en-US" sz="2400" dirty="0"/>
              <a:t>This pathway involves operation of all nine components (</a:t>
            </a:r>
            <a:r>
              <a:rPr lang="en-US" sz="2400" dirty="0" smtClean="0"/>
              <a:t>C1 </a:t>
            </a:r>
            <a:r>
              <a:rPr lang="en-US" sz="2400" dirty="0"/>
              <a:t>to C9) acting in sequence</a:t>
            </a:r>
          </a:p>
          <a:p>
            <a:pPr algn="l" rtl="0"/>
            <a:r>
              <a:rPr lang="en-US" sz="2400" dirty="0"/>
              <a:t>It begins with the activation of Cl q (first component) initiated by binding with CH2 </a:t>
            </a:r>
            <a:r>
              <a:rPr lang="en-US" sz="2400" dirty="0" smtClean="0"/>
              <a:t>domain on </a:t>
            </a:r>
            <a:r>
              <a:rPr lang="en-US" sz="2400" dirty="0"/>
              <a:t>the </a:t>
            </a:r>
            <a:r>
              <a:rPr lang="en-US" sz="2400" dirty="0" smtClean="0"/>
              <a:t>Fc </a:t>
            </a:r>
            <a:r>
              <a:rPr lang="en-US" sz="2400" dirty="0"/>
              <a:t>portion of Ab forming complex with Ag</a:t>
            </a:r>
          </a:p>
          <a:p>
            <a:pPr algn="l" rtl="0"/>
            <a:r>
              <a:rPr lang="en-US" sz="2400" dirty="0"/>
              <a:t>• </a:t>
            </a:r>
            <a:r>
              <a:rPr lang="en-US" sz="2400" dirty="0" smtClean="0"/>
              <a:t>Fc </a:t>
            </a:r>
            <a:r>
              <a:rPr lang="en-US" sz="2400" dirty="0"/>
              <a:t>structures are different in different immunoglobulins and </a:t>
            </a:r>
            <a:r>
              <a:rPr lang="en-US" sz="2400" b="1" dirty="0"/>
              <a:t>only IgG and IgM </a:t>
            </a:r>
            <a:r>
              <a:rPr lang="en-US" sz="2400" b="1" dirty="0" smtClean="0"/>
              <a:t>possess complement-binding </a:t>
            </a:r>
            <a:r>
              <a:rPr lang="en-US" sz="2400" b="1" dirty="0"/>
              <a:t>sites</a:t>
            </a:r>
          </a:p>
          <a:p>
            <a:pPr algn="l" rtl="0"/>
            <a:r>
              <a:rPr lang="en-US" sz="2400" dirty="0"/>
              <a:t>When the C </a:t>
            </a:r>
            <a:r>
              <a:rPr lang="en-US" sz="2400" dirty="0" smtClean="0"/>
              <a:t>1q </a:t>
            </a:r>
            <a:r>
              <a:rPr lang="en-US" sz="2400" dirty="0"/>
              <a:t>is activated, it acquires the ability to activate several molecules of the </a:t>
            </a:r>
            <a:r>
              <a:rPr lang="en-US" sz="2400" dirty="0" smtClean="0"/>
              <a:t>next component </a:t>
            </a:r>
            <a:r>
              <a:rPr lang="en-US" sz="2400" dirty="0"/>
              <a:t>in a </a:t>
            </a:r>
            <a:r>
              <a:rPr lang="en-US" sz="2400" dirty="0" smtClean="0"/>
              <a:t>series.</a:t>
            </a:r>
          </a:p>
          <a:p>
            <a:pPr algn="l" rtl="0"/>
            <a:r>
              <a:rPr lang="en-US" sz="2400" dirty="0" smtClean="0"/>
              <a:t>Each </a:t>
            </a:r>
            <a:r>
              <a:rPr lang="en-US" sz="2400" dirty="0"/>
              <a:t>of these then acts on next component and so on, producing </a:t>
            </a:r>
            <a:r>
              <a:rPr lang="en-US" sz="2400" dirty="0" smtClean="0"/>
              <a:t>a cascade </a:t>
            </a:r>
            <a:r>
              <a:rPr lang="en-US" sz="2400" dirty="0"/>
              <a:t>effect leading to </a:t>
            </a:r>
            <a:r>
              <a:rPr lang="en-US" sz="2400" b="1" dirty="0"/>
              <a:t>immune cytolysis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423743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91545" y="624110"/>
            <a:ext cx="9513068" cy="1280890"/>
          </a:xfrm>
        </p:spPr>
        <p:txBody>
          <a:bodyPr/>
          <a:lstStyle/>
          <a:p>
            <a:r>
              <a:rPr lang="en-US" b="1" dirty="0" smtClean="0"/>
              <a:t>The activation of classical pathway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7499" y="1700808"/>
            <a:ext cx="10441160" cy="4997152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/>
              <a:t>The activation of complement starts when </a:t>
            </a:r>
            <a:r>
              <a:rPr lang="en-US" sz="2000" dirty="0" err="1"/>
              <a:t>IgM</a:t>
            </a:r>
            <a:r>
              <a:rPr lang="en-US" sz="2000" dirty="0"/>
              <a:t> or </a:t>
            </a:r>
            <a:r>
              <a:rPr lang="en-US" sz="2000" dirty="0" err="1"/>
              <a:t>IgG</a:t>
            </a:r>
            <a:r>
              <a:rPr lang="en-US" sz="2000" dirty="0"/>
              <a:t> combines with the surface membrane of the cell in the presence of complement</a:t>
            </a:r>
          </a:p>
          <a:p>
            <a:pPr algn="l" rtl="0"/>
            <a:r>
              <a:rPr lang="en-US" sz="2000" dirty="0"/>
              <a:t>• C1q then binds to Fc portion of </a:t>
            </a:r>
            <a:r>
              <a:rPr lang="en-US" sz="2000" dirty="0" err="1"/>
              <a:t>lg</a:t>
            </a:r>
            <a:r>
              <a:rPr lang="en-US" sz="2000" dirty="0"/>
              <a:t> molecule and activates C1r, which is </a:t>
            </a:r>
            <a:r>
              <a:rPr lang="en-US" sz="2000" b="1" dirty="0"/>
              <a:t>a protease </a:t>
            </a:r>
            <a:r>
              <a:rPr lang="en-US" sz="2000" dirty="0"/>
              <a:t>that subsequently cleaves C 1 s and forms an enzymatically active component </a:t>
            </a:r>
            <a:r>
              <a:rPr lang="en-US" sz="2000" b="1" dirty="0"/>
              <a:t>C 1s esterase</a:t>
            </a:r>
          </a:p>
          <a:p>
            <a:pPr algn="l" rtl="0"/>
            <a:r>
              <a:rPr lang="en-US" sz="2000" dirty="0"/>
              <a:t>The activated C1s acts on the next component-C4 splitting it into C4a and C4b. </a:t>
            </a:r>
          </a:p>
          <a:p>
            <a:pPr algn="l" rtl="0"/>
            <a:r>
              <a:rPr lang="en-US" sz="2000" dirty="0"/>
              <a:t>The </a:t>
            </a:r>
            <a:r>
              <a:rPr lang="en-US" sz="2000" b="1" dirty="0"/>
              <a:t>C4a has anaphylatoxin activity </a:t>
            </a:r>
            <a:r>
              <a:rPr lang="en-US" sz="2000" dirty="0"/>
              <a:t>while C4b, which has an active site, binds to cell membrane along with C1</a:t>
            </a:r>
          </a:p>
          <a:p>
            <a:pPr algn="l" rtl="0"/>
            <a:r>
              <a:rPr lang="en-US" sz="2000" dirty="0"/>
              <a:t>The next component C2 with the help of Mg2+ ions binds to the cell bound C4b and is cleaved into C2a and C2b</a:t>
            </a:r>
          </a:p>
          <a:p>
            <a:pPr algn="l" rtl="0"/>
            <a:r>
              <a:rPr lang="en-US" sz="2000" dirty="0"/>
              <a:t>C2b is released into fluid medium while C2a binds to the C4b forming </a:t>
            </a:r>
            <a:r>
              <a:rPr lang="en-US" sz="2000" b="1" dirty="0"/>
              <a:t>C4b2a protease </a:t>
            </a:r>
            <a:r>
              <a:rPr lang="en-US" sz="2000" dirty="0"/>
              <a:t>enzyme, which has </a:t>
            </a:r>
            <a:r>
              <a:rPr lang="en-US" sz="2000" b="1" dirty="0"/>
              <a:t>'C3 convertase' activity, </a:t>
            </a:r>
            <a:r>
              <a:rPr lang="en-US" sz="2000" dirty="0"/>
              <a:t>which cleaves C3 into C3a and C3b</a:t>
            </a:r>
          </a:p>
        </p:txBody>
      </p:sp>
    </p:spTree>
    <p:extLst>
      <p:ext uri="{BB962C8B-B14F-4D97-AF65-F5344CB8AC3E}">
        <p14:creationId xmlns:p14="http://schemas.microsoft.com/office/powerpoint/2010/main" val="242662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47529" y="624110"/>
            <a:ext cx="9657084" cy="976090"/>
          </a:xfrm>
        </p:spPr>
        <p:txBody>
          <a:bodyPr/>
          <a:lstStyle/>
          <a:p>
            <a:r>
              <a:rPr lang="en-US" b="1" dirty="0" smtClean="0"/>
              <a:t>Continue…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59497" y="1196752"/>
            <a:ext cx="10297144" cy="5616624"/>
          </a:xfrm>
        </p:spPr>
        <p:txBody>
          <a:bodyPr>
            <a:normAutofit lnSpcReduction="10000"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b="1" dirty="0"/>
              <a:t>C3a </a:t>
            </a:r>
            <a:r>
              <a:rPr lang="en-US" dirty="0"/>
              <a:t>released into the fluid medium possesses </a:t>
            </a:r>
            <a:r>
              <a:rPr lang="en-US" b="1" dirty="0"/>
              <a:t>anaphylatoxin activity and is chemotactic for polymorphonuclear leucocytes</a:t>
            </a:r>
            <a:r>
              <a:rPr lang="en-US" dirty="0"/>
              <a:t> and C3b joins the cascade and binds to the surface of the target cell along with C4b2a forming a trimolecular complex </a:t>
            </a:r>
            <a:r>
              <a:rPr lang="en-US" b="1" dirty="0"/>
              <a:t>C4b2a3b</a:t>
            </a:r>
            <a:r>
              <a:rPr lang="en-US" dirty="0"/>
              <a:t>, which has </a:t>
            </a:r>
            <a:r>
              <a:rPr lang="en-US" b="1" dirty="0"/>
              <a:t>C5 convertase </a:t>
            </a:r>
            <a:r>
              <a:rPr lang="en-US" dirty="0"/>
              <a:t>activity " C3b fragments not joining the cascade are scattered over the cell membrane, participate in immune adherence and increase susceptibility to phagocytosis (opsonization</a:t>
            </a:r>
            <a:r>
              <a:rPr lang="en-US" dirty="0" smtClean="0"/>
              <a:t>)</a:t>
            </a:r>
            <a:endParaRPr lang="en-US" dirty="0"/>
          </a:p>
          <a:p>
            <a:pPr algn="l" rtl="0"/>
            <a:r>
              <a:rPr lang="en-US" dirty="0" smtClean="0"/>
              <a:t>C5 </a:t>
            </a:r>
            <a:r>
              <a:rPr lang="en-US" dirty="0"/>
              <a:t>convertase acts on C5, splits it into C5a and C5b. </a:t>
            </a:r>
            <a:r>
              <a:rPr lang="en-US" dirty="0" smtClean="0"/>
              <a:t>C5a </a:t>
            </a:r>
            <a:r>
              <a:rPr lang="en-US" dirty="0"/>
              <a:t>has anaphylatoxin and chemotactic activity and larger fragment C5b joins the cascade and binds to C6 and C7 forming a trimolecular complex C5b67 which binds to the cell membrane of target cell and prepares it for lysis by C5 and C9</a:t>
            </a:r>
          </a:p>
          <a:p>
            <a:pPr algn="l" rtl="0"/>
            <a:r>
              <a:rPr lang="en-US" dirty="0"/>
              <a:t>The addition of C5 and C9 accelerates membrane damage and lysis of the cell</a:t>
            </a:r>
          </a:p>
          <a:p>
            <a:pPr algn="l" rtl="0"/>
            <a:r>
              <a:rPr lang="en-US" dirty="0"/>
              <a:t>• The mechanism of lysis is by punching holes approximately 100 A in diameter on the cell membrane which disrupts the osmotic integrity of the membrane leading to release of the cell contents </a:t>
            </a:r>
          </a:p>
          <a:p>
            <a:pPr algn="l" rtl="0"/>
            <a:r>
              <a:rPr lang="en-US" dirty="0"/>
              <a:t>• The complex CSb67 also renders unsensitized 'bystander' cells susceptible to lysis by C5 andC9.</a:t>
            </a:r>
          </a:p>
          <a:p>
            <a:pPr algn="l" rtl="0"/>
            <a:r>
              <a:rPr lang="en-US" dirty="0"/>
              <a:t>The complex also has chemotactic and leucocyte activating </a:t>
            </a:r>
            <a:r>
              <a:rPr lang="en-US" dirty="0" smtClean="0"/>
              <a:t>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2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ALFA\Desktop\clasical 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61416"/>
            <a:ext cx="7416824" cy="68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مخصص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716767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1819</TotalTime>
  <Words>1159</Words>
  <Application>Microsoft Office PowerPoint</Application>
  <PresentationFormat>شاشة عريضة</PresentationFormat>
  <Paragraphs>80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Tahoma</vt:lpstr>
      <vt:lpstr>Wingdings 3</vt:lpstr>
      <vt:lpstr>ربطة</vt:lpstr>
      <vt:lpstr>The Complement System</vt:lpstr>
      <vt:lpstr>Introduction </vt:lpstr>
      <vt:lpstr>The properties of complement</vt:lpstr>
      <vt:lpstr>The components of complements </vt:lpstr>
      <vt:lpstr>The complement activation</vt:lpstr>
      <vt:lpstr>The Classical Pathway </vt:lpstr>
      <vt:lpstr>The activation of classical pathway</vt:lpstr>
      <vt:lpstr>Continue…</vt:lpstr>
      <vt:lpstr>عرض تقديمي في PowerPoint</vt:lpstr>
      <vt:lpstr>عرض تقديمي في PowerPoint</vt:lpstr>
      <vt:lpstr> The alternate pathway </vt:lpstr>
      <vt:lpstr>The components of alternate pathway</vt:lpstr>
      <vt:lpstr>Activation of C3 in alternate pathway</vt:lpstr>
      <vt:lpstr>عرض تقديمي في PowerPoint</vt:lpstr>
      <vt:lpstr>The biological functions of complement</vt:lpstr>
      <vt:lpstr>عرض تقديمي في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Complement System</dc:title>
  <dc:creator>ALFA</dc:creator>
  <cp:lastModifiedBy>Dr. Mustafa</cp:lastModifiedBy>
  <cp:revision>41</cp:revision>
  <dcterms:created xsi:type="dcterms:W3CDTF">2020-05-17T21:57:45Z</dcterms:created>
  <dcterms:modified xsi:type="dcterms:W3CDTF">2021-02-24T18:24:53Z</dcterms:modified>
</cp:coreProperties>
</file>