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 snapToGrid="0">
      <p:cViewPr varScale="1">
        <p:scale>
          <a:sx n="86" d="100"/>
          <a:sy n="86" d="100"/>
        </p:scale>
        <p:origin x="3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FC47-3DFE-471D-BE66-C7654E4214A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232FB26-925D-4E09-B218-78B2B5713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046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FC47-3DFE-471D-BE66-C7654E4214A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32FB26-925D-4E09-B218-78B2B5713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359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FC47-3DFE-471D-BE66-C7654E4214A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32FB26-925D-4E09-B218-78B2B57133BD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178475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FC47-3DFE-471D-BE66-C7654E4214A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32FB26-925D-4E09-B218-78B2B5713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65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FC47-3DFE-471D-BE66-C7654E4214A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32FB26-925D-4E09-B218-78B2B57133BD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092626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FC47-3DFE-471D-BE66-C7654E4214A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32FB26-925D-4E09-B218-78B2B5713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4500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FC47-3DFE-471D-BE66-C7654E4214A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FB26-925D-4E09-B218-78B2B5713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4910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FC47-3DFE-471D-BE66-C7654E4214A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FB26-925D-4E09-B218-78B2B5713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782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FC47-3DFE-471D-BE66-C7654E4214A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FB26-925D-4E09-B218-78B2B5713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56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FC47-3DFE-471D-BE66-C7654E4214A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232FB26-925D-4E09-B218-78B2B5713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82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FC47-3DFE-471D-BE66-C7654E4214A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32FB26-925D-4E09-B218-78B2B5713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412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FC47-3DFE-471D-BE66-C7654E4214A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232FB26-925D-4E09-B218-78B2B5713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422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FC47-3DFE-471D-BE66-C7654E4214A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FB26-925D-4E09-B218-78B2B5713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069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FC47-3DFE-471D-BE66-C7654E4214A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FB26-925D-4E09-B218-78B2B5713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31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FC47-3DFE-471D-BE66-C7654E4214A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32FB26-925D-4E09-B218-78B2B5713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6777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73FC47-3DFE-471D-BE66-C7654E4214A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232FB26-925D-4E09-B218-78B2B5713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71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3FC47-3DFE-471D-BE66-C7654E4214A2}" type="datetimeFigureOut">
              <a:rPr lang="en-US" smtClean="0"/>
              <a:t>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232FB26-925D-4E09-B218-78B2B5713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083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638300" y="1756317"/>
            <a:ext cx="9546373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Structure and Functions of</a:t>
            </a:r>
            <a:br>
              <a:rPr lang="en-US" b="1" dirty="0" smtClean="0"/>
            </a:br>
            <a:r>
              <a:rPr lang="en-US" b="1" dirty="0" smtClean="0"/>
              <a:t>Immune System</a:t>
            </a:r>
            <a:br>
              <a:rPr lang="en-US" b="1" dirty="0" smtClean="0"/>
            </a:br>
            <a:r>
              <a:rPr lang="en-US" b="1" dirty="0" smtClean="0"/>
              <a:t>(organs)</a:t>
            </a:r>
            <a:endParaRPr lang="en-US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4949886" y="5040545"/>
            <a:ext cx="2292226" cy="535064"/>
          </a:xfrm>
        </p:spPr>
        <p:txBody>
          <a:bodyPr/>
          <a:lstStyle/>
          <a:p>
            <a:r>
              <a:rPr lang="en-US" b="1" dirty="0" smtClean="0"/>
              <a:t>Dr. Mustafa Jawad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780809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085279" y="624110"/>
            <a:ext cx="9419334" cy="1280890"/>
          </a:xfrm>
        </p:spPr>
        <p:txBody>
          <a:bodyPr/>
          <a:lstStyle/>
          <a:p>
            <a:r>
              <a:rPr lang="en-US" b="1" dirty="0"/>
              <a:t>Lymph Nodes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7357" y="1516565"/>
            <a:ext cx="6623824" cy="5341435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Human lymph </a:t>
            </a:r>
            <a:r>
              <a:rPr lang="en-US" dirty="0" smtClean="0"/>
              <a:t>are </a:t>
            </a:r>
            <a:r>
              <a:rPr lang="en-US" dirty="0"/>
              <a:t>round or </a:t>
            </a:r>
            <a:r>
              <a:rPr lang="en-US" dirty="0" smtClean="0"/>
              <a:t>kidney-shaped has </a:t>
            </a:r>
            <a:r>
              <a:rPr lang="en-US" dirty="0"/>
              <a:t>an indentation called </a:t>
            </a:r>
            <a:r>
              <a:rPr lang="en-US" b="1" dirty="0" err="1"/>
              <a:t>hilus</a:t>
            </a:r>
            <a:r>
              <a:rPr lang="en-US" dirty="0"/>
              <a:t> through which blood vessels enter and leave. </a:t>
            </a:r>
            <a:endParaRPr lang="en-US" dirty="0" smtClean="0"/>
          </a:p>
          <a:p>
            <a:r>
              <a:rPr lang="en-US" dirty="0" smtClean="0"/>
              <a:t>Lymph </a:t>
            </a:r>
            <a:r>
              <a:rPr lang="en-US" dirty="0"/>
              <a:t>node is surrounded by a fibrous capsule from which trabeculae penetrate into the node. </a:t>
            </a:r>
            <a:endParaRPr lang="en-US" dirty="0" smtClean="0"/>
          </a:p>
          <a:p>
            <a:r>
              <a:rPr lang="en-US" b="1" dirty="0" smtClean="0"/>
              <a:t>The </a:t>
            </a:r>
            <a:r>
              <a:rPr lang="en-US" b="1" dirty="0"/>
              <a:t>lymph node consists of a B cell area (cortex), a T cell area (</a:t>
            </a:r>
            <a:r>
              <a:rPr lang="en-US" b="1" dirty="0" err="1"/>
              <a:t>paracortex</a:t>
            </a:r>
            <a:r>
              <a:rPr lang="en-US" b="1" dirty="0"/>
              <a:t>) and a central medulla</a:t>
            </a:r>
            <a:r>
              <a:rPr lang="en-US" dirty="0"/>
              <a:t>, which has cellular cords that has T cells, B cells, plasma cells and abundant macrophages.</a:t>
            </a:r>
          </a:p>
          <a:p>
            <a:r>
              <a:rPr lang="en-US" dirty="0"/>
              <a:t>The </a:t>
            </a:r>
            <a:r>
              <a:rPr lang="en-US" dirty="0" err="1"/>
              <a:t>paracortex</a:t>
            </a:r>
            <a:r>
              <a:rPr lang="en-US" dirty="0"/>
              <a:t> contains many APCs, which expresses high levels of MHC class II surface antigens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The accumulation of </a:t>
            </a:r>
            <a:r>
              <a:rPr lang="en-US" dirty="0" smtClean="0"/>
              <a:t>lymphocytes </a:t>
            </a:r>
            <a:r>
              <a:rPr lang="en-US" dirty="0"/>
              <a:t>in the cortical area is known as primary follicle. Following antigenic </a:t>
            </a:r>
            <a:r>
              <a:rPr lang="en-US" dirty="0" smtClean="0"/>
              <a:t>stimulation</a:t>
            </a:r>
            <a:r>
              <a:rPr lang="en-US" dirty="0"/>
              <a:t>, germinal center appears, which is known as </a:t>
            </a:r>
            <a:r>
              <a:rPr lang="en-US" b="1" dirty="0"/>
              <a:t>secondary follicle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Lymph </a:t>
            </a:r>
            <a:r>
              <a:rPr lang="en-US" dirty="0"/>
              <a:t>nodes </a:t>
            </a:r>
            <a:r>
              <a:rPr lang="en-US" b="1" dirty="0"/>
              <a:t>act as a filter from the </a:t>
            </a:r>
            <a:r>
              <a:rPr lang="en-US" b="1" dirty="0" smtClean="0"/>
              <a:t>lymph from foreign antigen</a:t>
            </a:r>
            <a:r>
              <a:rPr lang="en-US" dirty="0" smtClean="0"/>
              <a:t>, </a:t>
            </a:r>
            <a:r>
              <a:rPr lang="en-US" b="1" dirty="0" smtClean="0"/>
              <a:t>provide a site for phagocytosis and antibody production, </a:t>
            </a:r>
            <a:r>
              <a:rPr lang="en-US" dirty="0" smtClean="0"/>
              <a:t>each </a:t>
            </a:r>
            <a:r>
              <a:rPr lang="en-US" dirty="0"/>
              <a:t>group of nodes draining a specific part of the </a:t>
            </a:r>
            <a:r>
              <a:rPr lang="en-US" dirty="0" smtClean="0"/>
              <a:t>body, and help </a:t>
            </a:r>
            <a:r>
              <a:rPr lang="en-US" dirty="0"/>
              <a:t>in proliferation and circulation of T and B cells. The lymph nodes enlarge following antigenic stimulation.</a:t>
            </a:r>
          </a:p>
          <a:p>
            <a:endParaRPr lang="en-US" dirty="0"/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145" y="1264555"/>
            <a:ext cx="3828255" cy="2604918"/>
          </a:xfrm>
          <a:prstGeom prst="rect">
            <a:avLst/>
          </a:prstGeom>
        </p:spPr>
      </p:pic>
      <p:pic>
        <p:nvPicPr>
          <p:cNvPr id="5" name="صورة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04145" y="3869474"/>
            <a:ext cx="3828257" cy="2988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0623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40313" y="624110"/>
            <a:ext cx="9564300" cy="1280890"/>
          </a:xfrm>
        </p:spPr>
        <p:txBody>
          <a:bodyPr/>
          <a:lstStyle/>
          <a:p>
            <a:r>
              <a:rPr lang="en-US" b="1" dirty="0"/>
              <a:t>Spleen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683834" y="1483111"/>
            <a:ext cx="6501162" cy="5252225"/>
          </a:xfrm>
        </p:spPr>
        <p:txBody>
          <a:bodyPr>
            <a:normAutofit/>
          </a:bodyPr>
          <a:lstStyle/>
          <a:p>
            <a:r>
              <a:rPr lang="en-US" dirty="0" smtClean="0"/>
              <a:t>The </a:t>
            </a:r>
            <a:r>
              <a:rPr lang="en-US" dirty="0"/>
              <a:t>spleen, the largest lymphatic organ, is located in the upper left region of the abdominal cavity posterior to the stomach. </a:t>
            </a:r>
            <a:endParaRPr lang="en-US" dirty="0" smtClean="0"/>
          </a:p>
          <a:p>
            <a:r>
              <a:rPr lang="en-US" dirty="0" smtClean="0"/>
              <a:t>Connective </a:t>
            </a:r>
            <a:r>
              <a:rPr lang="en-US" dirty="0"/>
              <a:t>tissue divides the spleen into partial compartments, each of which contains tissue known as </a:t>
            </a:r>
            <a:r>
              <a:rPr lang="en-US" b="1" dirty="0"/>
              <a:t>white pulp and red </a:t>
            </a:r>
            <a:r>
              <a:rPr lang="en-US" b="1" dirty="0" smtClean="0"/>
              <a:t>pulp.</a:t>
            </a:r>
          </a:p>
          <a:p>
            <a:r>
              <a:rPr lang="en-US" b="1" dirty="0" smtClean="0"/>
              <a:t>The </a:t>
            </a:r>
            <a:r>
              <a:rPr lang="en-US" b="1" dirty="0"/>
              <a:t>white pulp </a:t>
            </a:r>
            <a:r>
              <a:rPr lang="en-US" dirty="0"/>
              <a:t>contains a concentration of </a:t>
            </a:r>
            <a:r>
              <a:rPr lang="en-US" dirty="0" smtClean="0"/>
              <a:t>lymphocytes in </a:t>
            </a:r>
            <a:r>
              <a:rPr lang="en-US" b="1" dirty="0" smtClean="0"/>
              <a:t>Malpighian corpuscles </a:t>
            </a:r>
          </a:p>
          <a:p>
            <a:r>
              <a:rPr lang="en-US" b="1" dirty="0" smtClean="0"/>
              <a:t>The</a:t>
            </a:r>
            <a:r>
              <a:rPr lang="en-US" dirty="0" smtClean="0"/>
              <a:t> </a:t>
            </a:r>
            <a:r>
              <a:rPr lang="en-US" b="1" dirty="0" smtClean="0"/>
              <a:t>red </a:t>
            </a:r>
            <a:r>
              <a:rPr lang="en-US" b="1" dirty="0"/>
              <a:t>pulp</a:t>
            </a:r>
            <a:r>
              <a:rPr lang="en-US" dirty="0"/>
              <a:t>, which surrounds venous sinuses, is involved in filtering the blood. Blood entering the spleen must pass through the sinuses before exiting. </a:t>
            </a:r>
            <a:endParaRPr lang="en-US" dirty="0" smtClean="0"/>
          </a:p>
          <a:p>
            <a:r>
              <a:rPr lang="en-US" b="1" dirty="0" smtClean="0"/>
              <a:t>Spleen function </a:t>
            </a:r>
            <a:r>
              <a:rPr lang="en-US" dirty="0" smtClean="0"/>
              <a:t>as : systemic filter for blood borne particles, and major site for Ab synthesis against blood borne particles </a:t>
            </a:r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483" y="413495"/>
            <a:ext cx="3967288" cy="644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1463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06137" y="624110"/>
            <a:ext cx="9798475" cy="948212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Mucosa Associated Lymphoid Tissue (MALT)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72322" y="1572323"/>
            <a:ext cx="9932290" cy="5207618"/>
          </a:xfrm>
        </p:spPr>
        <p:txBody>
          <a:bodyPr>
            <a:normAutofit/>
          </a:bodyPr>
          <a:lstStyle/>
          <a:p>
            <a:r>
              <a:rPr lang="en-US" dirty="0" smtClean="0"/>
              <a:t>Lymphocytes </a:t>
            </a:r>
            <a:r>
              <a:rPr lang="en-US" dirty="0"/>
              <a:t>producing IgA are present throughout the mucosal lining of </a:t>
            </a:r>
            <a:r>
              <a:rPr lang="en-US" dirty="0" smtClean="0"/>
              <a:t>alimentary, respiratory</a:t>
            </a:r>
            <a:r>
              <a:rPr lang="en-US" dirty="0"/>
              <a:t>, genitourinary and other surfaces as isolated cells or small cell clusters, are </a:t>
            </a:r>
            <a:r>
              <a:rPr lang="en-US" dirty="0" smtClean="0"/>
              <a:t>called the </a:t>
            </a:r>
            <a:r>
              <a:rPr lang="en-US" b="1" dirty="0"/>
              <a:t>MALT</a:t>
            </a:r>
          </a:p>
          <a:p>
            <a:r>
              <a:rPr lang="en-US" dirty="0"/>
              <a:t>Such lymphoid tissues of the gut are known as gut associated lymphoid tissue </a:t>
            </a:r>
            <a:r>
              <a:rPr lang="en-US" dirty="0" smtClean="0"/>
              <a:t>(</a:t>
            </a:r>
            <a:r>
              <a:rPr lang="en-US" b="1" dirty="0" smtClean="0"/>
              <a:t>GALT</a:t>
            </a:r>
            <a:r>
              <a:rPr lang="en-US" dirty="0" smtClean="0"/>
              <a:t>) and </a:t>
            </a:r>
            <a:r>
              <a:rPr lang="en-US" dirty="0"/>
              <a:t>those in the respiratory tract are called the bronchus associated lymphoid </a:t>
            </a:r>
            <a:r>
              <a:rPr lang="en-US" dirty="0" smtClean="0"/>
              <a:t>tissue (</a:t>
            </a:r>
            <a:r>
              <a:rPr lang="en-US" b="1" dirty="0" smtClean="0"/>
              <a:t>BALT</a:t>
            </a:r>
            <a:r>
              <a:rPr lang="en-US" dirty="0"/>
              <a:t>)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main GALT structures fa humans are:</a:t>
            </a:r>
          </a:p>
          <a:p>
            <a:r>
              <a:rPr lang="en-US" b="1" dirty="0" smtClean="0"/>
              <a:t>Tonsils</a:t>
            </a:r>
            <a:r>
              <a:rPr lang="en-US" dirty="0" smtClean="0"/>
              <a:t> </a:t>
            </a:r>
            <a:r>
              <a:rPr lang="en-US" dirty="0"/>
              <a:t>(lingual, palatine and pharyngeal)</a:t>
            </a:r>
          </a:p>
          <a:p>
            <a:r>
              <a:rPr lang="en-US" b="1" dirty="0"/>
              <a:t>Appendix</a:t>
            </a:r>
            <a:r>
              <a:rPr lang="en-US" dirty="0"/>
              <a:t> ( at the junction of small and large intestines)</a:t>
            </a:r>
          </a:p>
          <a:p>
            <a:r>
              <a:rPr lang="en-US" b="1" dirty="0" smtClean="0"/>
              <a:t>Peyer's </a:t>
            </a:r>
            <a:r>
              <a:rPr lang="en-US" b="1" dirty="0"/>
              <a:t>patches </a:t>
            </a:r>
            <a:r>
              <a:rPr lang="en-US" dirty="0"/>
              <a:t>of the intestine</a:t>
            </a:r>
          </a:p>
          <a:p>
            <a:r>
              <a:rPr lang="en-US" b="1" dirty="0" smtClean="0"/>
              <a:t>Lamina </a:t>
            </a:r>
            <a:r>
              <a:rPr lang="en-US" b="1" dirty="0" err="1"/>
              <a:t>propria</a:t>
            </a:r>
            <a:r>
              <a:rPr lang="en-US" b="1" dirty="0"/>
              <a:t> </a:t>
            </a:r>
            <a:r>
              <a:rPr lang="en-US" dirty="0"/>
              <a:t>of the intestine</a:t>
            </a:r>
          </a:p>
          <a:p>
            <a:r>
              <a:rPr lang="en-US" dirty="0"/>
              <a:t>The MALT structure contains mixture of B cells, T cells as well as phagocytic </a:t>
            </a:r>
            <a:r>
              <a:rPr lang="en-US" dirty="0" smtClean="0"/>
              <a:t>cells Secretory </a:t>
            </a:r>
            <a:r>
              <a:rPr lang="en-US" dirty="0"/>
              <a:t>IgA is the main immunoglobulin produced by MALT. IgG, IgM and </a:t>
            </a:r>
            <a:r>
              <a:rPr lang="en-US" dirty="0" err="1"/>
              <a:t>IgE</a:t>
            </a:r>
            <a:r>
              <a:rPr lang="en-US" dirty="0"/>
              <a:t> are </a:t>
            </a:r>
            <a:r>
              <a:rPr lang="en-US" dirty="0" smtClean="0"/>
              <a:t>also produced locally Functions </a:t>
            </a:r>
            <a:r>
              <a:rPr lang="en-US" dirty="0"/>
              <a:t>of MALT</a:t>
            </a:r>
          </a:p>
        </p:txBody>
      </p:sp>
    </p:spTree>
    <p:extLst>
      <p:ext uri="{BB962C8B-B14F-4D97-AF65-F5344CB8AC3E}">
        <p14:creationId xmlns:p14="http://schemas.microsoft.com/office/powerpoint/2010/main" val="30730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828801" y="624110"/>
            <a:ext cx="9675812" cy="1280890"/>
          </a:xfrm>
        </p:spPr>
        <p:txBody>
          <a:bodyPr/>
          <a:lstStyle/>
          <a:p>
            <a:r>
              <a:rPr lang="en-US" b="1" dirty="0" smtClean="0"/>
              <a:t>Introduction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828800" y="1494263"/>
            <a:ext cx="9675812" cy="5207619"/>
          </a:xfrm>
        </p:spPr>
        <p:txBody>
          <a:bodyPr>
            <a:normAutofit/>
          </a:bodyPr>
          <a:lstStyle/>
          <a:p>
            <a:r>
              <a:rPr lang="en-US" dirty="0"/>
              <a:t>The immune system comprises a variety of organs which are concerned with growth </a:t>
            </a:r>
            <a:r>
              <a:rPr lang="en-US" dirty="0" smtClean="0"/>
              <a:t>and development </a:t>
            </a:r>
            <a:r>
              <a:rPr lang="en-US" dirty="0"/>
              <a:t>of immunocompetent cells. These are lymphoid </a:t>
            </a:r>
            <a:r>
              <a:rPr lang="en-US" dirty="0" smtClean="0"/>
              <a:t>and </a:t>
            </a:r>
            <a:r>
              <a:rPr lang="en-US" dirty="0"/>
              <a:t>reticuloendothelial </a:t>
            </a:r>
            <a:r>
              <a:rPr lang="en-US" dirty="0" smtClean="0"/>
              <a:t>systems</a:t>
            </a:r>
          </a:p>
          <a:p>
            <a:r>
              <a:rPr lang="en-US" dirty="0"/>
              <a:t>Lymphocytes are the major immunological effector cells. They arise from precursors or </a:t>
            </a:r>
            <a:r>
              <a:rPr lang="en-US" dirty="0" smtClean="0"/>
              <a:t>stem cells</a:t>
            </a:r>
            <a:r>
              <a:rPr lang="en-US" dirty="0"/>
              <a:t>, which originate in fetal life in the yolk sac and are found subsequently in the liver and </a:t>
            </a:r>
            <a:r>
              <a:rPr lang="en-US" dirty="0" smtClean="0"/>
              <a:t>bone marrow</a:t>
            </a:r>
            <a:r>
              <a:rPr lang="en-US" dirty="0"/>
              <a:t>. </a:t>
            </a:r>
            <a:endParaRPr lang="en-US" dirty="0" smtClean="0"/>
          </a:p>
          <a:p>
            <a:r>
              <a:rPr lang="en-US" dirty="0" smtClean="0"/>
              <a:t>They </a:t>
            </a:r>
            <a:r>
              <a:rPr lang="en-US" dirty="0"/>
              <a:t>are further differentiated in two different directions. Some of them migrate to</a:t>
            </a:r>
          </a:p>
          <a:p>
            <a:r>
              <a:rPr lang="en-US" dirty="0"/>
              <a:t>thymus and get differentiated into </a:t>
            </a:r>
            <a:r>
              <a:rPr lang="en-US" b="1" dirty="0"/>
              <a:t>thymus</a:t>
            </a:r>
            <a:r>
              <a:rPr lang="en-US" dirty="0"/>
              <a:t> derived </a:t>
            </a:r>
            <a:r>
              <a:rPr lang="en-US" dirty="0" smtClean="0"/>
              <a:t>or </a:t>
            </a:r>
            <a:r>
              <a:rPr lang="en-US" b="1" dirty="0" smtClean="0"/>
              <a:t>T lymphocytes</a:t>
            </a:r>
            <a:r>
              <a:rPr lang="en-US" dirty="0" smtClean="0"/>
              <a:t>, </a:t>
            </a:r>
            <a:r>
              <a:rPr lang="en-US" dirty="0"/>
              <a:t>which play an </a:t>
            </a:r>
            <a:r>
              <a:rPr lang="en-US" dirty="0" smtClean="0"/>
              <a:t>important role </a:t>
            </a:r>
            <a:r>
              <a:rPr lang="en-US" dirty="0"/>
              <a:t>in cell- mediated immunity. Other stem cells are processed in </a:t>
            </a:r>
            <a:r>
              <a:rPr lang="en-US" dirty="0" smtClean="0"/>
              <a:t>the </a:t>
            </a:r>
            <a:r>
              <a:rPr lang="en-US" b="1" dirty="0"/>
              <a:t>bone marrow</a:t>
            </a:r>
            <a:r>
              <a:rPr lang="en-US" dirty="0"/>
              <a:t> or the </a:t>
            </a:r>
            <a:r>
              <a:rPr lang="en-US" dirty="0" smtClean="0"/>
              <a:t>bursa of </a:t>
            </a:r>
            <a:r>
              <a:rPr lang="en-US" dirty="0" err="1"/>
              <a:t>Fabricius</a:t>
            </a:r>
            <a:r>
              <a:rPr lang="en-US" dirty="0"/>
              <a:t> (in chicken) and get differentiated into </a:t>
            </a:r>
            <a:r>
              <a:rPr lang="en-US" b="1" dirty="0"/>
              <a:t>B lymphocytes</a:t>
            </a:r>
            <a:r>
              <a:rPr lang="en-US" dirty="0"/>
              <a:t>, which play an </a:t>
            </a:r>
            <a:r>
              <a:rPr lang="en-US" dirty="0" smtClean="0"/>
              <a:t>important role </a:t>
            </a:r>
            <a:r>
              <a:rPr lang="en-US" dirty="0"/>
              <a:t>in humoral or antibody-mediated immunity.</a:t>
            </a:r>
          </a:p>
          <a:p>
            <a:r>
              <a:rPr lang="en-US" dirty="0"/>
              <a:t>Both </a:t>
            </a:r>
            <a:r>
              <a:rPr lang="en-US" b="1" dirty="0"/>
              <a:t>T and B cells, after maturation, migrate to spleen, lymph nodes and other organs</a:t>
            </a:r>
            <a:r>
              <a:rPr lang="en-US" dirty="0"/>
              <a:t> </a:t>
            </a:r>
            <a:r>
              <a:rPr lang="en-US" dirty="0" smtClean="0"/>
              <a:t>where they </a:t>
            </a:r>
            <a:r>
              <a:rPr lang="en-US" dirty="0"/>
              <a:t>initiate and participate in immune response to antigens.</a:t>
            </a:r>
          </a:p>
        </p:txBody>
      </p:sp>
    </p:spTree>
    <p:extLst>
      <p:ext uri="{BB962C8B-B14F-4D97-AF65-F5344CB8AC3E}">
        <p14:creationId xmlns:p14="http://schemas.microsoft.com/office/powerpoint/2010/main" val="380872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29522" y="463417"/>
            <a:ext cx="8932127" cy="6336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818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1" r="872"/>
          <a:stretch/>
        </p:blipFill>
        <p:spPr>
          <a:xfrm>
            <a:off x="880946" y="245328"/>
            <a:ext cx="10794381" cy="6525632"/>
          </a:xfrm>
        </p:spPr>
      </p:pic>
    </p:spTree>
    <p:extLst>
      <p:ext uri="{BB962C8B-B14F-4D97-AF65-F5344CB8AC3E}">
        <p14:creationId xmlns:p14="http://schemas.microsoft.com/office/powerpoint/2010/main" val="6671763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62615" y="624110"/>
            <a:ext cx="9541997" cy="1280890"/>
          </a:xfrm>
        </p:spPr>
        <p:txBody>
          <a:bodyPr/>
          <a:lstStyle/>
          <a:p>
            <a:r>
              <a:rPr lang="en-US" b="1" dirty="0" smtClean="0"/>
              <a:t>The organs of immune system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356800" y="1264555"/>
            <a:ext cx="10396586" cy="5151862"/>
          </a:xfrm>
        </p:spPr>
        <p:txBody>
          <a:bodyPr>
            <a:noAutofit/>
          </a:bodyPr>
          <a:lstStyle/>
          <a:p>
            <a:r>
              <a:rPr lang="en-US" sz="2300" b="1" dirty="0"/>
              <a:t>Primary lymphoid organs </a:t>
            </a:r>
            <a:r>
              <a:rPr lang="en-US" sz="2300" dirty="0"/>
              <a:t>(Central Lymphoid organs) are those organs T lymphocytes and B lymphocytes mature and acquire their antigen specific receptors. </a:t>
            </a:r>
            <a:r>
              <a:rPr lang="en-US" sz="2300" b="1" dirty="0"/>
              <a:t>Thymus </a:t>
            </a:r>
            <a:r>
              <a:rPr lang="en-US" sz="2300" dirty="0"/>
              <a:t>and </a:t>
            </a:r>
            <a:r>
              <a:rPr lang="en-US" sz="2300" b="1" dirty="0" smtClean="0"/>
              <a:t>Bone </a:t>
            </a:r>
            <a:r>
              <a:rPr lang="en-US" sz="2300" b="1" dirty="0"/>
              <a:t>marrow </a:t>
            </a:r>
            <a:r>
              <a:rPr lang="en-US" sz="2300" dirty="0"/>
              <a:t>is the main lymphoid organ where all blood cells including lymphocytes are formed. </a:t>
            </a:r>
            <a:endParaRPr lang="en-US" sz="2300" dirty="0" smtClean="0"/>
          </a:p>
          <a:p>
            <a:r>
              <a:rPr lang="en-US" sz="2300" dirty="0" smtClean="0"/>
              <a:t>Thymus </a:t>
            </a:r>
            <a:r>
              <a:rPr lang="en-US" sz="2300" dirty="0"/>
              <a:t>is the site of T lymphocyte maturation and bone marrow is the site of B lymphocytes maturation and are responsible for cellular and humoral immune response respectively.</a:t>
            </a:r>
          </a:p>
          <a:p>
            <a:r>
              <a:rPr lang="en-US" sz="2300" b="1" dirty="0"/>
              <a:t>Secondary Lymphoid organs </a:t>
            </a:r>
            <a:r>
              <a:rPr lang="en-US" sz="2300" dirty="0"/>
              <a:t>(Peripheral Lymphoid organs) are </a:t>
            </a:r>
            <a:r>
              <a:rPr lang="en-US" sz="2300" b="1" dirty="0" err="1"/>
              <a:t>lymphnodes</a:t>
            </a:r>
            <a:r>
              <a:rPr lang="en-US" sz="2300" b="1" dirty="0"/>
              <a:t>, spleen, tonsils, Peyer's patches of the small intestine, appendix and </a:t>
            </a:r>
            <a:r>
              <a:rPr lang="en-US" sz="2300" b="1" dirty="0" err="1"/>
              <a:t>mucousal</a:t>
            </a:r>
            <a:r>
              <a:rPr lang="en-US" sz="2300" b="1" dirty="0"/>
              <a:t> associated lymphoid tissue (MALT).</a:t>
            </a:r>
          </a:p>
          <a:p>
            <a:r>
              <a:rPr lang="en-US" sz="2300" dirty="0"/>
              <a:t>     After the maturation, B lymphocytes and T lymphocytes migrate via blood vascular system and lymphatic system to the secondary lymphoid organs where they undergo proliferation and differentiation.</a:t>
            </a:r>
          </a:p>
        </p:txBody>
      </p:sp>
    </p:spTree>
    <p:extLst>
      <p:ext uri="{BB962C8B-B14F-4D97-AF65-F5344CB8AC3E}">
        <p14:creationId xmlns:p14="http://schemas.microsoft.com/office/powerpoint/2010/main" val="914986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73044" y="281828"/>
            <a:ext cx="9489688" cy="6491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5736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06859" y="624110"/>
            <a:ext cx="9597753" cy="1280890"/>
          </a:xfrm>
        </p:spPr>
        <p:txBody>
          <a:bodyPr/>
          <a:lstStyle/>
          <a:p>
            <a:r>
              <a:rPr lang="en-US" b="1" dirty="0" smtClean="0"/>
              <a:t>Structure of Thymus gland</a:t>
            </a: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226634" y="1371599"/>
            <a:ext cx="6861717" cy="5486401"/>
          </a:xfrm>
        </p:spPr>
        <p:txBody>
          <a:bodyPr>
            <a:normAutofit fontScale="92500"/>
          </a:bodyPr>
          <a:lstStyle/>
          <a:p>
            <a:r>
              <a:rPr lang="en-US" sz="2000" dirty="0"/>
              <a:t>The soft, </a:t>
            </a:r>
            <a:r>
              <a:rPr lang="en-US" sz="2000" dirty="0" err="1"/>
              <a:t>bilobed</a:t>
            </a:r>
            <a:r>
              <a:rPr lang="en-US" sz="2000" dirty="0"/>
              <a:t> thymus gland is located in the thoracic cavity between the trachea and the sternum superior to the heart.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thymus varies in size, but it is largest in children and shrinks as we get older. Connective tissue divides the thymus into lobules, which are filled with </a:t>
            </a:r>
            <a:r>
              <a:rPr lang="en-US" sz="2000" dirty="0" smtClean="0"/>
              <a:t>lymphocytes.</a:t>
            </a:r>
          </a:p>
          <a:p>
            <a:r>
              <a:rPr lang="en-US" sz="2000" dirty="0"/>
              <a:t>It is capsulated. The septa arising from the capsule divide the gland into lobules, which </a:t>
            </a:r>
            <a:r>
              <a:rPr lang="en-US" sz="2000" dirty="0" smtClean="0"/>
              <a:t>are differentiated </a:t>
            </a:r>
            <a:r>
              <a:rPr lang="en-US" sz="2000" dirty="0"/>
              <a:t>into an outer cortex and inner medulla</a:t>
            </a:r>
          </a:p>
          <a:p>
            <a:r>
              <a:rPr lang="en-US" sz="2000" dirty="0" smtClean="0"/>
              <a:t>Immature </a:t>
            </a:r>
            <a:r>
              <a:rPr lang="en-US" sz="2000" dirty="0"/>
              <a:t>T lymphocytes migrate from the bone marrow through the bloodstream to the thymus, where they mature. Only about 5% of these cells ever leave the thymus. These T lymphocytes have survived a critical test: If any show the ability to react with “self” cells, they die. If they have potential to attack a foreign cell, they leave the thymus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5" name="صورة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8352" y="1449659"/>
            <a:ext cx="4103648" cy="473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694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29161" y="624110"/>
            <a:ext cx="9575451" cy="1280890"/>
          </a:xfrm>
        </p:spPr>
        <p:txBody>
          <a:bodyPr/>
          <a:lstStyle/>
          <a:p>
            <a:r>
              <a:rPr lang="en-US" b="1" dirty="0"/>
              <a:t>Functions of Thymus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50021" y="1639229"/>
            <a:ext cx="9954592" cy="5084956"/>
          </a:xfrm>
        </p:spPr>
        <p:txBody>
          <a:bodyPr>
            <a:normAutofit/>
          </a:bodyPr>
          <a:lstStyle/>
          <a:p>
            <a:r>
              <a:rPr lang="en-US" sz="2000" dirty="0" smtClean="0"/>
              <a:t>• </a:t>
            </a:r>
            <a:r>
              <a:rPr lang="en-US" sz="2000" dirty="0"/>
              <a:t>It is a major site for lymphocyte proliferation and production of T lymphocytes</a:t>
            </a:r>
          </a:p>
          <a:p>
            <a:r>
              <a:rPr lang="en-US" sz="2000" dirty="0"/>
              <a:t>It is the </a:t>
            </a:r>
            <a:r>
              <a:rPr lang="en-US" sz="2000" dirty="0" smtClean="0"/>
              <a:t>center </a:t>
            </a:r>
            <a:r>
              <a:rPr lang="en-US" sz="2000" dirty="0"/>
              <a:t>for development and function of the immune system; however, it does </a:t>
            </a:r>
            <a:r>
              <a:rPr lang="en-US" sz="2000" dirty="0" smtClean="0"/>
              <a:t>not participate </a:t>
            </a:r>
            <a:r>
              <a:rPr lang="en-US" sz="2000" dirty="0"/>
              <a:t>in immune reaction</a:t>
            </a:r>
          </a:p>
          <a:p>
            <a:r>
              <a:rPr lang="en-US" sz="2000" dirty="0"/>
              <a:t>In thymus, lymphocytes acquire new surface antigens (Thy antigens)</a:t>
            </a:r>
          </a:p>
          <a:p>
            <a:r>
              <a:rPr lang="en-US" sz="2000" dirty="0"/>
              <a:t>The thymus confers immunological competence on the lymphocyte. In the thymus, </a:t>
            </a:r>
            <a:r>
              <a:rPr lang="en-US" sz="2000" dirty="0" err="1" smtClean="0"/>
              <a:t>prethymic</a:t>
            </a:r>
            <a:r>
              <a:rPr lang="en-US" sz="2000" dirty="0" smtClean="0"/>
              <a:t> lymphocytes </a:t>
            </a:r>
            <a:r>
              <a:rPr lang="en-US" sz="2000" dirty="0"/>
              <a:t>are educated by hormone-like humoral factors-</a:t>
            </a:r>
            <a:r>
              <a:rPr lang="en-US" sz="2000" dirty="0" err="1"/>
              <a:t>thymosin</a:t>
            </a:r>
            <a:r>
              <a:rPr lang="en-US" sz="2000" dirty="0"/>
              <a:t>, </a:t>
            </a:r>
            <a:r>
              <a:rPr lang="en-US" sz="2000" dirty="0" err="1" smtClean="0"/>
              <a:t>thymopoietin</a:t>
            </a:r>
            <a:r>
              <a:rPr lang="en-US" sz="2000" dirty="0" smtClean="0"/>
              <a:t>, etc</a:t>
            </a:r>
            <a:r>
              <a:rPr lang="en-US" sz="2000" dirty="0"/>
              <a:t>. produced by </a:t>
            </a:r>
            <a:r>
              <a:rPr lang="en-US" sz="2000" dirty="0" err="1"/>
              <a:t>thymic</a:t>
            </a:r>
            <a:r>
              <a:rPr lang="en-US" sz="2000" dirty="0"/>
              <a:t> epithelial cells, so that they become capable of mounting </a:t>
            </a:r>
            <a:r>
              <a:rPr lang="en-US" sz="2000" dirty="0" err="1" smtClean="0"/>
              <a:t>cellmediated</a:t>
            </a:r>
            <a:r>
              <a:rPr lang="en-US" sz="2000" dirty="0" smtClean="0"/>
              <a:t> immune </a:t>
            </a:r>
            <a:r>
              <a:rPr lang="en-US" sz="2000" dirty="0"/>
              <a:t>response ( CMI</a:t>
            </a:r>
            <a:r>
              <a:rPr lang="en-US" sz="2000" dirty="0" smtClean="0"/>
              <a:t>)</a:t>
            </a:r>
          </a:p>
          <a:p>
            <a:r>
              <a:rPr lang="en-US" sz="2000" dirty="0"/>
              <a:t>The thymus gland produces </a:t>
            </a:r>
            <a:r>
              <a:rPr lang="en-US" sz="2000" b="1" dirty="0" err="1"/>
              <a:t>thymic</a:t>
            </a:r>
            <a:r>
              <a:rPr lang="en-US" sz="2000" b="1" dirty="0"/>
              <a:t> hormones</a:t>
            </a:r>
            <a:r>
              <a:rPr lang="en-US" sz="2000" dirty="0"/>
              <a:t>, such as </a:t>
            </a:r>
            <a:r>
              <a:rPr lang="en-US" sz="2000" b="1" dirty="0" err="1"/>
              <a:t>thymosin</a:t>
            </a:r>
            <a:r>
              <a:rPr lang="en-US" sz="2000" dirty="0"/>
              <a:t>, that are thought to aid in the maturation of T lymphocytes</a:t>
            </a:r>
          </a:p>
        </p:txBody>
      </p:sp>
    </p:spTree>
    <p:extLst>
      <p:ext uri="{BB962C8B-B14F-4D97-AF65-F5344CB8AC3E}">
        <p14:creationId xmlns:p14="http://schemas.microsoft.com/office/powerpoint/2010/main" val="2619747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973767" y="624110"/>
            <a:ext cx="9530846" cy="1280890"/>
          </a:xfrm>
        </p:spPr>
        <p:txBody>
          <a:bodyPr/>
          <a:lstStyle/>
          <a:p>
            <a:r>
              <a:rPr lang="en-US" b="1" dirty="0"/>
              <a:t>Red Bone </a:t>
            </a:r>
            <a:r>
              <a:rPr lang="en-US" b="1" dirty="0" smtClean="0"/>
              <a:t>Marrow structure and function</a:t>
            </a:r>
            <a:r>
              <a:rPr lang="en-US" b="1" dirty="0"/>
              <a:t/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784195" y="1494263"/>
            <a:ext cx="9720417" cy="5185317"/>
          </a:xfrm>
        </p:spPr>
        <p:txBody>
          <a:bodyPr>
            <a:noAutofit/>
          </a:bodyPr>
          <a:lstStyle/>
          <a:p>
            <a:r>
              <a:rPr lang="en-US" sz="2300" dirty="0" smtClean="0"/>
              <a:t>Red </a:t>
            </a:r>
            <a:r>
              <a:rPr lang="en-US" sz="2300" dirty="0"/>
              <a:t>bone marrow is the site of stem cells that are ever capable of dividing and producing blood cells. Some of these cells become the various types of white blood cells: </a:t>
            </a:r>
            <a:r>
              <a:rPr lang="en-US" sz="2300" b="1" dirty="0"/>
              <a:t>neutrophils, eosinophils, basophils, lymphocytes, and </a:t>
            </a:r>
            <a:r>
              <a:rPr lang="en-US" sz="2300" b="1" dirty="0" smtClean="0"/>
              <a:t>monocytes</a:t>
            </a:r>
            <a:r>
              <a:rPr lang="en-US" sz="2300" dirty="0" smtClean="0"/>
              <a:t>.</a:t>
            </a:r>
          </a:p>
          <a:p>
            <a:r>
              <a:rPr lang="en-US" sz="2300" dirty="0" smtClean="0"/>
              <a:t>In </a:t>
            </a:r>
            <a:r>
              <a:rPr lang="en-US" sz="2300" dirty="0"/>
              <a:t>a child, most bones have red bone marrow, but in an adult it is limited to the sternum, vertebrae, ribs, part of the pelvic girdle, and the proximal heads of the </a:t>
            </a:r>
            <a:r>
              <a:rPr lang="en-US" sz="2300" dirty="0" err="1"/>
              <a:t>humerus</a:t>
            </a:r>
            <a:r>
              <a:rPr lang="en-US" sz="2300" dirty="0"/>
              <a:t> and femur.</a:t>
            </a:r>
          </a:p>
          <a:p>
            <a:r>
              <a:rPr lang="en-US" sz="2300" dirty="0"/>
              <a:t>     The red bone marrow consists of a network of reticular tissue fibers, which support the stem cells and their progeny. They are packed around thin-walled sinuses filled with venous blood. Differentiated blood cells enter the bloodstream at these sinuses.</a:t>
            </a:r>
          </a:p>
          <a:p>
            <a:r>
              <a:rPr lang="en-US" sz="2300" dirty="0" smtClean="0"/>
              <a:t>Bone </a:t>
            </a:r>
            <a:r>
              <a:rPr lang="en-US" sz="2300" dirty="0"/>
              <a:t>marrow is not only the source of B lymphocytes, but also the place where B lymphocytes mature. </a:t>
            </a:r>
          </a:p>
        </p:txBody>
      </p:sp>
    </p:spTree>
    <p:extLst>
      <p:ext uri="{BB962C8B-B14F-4D97-AF65-F5344CB8AC3E}">
        <p14:creationId xmlns:p14="http://schemas.microsoft.com/office/powerpoint/2010/main" val="2917524848"/>
      </p:ext>
    </p:extLst>
  </p:cSld>
  <p:clrMapOvr>
    <a:masterClrMapping/>
  </p:clrMapOvr>
</p:sld>
</file>

<file path=ppt/theme/theme1.xml><?xml version="1.0" encoding="utf-8"?>
<a:theme xmlns:a="http://schemas.openxmlformats.org/drawingml/2006/main" name="ربطة">
  <a:themeElements>
    <a:clrScheme name="ربطة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ربطة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ربطة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194</TotalTime>
  <Words>1169</Words>
  <Application>Microsoft Office PowerPoint</Application>
  <PresentationFormat>شاشة عريضة</PresentationFormat>
  <Paragraphs>51</Paragraphs>
  <Slides>12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12</vt:i4>
      </vt:variant>
    </vt:vector>
  </HeadingPairs>
  <TitlesOfParts>
    <vt:vector size="17" baseType="lpstr">
      <vt:lpstr>Arial</vt:lpstr>
      <vt:lpstr>Century Gothic</vt:lpstr>
      <vt:lpstr>Tahoma</vt:lpstr>
      <vt:lpstr>Wingdings 3</vt:lpstr>
      <vt:lpstr>ربطة</vt:lpstr>
      <vt:lpstr>Structure and Functions of Immune System (organs)</vt:lpstr>
      <vt:lpstr>Introduction </vt:lpstr>
      <vt:lpstr>عرض تقديمي في PowerPoint</vt:lpstr>
      <vt:lpstr>عرض تقديمي في PowerPoint</vt:lpstr>
      <vt:lpstr>The organs of immune system</vt:lpstr>
      <vt:lpstr>عرض تقديمي في PowerPoint</vt:lpstr>
      <vt:lpstr>Structure of Thymus gland</vt:lpstr>
      <vt:lpstr>Functions of Thymus </vt:lpstr>
      <vt:lpstr>Red Bone Marrow structure and function </vt:lpstr>
      <vt:lpstr>Lymph Nodes </vt:lpstr>
      <vt:lpstr>Spleen </vt:lpstr>
      <vt:lpstr>Mucosa Associated Lymphoid Tissue (MALT) </vt:lpstr>
    </vt:vector>
  </TitlesOfParts>
  <Company>Microsoft (C)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 and Functions of Immune System</dc:title>
  <dc:creator>Dr. Mustafa</dc:creator>
  <cp:lastModifiedBy>Dr. Mustafa</cp:lastModifiedBy>
  <cp:revision>16</cp:revision>
  <dcterms:created xsi:type="dcterms:W3CDTF">2021-02-07T11:14:11Z</dcterms:created>
  <dcterms:modified xsi:type="dcterms:W3CDTF">2021-02-07T14:29:06Z</dcterms:modified>
</cp:coreProperties>
</file>