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56" r:id="rId2"/>
    <p:sldId id="257" r:id="rId3"/>
    <p:sldId id="270" r:id="rId4"/>
    <p:sldId id="258" r:id="rId5"/>
    <p:sldId id="260" r:id="rId6"/>
    <p:sldId id="262" r:id="rId7"/>
    <p:sldId id="263" r:id="rId8"/>
    <p:sldId id="264" r:id="rId9"/>
    <p:sldId id="259" r:id="rId10"/>
    <p:sldId id="261" r:id="rId11"/>
    <p:sldId id="269" r:id="rId12"/>
    <p:sldId id="266" r:id="rId13"/>
    <p:sldId id="265" r:id="rId14"/>
    <p:sldId id="267" r:id="rId15"/>
    <p:sldId id="268" r:id="rId16"/>
    <p:sldId id="271" r:id="rId17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5" d="100"/>
          <a:sy n="75" d="100"/>
        </p:scale>
        <p:origin x="7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2D8-285D-463C-BC3E-090C754F39F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A3F5E98-D0BB-4B03-86BB-E5FA5FF22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3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2D8-285D-463C-BC3E-090C754F39F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3F5E98-D0BB-4B03-86BB-E5FA5FF22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8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2D8-285D-463C-BC3E-090C754F39F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3F5E98-D0BB-4B03-86BB-E5FA5FF2207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28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2D8-285D-463C-BC3E-090C754F39F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3F5E98-D0BB-4B03-86BB-E5FA5FF22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23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2D8-285D-463C-BC3E-090C754F39F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3F5E98-D0BB-4B03-86BB-E5FA5FF2207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7876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2D8-285D-463C-BC3E-090C754F39F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3F5E98-D0BB-4B03-86BB-E5FA5FF22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06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2D8-285D-463C-BC3E-090C754F39F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5E98-D0BB-4B03-86BB-E5FA5FF22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1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2D8-285D-463C-BC3E-090C754F39F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5E98-D0BB-4B03-86BB-E5FA5FF22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2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2D8-285D-463C-BC3E-090C754F39F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5E98-D0BB-4B03-86BB-E5FA5FF22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2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2D8-285D-463C-BC3E-090C754F39F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3F5E98-D0BB-4B03-86BB-E5FA5FF22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7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2D8-285D-463C-BC3E-090C754F39F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3F5E98-D0BB-4B03-86BB-E5FA5FF22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3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2D8-285D-463C-BC3E-090C754F39F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3F5E98-D0BB-4B03-86BB-E5FA5FF22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2D8-285D-463C-BC3E-090C754F39F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5E98-D0BB-4B03-86BB-E5FA5FF22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4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2D8-285D-463C-BC3E-090C754F39F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5E98-D0BB-4B03-86BB-E5FA5FF22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3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2D8-285D-463C-BC3E-090C754F39F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5E98-D0BB-4B03-86BB-E5FA5FF22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0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92D8-285D-463C-BC3E-090C754F39F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3F5E98-D0BB-4B03-86BB-E5FA5FF22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3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492D8-285D-463C-BC3E-090C754F39F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A3F5E98-D0BB-4B03-86BB-E5FA5FF22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0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75894" y="1410630"/>
            <a:ext cx="8915399" cy="2262781"/>
          </a:xfrm>
        </p:spPr>
        <p:txBody>
          <a:bodyPr/>
          <a:lstStyle/>
          <a:p>
            <a:pPr algn="ctr"/>
            <a:r>
              <a:rPr lang="en-US" b="1" dirty="0" smtClean="0"/>
              <a:t>Structure and function of immune system (cells)</a:t>
            </a:r>
            <a:endParaRPr lang="en-US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06992" y="5202238"/>
            <a:ext cx="2253205" cy="1655762"/>
          </a:xfrm>
        </p:spPr>
        <p:txBody>
          <a:bodyPr/>
          <a:lstStyle/>
          <a:p>
            <a:r>
              <a:rPr lang="en-US" b="1" dirty="0" smtClean="0"/>
              <a:t>Dr. Mustafa Jawad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3661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17649" y="420910"/>
            <a:ext cx="9686963" cy="1280890"/>
          </a:xfrm>
        </p:spPr>
        <p:txBody>
          <a:bodyPr>
            <a:normAutofit/>
          </a:bodyPr>
          <a:lstStyle/>
          <a:p>
            <a:r>
              <a:rPr lang="en-US" b="1" dirty="0"/>
              <a:t>Natural Killer Cells </a:t>
            </a:r>
            <a:r>
              <a:rPr lang="en-US" b="1" dirty="0" smtClean="0"/>
              <a:t>(NK </a:t>
            </a:r>
            <a:r>
              <a:rPr lang="en-US" b="1" dirty="0"/>
              <a:t>Cells)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61171" y="1227253"/>
            <a:ext cx="10630829" cy="5330283"/>
          </a:xfrm>
        </p:spPr>
        <p:txBody>
          <a:bodyPr>
            <a:noAutofit/>
          </a:bodyPr>
          <a:lstStyle/>
          <a:p>
            <a:r>
              <a:rPr lang="en-US" sz="1900" dirty="0" smtClean="0"/>
              <a:t>They </a:t>
            </a:r>
            <a:r>
              <a:rPr lang="en-US" sz="1900" dirty="0"/>
              <a:t>are so called because they are found in normal animal</a:t>
            </a:r>
          </a:p>
          <a:p>
            <a:r>
              <a:rPr lang="en-US" sz="1900" dirty="0"/>
              <a:t>They </a:t>
            </a:r>
            <a:r>
              <a:rPr lang="en-US" sz="1900" dirty="0" smtClean="0"/>
              <a:t>have twice </a:t>
            </a:r>
            <a:r>
              <a:rPr lang="en-US" sz="1900" dirty="0"/>
              <a:t>the </a:t>
            </a:r>
            <a:r>
              <a:rPr lang="en-US" sz="1900" dirty="0" smtClean="0"/>
              <a:t>size of </a:t>
            </a:r>
            <a:r>
              <a:rPr lang="en-US" sz="1900" dirty="0"/>
              <a:t>small lymphocytes. </a:t>
            </a:r>
            <a:r>
              <a:rPr lang="en-US" sz="1900" dirty="0" smtClean="0"/>
              <a:t>They </a:t>
            </a:r>
            <a:r>
              <a:rPr lang="en-US" sz="1900" dirty="0"/>
              <a:t>are present </a:t>
            </a:r>
            <a:r>
              <a:rPr lang="en-US" sz="1900" dirty="0" smtClean="0"/>
              <a:t>naturally and </a:t>
            </a:r>
            <a:r>
              <a:rPr lang="en-US" sz="1900" dirty="0"/>
              <a:t>are not formed in response to Ag</a:t>
            </a:r>
          </a:p>
          <a:p>
            <a:r>
              <a:rPr lang="en-US" sz="1900" dirty="0"/>
              <a:t>They can kill a variety of transformed cells, virally infected host cells and are also </a:t>
            </a:r>
            <a:r>
              <a:rPr lang="en-US" sz="1900" dirty="0" smtClean="0"/>
              <a:t>involved in </a:t>
            </a:r>
            <a:r>
              <a:rPr lang="en-US" sz="1900" dirty="0"/>
              <a:t>allograft rejection</a:t>
            </a:r>
          </a:p>
          <a:p>
            <a:r>
              <a:rPr lang="en-US" sz="1900" dirty="0"/>
              <a:t>NK cells are present in the spleen and peripheral blood</a:t>
            </a:r>
          </a:p>
          <a:p>
            <a:r>
              <a:rPr lang="en-US" sz="1900" dirty="0"/>
              <a:t>They do not require Ab and their action is nonspecific. Their activity is increased by </a:t>
            </a:r>
            <a:r>
              <a:rPr lang="en-US" sz="1900" b="1" dirty="0" smtClean="0"/>
              <a:t>interferon and </a:t>
            </a:r>
            <a:r>
              <a:rPr lang="en-US" sz="1900" b="1" dirty="0"/>
              <a:t>IL- 2</a:t>
            </a:r>
          </a:p>
          <a:p>
            <a:r>
              <a:rPr lang="en-US" sz="1900" dirty="0"/>
              <a:t>The lysis </a:t>
            </a:r>
            <a:r>
              <a:rPr lang="en-US" sz="1900" dirty="0" smtClean="0"/>
              <a:t>of </a:t>
            </a:r>
            <a:r>
              <a:rPr lang="en-US" sz="1900" dirty="0"/>
              <a:t>cell is because of release of several </a:t>
            </a:r>
            <a:r>
              <a:rPr lang="en-US" sz="1900" b="1" dirty="0" err="1"/>
              <a:t>cytolytic</a:t>
            </a:r>
            <a:r>
              <a:rPr lang="en-US" sz="1900" b="1" dirty="0"/>
              <a:t> </a:t>
            </a:r>
            <a:r>
              <a:rPr lang="en-US" sz="1900" b="1" dirty="0" smtClean="0"/>
              <a:t>factors </a:t>
            </a:r>
            <a:r>
              <a:rPr lang="en-US" sz="1900" dirty="0" smtClean="0"/>
              <a:t>which  </a:t>
            </a:r>
            <a:r>
              <a:rPr lang="en-US" sz="1900" dirty="0"/>
              <a:t>include:</a:t>
            </a:r>
          </a:p>
          <a:p>
            <a:r>
              <a:rPr lang="en-US" sz="1900" b="1" dirty="0" err="1" smtClean="0"/>
              <a:t>Perforins</a:t>
            </a:r>
            <a:r>
              <a:rPr lang="en-US" sz="1900" b="1" dirty="0" smtClean="0"/>
              <a:t>-resemble </a:t>
            </a:r>
            <a:r>
              <a:rPr lang="en-US" sz="1900" b="1" dirty="0"/>
              <a:t>complement component C9</a:t>
            </a:r>
            <a:r>
              <a:rPr lang="en-US" sz="1900" dirty="0"/>
              <a:t>, cause transmembrane pores </a:t>
            </a:r>
            <a:r>
              <a:rPr lang="en-US" sz="1900" dirty="0" smtClean="0"/>
              <a:t>through which </a:t>
            </a:r>
            <a:r>
              <a:rPr lang="en-US" sz="1900" dirty="0"/>
              <a:t>the cytotoxic factors such as TNF enter the cell and destroy it by </a:t>
            </a:r>
            <a:r>
              <a:rPr lang="en-US" sz="1900" dirty="0" smtClean="0"/>
              <a:t>apoptosis (programmed </a:t>
            </a:r>
            <a:r>
              <a:rPr lang="en-US" sz="1900" dirty="0"/>
              <a:t>cell death)</a:t>
            </a:r>
          </a:p>
          <a:p>
            <a:r>
              <a:rPr lang="en-US" sz="1900" b="1" dirty="0" err="1" smtClean="0"/>
              <a:t>Lymphotoxin</a:t>
            </a:r>
            <a:r>
              <a:rPr lang="en-US" sz="1900" b="1" dirty="0" smtClean="0"/>
              <a:t> </a:t>
            </a:r>
            <a:r>
              <a:rPr lang="en-US" sz="1900" b="1" dirty="0"/>
              <a:t>(</a:t>
            </a:r>
            <a:r>
              <a:rPr lang="en-US" sz="1900" b="1" dirty="0" smtClean="0"/>
              <a:t>LT)</a:t>
            </a:r>
          </a:p>
          <a:p>
            <a:r>
              <a:rPr lang="en-US" sz="1900" b="1" dirty="0" err="1" smtClean="0"/>
              <a:t>Tumour</a:t>
            </a:r>
            <a:r>
              <a:rPr lang="en-US" sz="1900" b="1" dirty="0" smtClean="0"/>
              <a:t> </a:t>
            </a:r>
            <a:r>
              <a:rPr lang="en-US" sz="1900" b="1" dirty="0"/>
              <a:t>necrosis factor (</a:t>
            </a:r>
            <a:r>
              <a:rPr lang="en-US" sz="1900" b="1" dirty="0" smtClean="0"/>
              <a:t>TNF)</a:t>
            </a:r>
          </a:p>
          <a:p>
            <a:r>
              <a:rPr lang="en-US" sz="1900" b="1" dirty="0" smtClean="0"/>
              <a:t>Natural </a:t>
            </a:r>
            <a:r>
              <a:rPr lang="en-US" sz="1900" b="1" dirty="0"/>
              <a:t>killer cytotoxic factor (NKCF)</a:t>
            </a:r>
          </a:p>
        </p:txBody>
      </p:sp>
    </p:spTree>
    <p:extLst>
      <p:ext uri="{BB962C8B-B14F-4D97-AF65-F5344CB8AC3E}">
        <p14:creationId xmlns:p14="http://schemas.microsoft.com/office/powerpoint/2010/main" val="2684412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39901" y="624110"/>
            <a:ext cx="9764712" cy="1280890"/>
          </a:xfrm>
        </p:spPr>
        <p:txBody>
          <a:bodyPr/>
          <a:lstStyle/>
          <a:p>
            <a:r>
              <a:rPr lang="en-US" b="1" dirty="0" smtClean="0"/>
              <a:t>dendritic cells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38300" y="1473200"/>
            <a:ext cx="9866312" cy="5105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These </a:t>
            </a:r>
            <a:r>
              <a:rPr lang="en-US" sz="2400" dirty="0"/>
              <a:t>are the </a:t>
            </a:r>
            <a:r>
              <a:rPr lang="en-US" sz="2400" b="1" dirty="0"/>
              <a:t>Ag presenting cells (APC)</a:t>
            </a:r>
          </a:p>
          <a:p>
            <a:r>
              <a:rPr lang="en-US" sz="2400" dirty="0"/>
              <a:t>They are derived from bone marrow and are different from the macrophages and T and </a:t>
            </a:r>
            <a:r>
              <a:rPr lang="en-US" sz="2400" dirty="0" smtClean="0"/>
              <a:t>B lymphocytes</a:t>
            </a:r>
            <a:endParaRPr lang="en-US" sz="2400" dirty="0"/>
          </a:p>
          <a:p>
            <a:r>
              <a:rPr lang="en-US" sz="2400" dirty="0"/>
              <a:t>They have little or no phagocytic activity</a:t>
            </a:r>
          </a:p>
          <a:p>
            <a:r>
              <a:rPr lang="en-US" sz="2400" dirty="0" smtClean="0"/>
              <a:t>They </a:t>
            </a:r>
            <a:r>
              <a:rPr lang="en-US" sz="2400" dirty="0"/>
              <a:t>are highly pleomorphic</a:t>
            </a:r>
          </a:p>
          <a:p>
            <a:r>
              <a:rPr lang="en-US" sz="2400" dirty="0"/>
              <a:t>They are present in peripheral blood and in the peripheral lymphoid organs, especially in </a:t>
            </a:r>
            <a:r>
              <a:rPr lang="en-US" sz="2400" dirty="0" smtClean="0"/>
              <a:t>the germinal centers </a:t>
            </a:r>
            <a:r>
              <a:rPr lang="en-US" sz="2400" dirty="0"/>
              <a:t>of the spleen and lymph nodes</a:t>
            </a:r>
          </a:p>
          <a:p>
            <a:r>
              <a:rPr lang="en-US" sz="2400" b="1" dirty="0"/>
              <a:t>They play an important role in the presentation of antigens to T cells during the </a:t>
            </a:r>
            <a:r>
              <a:rPr lang="en-US" sz="2400" b="1" dirty="0" smtClean="0"/>
              <a:t>primary immune </a:t>
            </a:r>
            <a:r>
              <a:rPr lang="en-US" sz="2400" b="1" dirty="0"/>
              <a:t>response</a:t>
            </a:r>
          </a:p>
          <a:p>
            <a:r>
              <a:rPr lang="en-US" sz="2400" dirty="0"/>
              <a:t>Ag capture by the dendritic cells of the lymph node follicles occurs in the presence of </a:t>
            </a:r>
            <a:r>
              <a:rPr lang="en-US" sz="2400" dirty="0" smtClean="0"/>
              <a:t>preexisting Ab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4514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39901" y="624110"/>
            <a:ext cx="9764712" cy="1280890"/>
          </a:xfrm>
        </p:spPr>
        <p:txBody>
          <a:bodyPr/>
          <a:lstStyle/>
          <a:p>
            <a:r>
              <a:rPr lang="en-US" b="1" dirty="0"/>
              <a:t>Macrophages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39901" y="1536700"/>
            <a:ext cx="9764711" cy="5130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These </a:t>
            </a:r>
            <a:r>
              <a:rPr lang="en-US" sz="2000" dirty="0"/>
              <a:t>are large round or oval cells with kidney or oval-shaped nucleus and </a:t>
            </a:r>
            <a:r>
              <a:rPr lang="en-US" sz="2000" dirty="0" smtClean="0"/>
              <a:t>abundant cytoplasm</a:t>
            </a:r>
            <a:endParaRPr lang="en-US" sz="2000" dirty="0"/>
          </a:p>
          <a:p>
            <a:r>
              <a:rPr lang="en-US" sz="2000" b="1" dirty="0"/>
              <a:t>The blood macrophages (monocytes) </a:t>
            </a:r>
            <a:r>
              <a:rPr lang="en-US" sz="2000" dirty="0"/>
              <a:t>are 12-15 μ in size while </a:t>
            </a:r>
            <a:r>
              <a:rPr lang="en-US" sz="2000" b="1" dirty="0"/>
              <a:t>tissue macrophages (</a:t>
            </a:r>
            <a:r>
              <a:rPr lang="en-US" sz="2000" b="1" dirty="0" err="1" smtClean="0"/>
              <a:t>histiocytes</a:t>
            </a:r>
            <a:r>
              <a:rPr lang="en-US" sz="2000" b="1" dirty="0" smtClean="0"/>
              <a:t>) </a:t>
            </a:r>
            <a:r>
              <a:rPr lang="en-US" sz="2000" dirty="0" smtClean="0"/>
              <a:t>are </a:t>
            </a:r>
            <a:r>
              <a:rPr lang="en-US" sz="2000" dirty="0"/>
              <a:t>15-20 μ in size</a:t>
            </a:r>
          </a:p>
          <a:p>
            <a:r>
              <a:rPr lang="en-US" sz="2000" dirty="0"/>
              <a:t>They are widely distributed throughout the body</a:t>
            </a:r>
          </a:p>
          <a:p>
            <a:r>
              <a:rPr lang="en-US" sz="2000" dirty="0"/>
              <a:t>They are produced from the stem cells in the bone marrow where they undergo </a:t>
            </a:r>
            <a:r>
              <a:rPr lang="en-US" sz="2000" dirty="0" smtClean="0"/>
              <a:t>proliferation and </a:t>
            </a:r>
            <a:r>
              <a:rPr lang="en-US" sz="2000" dirty="0"/>
              <a:t>are delivered as monocytes in the bloodstream, after a period of maturation ( about 6 days)</a:t>
            </a:r>
          </a:p>
          <a:p>
            <a:r>
              <a:rPr lang="en-US" sz="2000" dirty="0"/>
              <a:t>The blood monocytes, after few days, migrate to various tissues where they differentiate </a:t>
            </a:r>
            <a:r>
              <a:rPr lang="en-US" sz="2000" dirty="0" smtClean="0"/>
              <a:t>into Macrophages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 smtClean="0"/>
              <a:t>Monocytes </a:t>
            </a:r>
            <a:r>
              <a:rPr lang="en-US" sz="2000" dirty="0"/>
              <a:t>in blood have half-life of three days while macrophages in tissue survive </a:t>
            </a:r>
            <a:r>
              <a:rPr lang="en-US" sz="2000" dirty="0" smtClean="0"/>
              <a:t>for months </a:t>
            </a:r>
            <a:r>
              <a:rPr lang="en-US" sz="2000" dirty="0"/>
              <a:t>by proliferating locally</a:t>
            </a:r>
          </a:p>
        </p:txBody>
      </p:sp>
    </p:spTree>
    <p:extLst>
      <p:ext uri="{BB962C8B-B14F-4D97-AF65-F5344CB8AC3E}">
        <p14:creationId xmlns:p14="http://schemas.microsoft.com/office/powerpoint/2010/main" val="4009635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61893" y="624110"/>
            <a:ext cx="9742719" cy="102627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Microphages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61893" y="1349299"/>
            <a:ext cx="10303107" cy="5319130"/>
          </a:xfrm>
        </p:spPr>
        <p:txBody>
          <a:bodyPr>
            <a:noAutofit/>
          </a:bodyPr>
          <a:lstStyle/>
          <a:p>
            <a:r>
              <a:rPr lang="en-US" sz="2200" dirty="0" smtClean="0"/>
              <a:t>• </a:t>
            </a:r>
            <a:r>
              <a:rPr lang="en-US" sz="2200" dirty="0"/>
              <a:t>These are small </a:t>
            </a:r>
            <a:r>
              <a:rPr lang="en-US" sz="2200" dirty="0" smtClean="0"/>
              <a:t>non-dividing </a:t>
            </a:r>
            <a:r>
              <a:rPr lang="en-US" sz="2200" dirty="0" err="1"/>
              <a:t>polymorphonuclear</a:t>
            </a:r>
            <a:r>
              <a:rPr lang="en-US" sz="2200" dirty="0"/>
              <a:t> leucocytes or granulocytes present in blood</a:t>
            </a:r>
          </a:p>
          <a:p>
            <a:r>
              <a:rPr lang="en-US" sz="2200" dirty="0"/>
              <a:t>• Three </a:t>
            </a:r>
            <a:r>
              <a:rPr lang="en-US" sz="2200" b="1" dirty="0"/>
              <a:t>types-neutrophils (45-60%), eosinophils (1-3%) and basophils (0.3%)</a:t>
            </a:r>
          </a:p>
          <a:p>
            <a:r>
              <a:rPr lang="en-US" sz="2200" b="1" dirty="0"/>
              <a:t>The neutrophils</a:t>
            </a:r>
            <a:r>
              <a:rPr lang="en-US" sz="2200" dirty="0"/>
              <a:t>, and to a lesser extent the </a:t>
            </a:r>
            <a:r>
              <a:rPr lang="en-US" sz="2200" b="1" dirty="0"/>
              <a:t>eosinophils</a:t>
            </a:r>
            <a:r>
              <a:rPr lang="en-US" sz="2200" dirty="0"/>
              <a:t>, are phagocytic</a:t>
            </a:r>
          </a:p>
          <a:p>
            <a:r>
              <a:rPr lang="en-US" sz="2200" dirty="0"/>
              <a:t>They contain granules and a wide range of bactericidal substances</a:t>
            </a:r>
          </a:p>
          <a:p>
            <a:r>
              <a:rPr lang="en-US" sz="2200" dirty="0"/>
              <a:t>They originate in the bone marrow from stem cells, undergo maturation and finally </a:t>
            </a:r>
            <a:r>
              <a:rPr lang="en-US" sz="2200" dirty="0" smtClean="0"/>
              <a:t>released into </a:t>
            </a:r>
            <a:r>
              <a:rPr lang="en-US" sz="2200" dirty="0"/>
              <a:t>the circulation</a:t>
            </a:r>
          </a:p>
          <a:p>
            <a:r>
              <a:rPr lang="en-US" sz="2200" dirty="0" smtClean="0"/>
              <a:t>They </a:t>
            </a:r>
            <a:r>
              <a:rPr lang="en-US" sz="2200" dirty="0"/>
              <a:t>are short-lived cells with half-life of 2 days in circulation and few hours in tissue </a:t>
            </a:r>
            <a:r>
              <a:rPr lang="en-US" sz="2200" dirty="0" smtClean="0"/>
              <a:t>after penetration</a:t>
            </a:r>
            <a:endParaRPr lang="en-US" sz="2200" dirty="0"/>
          </a:p>
          <a:p>
            <a:r>
              <a:rPr lang="en-US" sz="2200" dirty="0" smtClean="0"/>
              <a:t>They engulf </a:t>
            </a:r>
            <a:r>
              <a:rPr lang="en-US" sz="2200" dirty="0"/>
              <a:t>and </a:t>
            </a:r>
            <a:r>
              <a:rPr lang="en-US" sz="2200" dirty="0" smtClean="0"/>
              <a:t>digest </a:t>
            </a:r>
            <a:r>
              <a:rPr lang="en-US" sz="2200" dirty="0"/>
              <a:t>of foreign particles by </a:t>
            </a:r>
            <a:r>
              <a:rPr lang="en-US" sz="2200" b="1" dirty="0" smtClean="0"/>
              <a:t>phagocytosis</a:t>
            </a:r>
            <a:r>
              <a:rPr lang="en-US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14551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92301" y="624110"/>
            <a:ext cx="9612312" cy="1280890"/>
          </a:xfrm>
        </p:spPr>
        <p:txBody>
          <a:bodyPr/>
          <a:lstStyle/>
          <a:p>
            <a:r>
              <a:rPr lang="en-US" b="1" dirty="0" smtClean="0"/>
              <a:t>phagocytosis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892301" y="1905000"/>
            <a:ext cx="9612311" cy="5359400"/>
          </a:xfrm>
        </p:spPr>
        <p:txBody>
          <a:bodyPr>
            <a:normAutofit/>
          </a:bodyPr>
          <a:lstStyle/>
          <a:p>
            <a:r>
              <a:rPr lang="en-US" sz="2000" b="1" dirty="0"/>
              <a:t>Definition </a:t>
            </a:r>
            <a:r>
              <a:rPr lang="en-US" sz="2000" dirty="0"/>
              <a:t>:Engulfment and digestion of foreign particles by a single cell is known as phagocytosis. It is </a:t>
            </a:r>
            <a:r>
              <a:rPr lang="en-US" sz="2000" dirty="0" smtClean="0"/>
              <a:t>the most </a:t>
            </a:r>
            <a:r>
              <a:rPr lang="en-US" sz="2000" dirty="0"/>
              <a:t>important means of nonspecific defense mechanism against microorganisms</a:t>
            </a:r>
            <a:r>
              <a:rPr lang="en-US" sz="2000" dirty="0" smtClean="0"/>
              <a:t>. </a:t>
            </a:r>
          </a:p>
          <a:p>
            <a:r>
              <a:rPr lang="en-US" sz="2000" b="1" dirty="0" smtClean="0"/>
              <a:t>Functions </a:t>
            </a:r>
            <a:r>
              <a:rPr lang="en-US" sz="2000" b="1" dirty="0"/>
              <a:t>of phagocytic cells are:</a:t>
            </a:r>
          </a:p>
          <a:p>
            <a:r>
              <a:rPr lang="en-US" sz="2000" dirty="0"/>
              <a:t>The primary role is the phagocytosis-engulfment and digestion of foreign particles</a:t>
            </a:r>
          </a:p>
          <a:p>
            <a:r>
              <a:rPr lang="en-US" sz="2000" dirty="0"/>
              <a:t>Also participate in the development of specific immune response, e.g. trapping of Ag by macrophages and its presentation to lymphocytes in optimal concentration</a:t>
            </a:r>
          </a:p>
          <a:p>
            <a:r>
              <a:rPr lang="en-US" sz="2000" dirty="0"/>
              <a:t>Macrophages also participate in antitumor activity and graft rejection</a:t>
            </a:r>
          </a:p>
          <a:p>
            <a:r>
              <a:rPr lang="en-US" sz="2000" dirty="0"/>
              <a:t>Microphages participate in inflammation, </a:t>
            </a:r>
            <a:r>
              <a:rPr lang="en-US" sz="2000" dirty="0" err="1"/>
              <a:t>opsonization</a:t>
            </a:r>
            <a:r>
              <a:rPr lang="en-US" sz="2000" dirty="0"/>
              <a:t>, hypersensitivity reactions and immunity against parasitic infections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6145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41501" y="624110"/>
            <a:ext cx="9663112" cy="1280890"/>
          </a:xfrm>
        </p:spPr>
        <p:txBody>
          <a:bodyPr/>
          <a:lstStyle/>
          <a:p>
            <a:r>
              <a:rPr lang="en-US" b="1" dirty="0"/>
              <a:t>the process of </a:t>
            </a:r>
            <a:r>
              <a:rPr lang="en-US" b="1" dirty="0" smtClean="0"/>
              <a:t>phagocytosis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841501" y="1638300"/>
            <a:ext cx="9663111" cy="49149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1 . </a:t>
            </a:r>
            <a:r>
              <a:rPr lang="en-US" b="1" dirty="0" smtClean="0"/>
              <a:t>Chemotaxis:</a:t>
            </a:r>
          </a:p>
          <a:p>
            <a:r>
              <a:rPr lang="en-US" dirty="0" smtClean="0"/>
              <a:t>The </a:t>
            </a:r>
            <a:r>
              <a:rPr lang="en-US" dirty="0"/>
              <a:t>entry of </a:t>
            </a:r>
            <a:r>
              <a:rPr lang="en-US" dirty="0" smtClean="0"/>
              <a:t>Microorganisms Ag react with Ab causes </a:t>
            </a:r>
            <a:r>
              <a:rPr lang="en-US" dirty="0"/>
              <a:t>release of chemotactic substances derived from the complement </a:t>
            </a:r>
            <a:r>
              <a:rPr lang="en-US" dirty="0" smtClean="0"/>
              <a:t>system such as chemotactic </a:t>
            </a:r>
            <a:r>
              <a:rPr lang="en-US" dirty="0"/>
              <a:t>factors </a:t>
            </a:r>
            <a:r>
              <a:rPr lang="en-US" b="1" dirty="0"/>
              <a:t>(C3a, </a:t>
            </a:r>
            <a:r>
              <a:rPr lang="en-US" b="1" dirty="0" smtClean="0"/>
              <a:t>C5), </a:t>
            </a:r>
            <a:r>
              <a:rPr lang="en-US" dirty="0"/>
              <a:t>which attract </a:t>
            </a:r>
            <a:r>
              <a:rPr lang="en-US" dirty="0" smtClean="0"/>
              <a:t>microphages</a:t>
            </a:r>
          </a:p>
          <a:p>
            <a:r>
              <a:rPr lang="en-US" b="1" dirty="0"/>
              <a:t>2. Adherence (Attachment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phagocytic cell attaches to the infective agent through specific receptors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b="1" dirty="0"/>
              <a:t>3. Ingestion and </a:t>
            </a:r>
            <a:r>
              <a:rPr lang="en-US" b="1" dirty="0" smtClean="0"/>
              <a:t>Digestion</a:t>
            </a:r>
          </a:p>
          <a:p>
            <a:r>
              <a:rPr lang="en-US" dirty="0"/>
              <a:t>Once the contact is made with a foreign particle, engulfment starts with a deep invagination of </a:t>
            </a:r>
            <a:r>
              <a:rPr lang="en-US" dirty="0" smtClean="0"/>
              <a:t>the cell </a:t>
            </a:r>
            <a:r>
              <a:rPr lang="en-US" dirty="0"/>
              <a:t>membrane, which fuses to form a pouch </a:t>
            </a:r>
            <a:r>
              <a:rPr lang="en-US" b="1" dirty="0"/>
              <a:t>called phagosome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Phagosome </a:t>
            </a:r>
            <a:r>
              <a:rPr lang="en-US" dirty="0"/>
              <a:t>is transported </a:t>
            </a:r>
            <a:r>
              <a:rPr lang="en-US" dirty="0" smtClean="0"/>
              <a:t>deep into </a:t>
            </a:r>
            <a:r>
              <a:rPr lang="en-US" dirty="0"/>
              <a:t>cytoplasm where it </a:t>
            </a:r>
            <a:r>
              <a:rPr lang="en-US" b="1" dirty="0"/>
              <a:t>fuses with lysosome to form </a:t>
            </a:r>
            <a:r>
              <a:rPr lang="en-US" b="1" dirty="0" err="1"/>
              <a:t>phagolysosome</a:t>
            </a:r>
            <a:r>
              <a:rPr lang="en-US" b="1" dirty="0"/>
              <a:t>,</a:t>
            </a:r>
            <a:r>
              <a:rPr lang="en-US" dirty="0"/>
              <a:t> The lysosome ruptures </a:t>
            </a:r>
            <a:r>
              <a:rPr lang="en-US" dirty="0" smtClean="0"/>
              <a:t>and releases </a:t>
            </a:r>
            <a:r>
              <a:rPr lang="en-US" dirty="0"/>
              <a:t>its enzymatic contents, which come in contact with the ingested particle. A battery </a:t>
            </a:r>
            <a:r>
              <a:rPr lang="en-US" dirty="0" smtClean="0"/>
              <a:t>of mechanisms </a:t>
            </a:r>
            <a:r>
              <a:rPr lang="en-US" dirty="0"/>
              <a:t>slaughters the ingested particle. Lysosome contains a variety of hydrolytic enzymes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9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1" y="32940"/>
            <a:ext cx="10171112" cy="682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496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84557" y="624110"/>
            <a:ext cx="9620056" cy="1280890"/>
          </a:xfrm>
        </p:spPr>
        <p:txBody>
          <a:bodyPr>
            <a:normAutofit/>
          </a:bodyPr>
          <a:lstStyle/>
          <a:p>
            <a:r>
              <a:rPr lang="en-US" b="1" dirty="0" smtClean="0"/>
              <a:t>Cells of immune system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84196" y="1773044"/>
            <a:ext cx="9620055" cy="5084956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dirty="0"/>
              <a:t>.	</a:t>
            </a:r>
            <a:r>
              <a:rPr lang="en-US" b="1" dirty="0" smtClean="0"/>
              <a:t>Functional cells</a:t>
            </a:r>
            <a:endParaRPr lang="en-US" b="1" dirty="0"/>
          </a:p>
          <a:p>
            <a:r>
              <a:rPr lang="en-US" dirty="0"/>
              <a:t>a.	Lymphocytes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b.	Plasma cells.</a:t>
            </a:r>
          </a:p>
          <a:p>
            <a:r>
              <a:rPr lang="en-US" dirty="0"/>
              <a:t>c.	Phagocytic cells.</a:t>
            </a:r>
          </a:p>
          <a:p>
            <a:r>
              <a:rPr lang="en-US" dirty="0"/>
              <a:t>	Macrophages</a:t>
            </a:r>
          </a:p>
          <a:p>
            <a:r>
              <a:rPr lang="en-US" dirty="0"/>
              <a:t>	Neutrophils</a:t>
            </a:r>
          </a:p>
          <a:p>
            <a:r>
              <a:rPr lang="en-US" dirty="0"/>
              <a:t>	Eosinophils</a:t>
            </a:r>
          </a:p>
          <a:p>
            <a:r>
              <a:rPr lang="en-US" dirty="0"/>
              <a:t>	Dendritic cells.</a:t>
            </a:r>
          </a:p>
          <a:p>
            <a:r>
              <a:rPr lang="en-US" dirty="0"/>
              <a:t>2.	</a:t>
            </a:r>
            <a:r>
              <a:rPr lang="en-US" b="1" dirty="0"/>
              <a:t>Structural cells.</a:t>
            </a:r>
          </a:p>
          <a:p>
            <a:r>
              <a:rPr lang="en-US" dirty="0"/>
              <a:t>a.	Reticulum cells.</a:t>
            </a:r>
          </a:p>
          <a:p>
            <a:r>
              <a:rPr lang="en-US" dirty="0"/>
              <a:t>b.	Endothelial cells.</a:t>
            </a:r>
          </a:p>
          <a:p>
            <a:r>
              <a:rPr lang="en-US" dirty="0"/>
              <a:t>c.	Fibroblasts.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964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0"/>
            <a:ext cx="11264900" cy="6805688"/>
          </a:xfrm>
        </p:spPr>
      </p:pic>
    </p:spTree>
    <p:extLst>
      <p:ext uri="{BB962C8B-B14F-4D97-AF65-F5344CB8AC3E}">
        <p14:creationId xmlns:p14="http://schemas.microsoft.com/office/powerpoint/2010/main" val="2924806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61893" y="624110"/>
            <a:ext cx="9742719" cy="1280890"/>
          </a:xfrm>
        </p:spPr>
        <p:txBody>
          <a:bodyPr/>
          <a:lstStyle/>
          <a:p>
            <a:r>
              <a:rPr lang="en-US" b="1" dirty="0"/>
              <a:t>Lymphocytes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61893" y="1706137"/>
            <a:ext cx="9742719" cy="4861931"/>
          </a:xfrm>
        </p:spPr>
        <p:txBody>
          <a:bodyPr>
            <a:noAutofit/>
          </a:bodyPr>
          <a:lstStyle/>
          <a:p>
            <a:r>
              <a:rPr lang="en-US" sz="2000" dirty="0"/>
              <a:t>These are small, round cells5 to 12 µm in </a:t>
            </a:r>
            <a:r>
              <a:rPr lang="en-US" sz="2000" dirty="0" smtClean="0"/>
              <a:t>diameter </a:t>
            </a:r>
            <a:r>
              <a:rPr lang="en-US" sz="2000" dirty="0"/>
              <a:t>with a spherical nucleus with a thin rim </a:t>
            </a:r>
            <a:r>
              <a:rPr lang="en-US" sz="2000" dirty="0" smtClean="0"/>
              <a:t>of cytoplasm</a:t>
            </a:r>
          </a:p>
          <a:p>
            <a:r>
              <a:rPr lang="en-US" sz="2000" dirty="0" smtClean="0"/>
              <a:t>found </a:t>
            </a:r>
            <a:r>
              <a:rPr lang="en-US" sz="2000" dirty="0"/>
              <a:t>in peripheral blood, lymph, lymphoid organs and </a:t>
            </a:r>
            <a:r>
              <a:rPr lang="en-US" sz="2000" dirty="0" smtClean="0"/>
              <a:t>many other </a:t>
            </a:r>
            <a:r>
              <a:rPr lang="en-US" sz="2000" dirty="0"/>
              <a:t>tissues</a:t>
            </a:r>
          </a:p>
          <a:p>
            <a:r>
              <a:rPr lang="en-US" sz="2000" dirty="0"/>
              <a:t>In peripheral blood, they </a:t>
            </a:r>
            <a:r>
              <a:rPr lang="en-US" sz="2000" dirty="0" smtClean="0"/>
              <a:t>constitute </a:t>
            </a:r>
            <a:r>
              <a:rPr lang="en-US" sz="2000" dirty="0"/>
              <a:t>20-45% of the total leucocyte population and </a:t>
            </a:r>
            <a:r>
              <a:rPr lang="en-US" sz="2000" dirty="0" smtClean="0"/>
              <a:t>are predominant </a:t>
            </a:r>
            <a:r>
              <a:rPr lang="en-US" sz="2000" dirty="0"/>
              <a:t>cell type in lymph and lymphoid </a:t>
            </a:r>
            <a:r>
              <a:rPr lang="en-US" sz="2000" dirty="0" smtClean="0"/>
              <a:t>organs</a:t>
            </a:r>
          </a:p>
          <a:p>
            <a:r>
              <a:rPr lang="en-US" sz="2000" dirty="0" smtClean="0"/>
              <a:t>Several </a:t>
            </a:r>
            <a:r>
              <a:rPr lang="en-US" sz="2000" dirty="0"/>
              <a:t>different types of lymphocytes can be distinguished on the basis of their functional properties and by specific surface markers they express.</a:t>
            </a:r>
          </a:p>
          <a:p>
            <a:r>
              <a:rPr lang="en-US" sz="2000" dirty="0"/>
              <a:t>The most fundamental distinction is the division of these cells into two major </a:t>
            </a:r>
            <a:r>
              <a:rPr lang="en-US" sz="2000" dirty="0" smtClean="0"/>
              <a:t>lineages </a:t>
            </a:r>
            <a:r>
              <a:rPr lang="en-US" sz="2000" dirty="0"/>
              <a:t>known </a:t>
            </a:r>
            <a:r>
              <a:rPr lang="en-US" sz="2000" b="1" dirty="0"/>
              <a:t>as T (thymus derived</a:t>
            </a:r>
            <a:r>
              <a:rPr lang="en-US" sz="2000" dirty="0"/>
              <a:t>) cells and </a:t>
            </a:r>
            <a:r>
              <a:rPr lang="en-US" sz="2000" b="1" dirty="0"/>
              <a:t>B (bone marrow derived</a:t>
            </a:r>
            <a:r>
              <a:rPr lang="en-US" sz="2000" dirty="0"/>
              <a:t>) cells. </a:t>
            </a:r>
          </a:p>
          <a:p>
            <a:r>
              <a:rPr lang="en-US" sz="2000" dirty="0"/>
              <a:t>The relative proportions </a:t>
            </a:r>
            <a:r>
              <a:rPr lang="en-US" sz="2000" dirty="0" smtClean="0"/>
              <a:t>of </a:t>
            </a:r>
            <a:r>
              <a:rPr lang="en-US" sz="2000" b="1" dirty="0" smtClean="0"/>
              <a:t>T and B cells vary in tissue to tissue</a:t>
            </a:r>
            <a:r>
              <a:rPr lang="en-US" sz="2000" dirty="0" smtClean="0"/>
              <a:t>, </a:t>
            </a:r>
            <a:r>
              <a:rPr lang="en-US" sz="2000" dirty="0"/>
              <a:t>but in peripheral blood they constitute 75% and 15% </a:t>
            </a:r>
            <a:r>
              <a:rPr lang="en-US" sz="2000" dirty="0" smtClean="0"/>
              <a:t>respectively</a:t>
            </a:r>
            <a:r>
              <a:rPr lang="en-US" sz="2000" dirty="0"/>
              <a:t>. The remaining 10 percent are a special class of granular </a:t>
            </a:r>
            <a:r>
              <a:rPr lang="en-US" sz="2000" dirty="0" smtClean="0"/>
              <a:t>lymphocytes </a:t>
            </a:r>
            <a:r>
              <a:rPr lang="en-US" sz="2000" dirty="0"/>
              <a:t>known as </a:t>
            </a:r>
            <a:r>
              <a:rPr lang="en-US" sz="2000" b="1" dirty="0"/>
              <a:t>natural killer (NK)</a:t>
            </a:r>
            <a:r>
              <a:rPr lang="en-US" sz="2000" dirty="0"/>
              <a:t> cells.</a:t>
            </a:r>
          </a:p>
        </p:txBody>
      </p:sp>
    </p:spTree>
    <p:extLst>
      <p:ext uri="{BB962C8B-B14F-4D97-AF65-F5344CB8AC3E}">
        <p14:creationId xmlns:p14="http://schemas.microsoft.com/office/powerpoint/2010/main" val="4207587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50741" y="624110"/>
            <a:ext cx="9753871" cy="1280890"/>
          </a:xfrm>
        </p:spPr>
        <p:txBody>
          <a:bodyPr/>
          <a:lstStyle/>
          <a:p>
            <a:r>
              <a:rPr lang="en-US" b="1" dirty="0"/>
              <a:t>Structure </a:t>
            </a:r>
            <a:r>
              <a:rPr lang="en-US" b="1" dirty="0" smtClean="0"/>
              <a:t>and function of </a:t>
            </a:r>
            <a:r>
              <a:rPr lang="en-US" b="1" dirty="0"/>
              <a:t>Lymphocytes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93903" y="1338145"/>
            <a:ext cx="10110710" cy="5330283"/>
          </a:xfrm>
        </p:spPr>
        <p:txBody>
          <a:bodyPr>
            <a:noAutofit/>
          </a:bodyPr>
          <a:lstStyle/>
          <a:p>
            <a:r>
              <a:rPr lang="en-US" dirty="0" smtClean="0"/>
              <a:t>Three </a:t>
            </a:r>
            <a:r>
              <a:rPr lang="en-US" dirty="0"/>
              <a:t>types of lymphocytes </a:t>
            </a:r>
            <a:r>
              <a:rPr lang="en-US" dirty="0" smtClean="0"/>
              <a:t>occurs </a:t>
            </a:r>
            <a:r>
              <a:rPr lang="en-US" b="1" dirty="0" smtClean="0"/>
              <a:t>small</a:t>
            </a:r>
            <a:r>
              <a:rPr lang="en-US" b="1" dirty="0"/>
              <a:t>, medium and large</a:t>
            </a:r>
          </a:p>
          <a:p>
            <a:r>
              <a:rPr lang="en-US" dirty="0"/>
              <a:t>• The small lymphocytes are necessary for immune response</a:t>
            </a:r>
          </a:p>
          <a:p>
            <a:r>
              <a:rPr lang="en-US" dirty="0"/>
              <a:t>The properties of small lymphocytes are:</a:t>
            </a:r>
          </a:p>
          <a:p>
            <a:r>
              <a:rPr lang="en-US" dirty="0"/>
              <a:t>- Size: 5-8 μ in diameter</a:t>
            </a:r>
          </a:p>
          <a:p>
            <a:r>
              <a:rPr lang="en-US" dirty="0"/>
              <a:t>- Shape: Round</a:t>
            </a:r>
          </a:p>
          <a:p>
            <a:r>
              <a:rPr lang="en-US" dirty="0"/>
              <a:t>- Nucleus: Spherical with prominent nuclear chromatin</a:t>
            </a:r>
          </a:p>
          <a:p>
            <a:r>
              <a:rPr lang="en-US" dirty="0"/>
              <a:t>- Cytoplasm: A thin rim of </a:t>
            </a:r>
            <a:r>
              <a:rPr lang="en-US" dirty="0" smtClean="0"/>
              <a:t>cytoplasm</a:t>
            </a:r>
            <a:endParaRPr lang="en-US" dirty="0"/>
          </a:p>
          <a:p>
            <a:r>
              <a:rPr lang="en-US" dirty="0"/>
              <a:t>- Motility: Slowly motile. </a:t>
            </a:r>
            <a:endParaRPr lang="en-US" dirty="0" smtClean="0"/>
          </a:p>
          <a:p>
            <a:r>
              <a:rPr lang="en-US" b="1" dirty="0" smtClean="0"/>
              <a:t>Function:</a:t>
            </a:r>
          </a:p>
          <a:p>
            <a:r>
              <a:rPr lang="en-US" dirty="0" smtClean="0"/>
              <a:t>Recognition of Ag and storage of immunological memory</a:t>
            </a:r>
          </a:p>
          <a:p>
            <a:r>
              <a:rPr lang="en-US" dirty="0" smtClean="0"/>
              <a:t>Immune </a:t>
            </a:r>
            <a:r>
              <a:rPr lang="en-US" dirty="0"/>
              <a:t>response to specific Ag and resistance to certain infections</a:t>
            </a:r>
          </a:p>
          <a:p>
            <a:r>
              <a:rPr lang="en-US" dirty="0"/>
              <a:t>Transplantation and </a:t>
            </a:r>
            <a:r>
              <a:rPr lang="en-US" dirty="0" smtClean="0"/>
              <a:t>tumor </a:t>
            </a:r>
            <a:r>
              <a:rPr lang="en-US" dirty="0"/>
              <a:t>immunity</a:t>
            </a:r>
          </a:p>
          <a:p>
            <a:r>
              <a:rPr lang="en-US" dirty="0"/>
              <a:t>Hypersensitivity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5758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61893" y="624110"/>
            <a:ext cx="9742719" cy="1280890"/>
          </a:xfrm>
        </p:spPr>
        <p:txBody>
          <a:bodyPr/>
          <a:lstStyle/>
          <a:p>
            <a:r>
              <a:rPr lang="en-US" b="1" dirty="0" smtClean="0"/>
              <a:t>T lymphocyte 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15483" y="1371600"/>
            <a:ext cx="10747917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T </a:t>
            </a:r>
            <a:r>
              <a:rPr lang="en-US" dirty="0"/>
              <a:t>cells originate from precursor cells from bone marrow and migrate to the thymus and </a:t>
            </a:r>
            <a:r>
              <a:rPr lang="en-US" dirty="0" smtClean="0"/>
              <a:t>mature </a:t>
            </a:r>
            <a:r>
              <a:rPr lang="en-US" dirty="0" smtClean="0"/>
              <a:t>there to differentiate </a:t>
            </a:r>
            <a:r>
              <a:rPr lang="en-US" dirty="0" smtClean="0"/>
              <a:t>many </a:t>
            </a:r>
            <a:r>
              <a:rPr lang="en-US" dirty="0" smtClean="0"/>
              <a:t>different </a:t>
            </a:r>
            <a:r>
              <a:rPr lang="en-US" dirty="0"/>
              <a:t>subsets are:</a:t>
            </a:r>
          </a:p>
          <a:p>
            <a:r>
              <a:rPr lang="en-US" b="1" dirty="0"/>
              <a:t>T -</a:t>
            </a:r>
            <a:r>
              <a:rPr lang="en-US" b="1" dirty="0" smtClean="0"/>
              <a:t> </a:t>
            </a:r>
            <a:r>
              <a:rPr lang="en-US" b="1" dirty="0"/>
              <a:t>helper (</a:t>
            </a:r>
            <a:r>
              <a:rPr lang="en-US" b="1" dirty="0" smtClean="0"/>
              <a:t>CD4) </a:t>
            </a:r>
            <a:r>
              <a:rPr lang="en-US" b="1" dirty="0"/>
              <a:t>Cells (</a:t>
            </a:r>
            <a:r>
              <a:rPr lang="en-US" b="1" dirty="0" err="1"/>
              <a:t>Th</a:t>
            </a:r>
            <a:r>
              <a:rPr lang="en-US" b="1" dirty="0"/>
              <a:t>)</a:t>
            </a:r>
          </a:p>
          <a:p>
            <a:r>
              <a:rPr lang="en-US" dirty="0"/>
              <a:t>• Constitute 55- 70% of the total T cells</a:t>
            </a:r>
          </a:p>
          <a:p>
            <a:r>
              <a:rPr lang="en-US" dirty="0" smtClean="0"/>
              <a:t>• </a:t>
            </a:r>
            <a:r>
              <a:rPr lang="en-US" dirty="0"/>
              <a:t>Two </a:t>
            </a:r>
            <a:r>
              <a:rPr lang="en-US" dirty="0" smtClean="0"/>
              <a:t>subsets Th1 </a:t>
            </a:r>
            <a:r>
              <a:rPr lang="en-US" dirty="0"/>
              <a:t>and Th2. Th2 are the principal helper </a:t>
            </a:r>
            <a:r>
              <a:rPr lang="en-US" dirty="0" smtClean="0"/>
              <a:t>cells Interact </a:t>
            </a:r>
            <a:r>
              <a:rPr lang="en-US" dirty="0"/>
              <a:t>with B cell, promote </a:t>
            </a:r>
            <a:r>
              <a:rPr lang="en-US" dirty="0" smtClean="0"/>
              <a:t>proliferation </a:t>
            </a:r>
            <a:r>
              <a:rPr lang="en-US" dirty="0"/>
              <a:t>of B cells and enhance Ab synthesis</a:t>
            </a:r>
          </a:p>
          <a:p>
            <a:r>
              <a:rPr lang="en-US" dirty="0"/>
              <a:t>They also enhance activation of macrophages and differentiation of cytotoxic T cells</a:t>
            </a:r>
          </a:p>
          <a:p>
            <a:r>
              <a:rPr lang="en-US" b="1" dirty="0" smtClean="0"/>
              <a:t>T- suppressor </a:t>
            </a:r>
            <a:r>
              <a:rPr lang="en-US" b="1" dirty="0"/>
              <a:t>(</a:t>
            </a:r>
            <a:r>
              <a:rPr lang="en-US" b="1" dirty="0" smtClean="0"/>
              <a:t>CD8) </a:t>
            </a:r>
            <a:r>
              <a:rPr lang="en-US" b="1" dirty="0"/>
              <a:t>Cells (</a:t>
            </a:r>
            <a:r>
              <a:rPr lang="en-US" b="1" dirty="0" err="1"/>
              <a:t>Ts</a:t>
            </a:r>
            <a:r>
              <a:rPr lang="en-US" b="1" dirty="0"/>
              <a:t>)</a:t>
            </a:r>
          </a:p>
          <a:p>
            <a:r>
              <a:rPr lang="en-US" dirty="0"/>
              <a:t>Constitute 25-40% of circulating T lymphocytes</a:t>
            </a:r>
          </a:p>
          <a:p>
            <a:r>
              <a:rPr lang="en-US" dirty="0"/>
              <a:t>They block antibody production by acting on </a:t>
            </a:r>
            <a:r>
              <a:rPr lang="en-US" dirty="0" err="1"/>
              <a:t>Th</a:t>
            </a:r>
            <a:r>
              <a:rPr lang="en-US" dirty="0"/>
              <a:t> cells or by acting directly on B cells by </a:t>
            </a:r>
            <a:r>
              <a:rPr lang="en-US" dirty="0" smtClean="0"/>
              <a:t>secreting suppressor </a:t>
            </a:r>
            <a:r>
              <a:rPr lang="en-US" dirty="0"/>
              <a:t>substances</a:t>
            </a:r>
          </a:p>
          <a:p>
            <a:r>
              <a:rPr lang="en-US" b="1" dirty="0" smtClean="0"/>
              <a:t>T- regulator </a:t>
            </a:r>
            <a:r>
              <a:rPr lang="en-US" b="1" dirty="0"/>
              <a:t>Cells (</a:t>
            </a:r>
            <a:r>
              <a:rPr lang="en-US" b="1" dirty="0" err="1" smtClean="0"/>
              <a:t>Tr</a:t>
            </a:r>
            <a:r>
              <a:rPr lang="en-US" b="1" dirty="0" smtClean="0"/>
              <a:t>)or T-</a:t>
            </a:r>
            <a:r>
              <a:rPr lang="en-US" b="1" dirty="0" err="1" smtClean="0"/>
              <a:t>reg</a:t>
            </a:r>
            <a:endParaRPr lang="en-US" b="1" dirty="0"/>
          </a:p>
          <a:p>
            <a:r>
              <a:rPr lang="en-US" dirty="0" smtClean="0"/>
              <a:t>T-</a:t>
            </a:r>
            <a:r>
              <a:rPr lang="en-US" dirty="0" err="1" smtClean="0"/>
              <a:t>reg</a:t>
            </a:r>
            <a:r>
              <a:rPr lang="en-US" dirty="0" smtClean="0"/>
              <a:t> </a:t>
            </a:r>
            <a:r>
              <a:rPr lang="en-US" dirty="0"/>
              <a:t>cells are the regulator cells, which regulate the activity of </a:t>
            </a:r>
            <a:r>
              <a:rPr lang="en-US" dirty="0" err="1"/>
              <a:t>Th</a:t>
            </a:r>
            <a:r>
              <a:rPr lang="en-US" dirty="0"/>
              <a:t> and </a:t>
            </a:r>
            <a:r>
              <a:rPr lang="en-US" dirty="0" err="1"/>
              <a:t>Ts</a:t>
            </a:r>
            <a:r>
              <a:rPr lang="en-US" dirty="0"/>
              <a:t> cells</a:t>
            </a:r>
          </a:p>
        </p:txBody>
      </p:sp>
    </p:spTree>
    <p:extLst>
      <p:ext uri="{BB962C8B-B14F-4D97-AF65-F5344CB8AC3E}">
        <p14:creationId xmlns:p14="http://schemas.microsoft.com/office/powerpoint/2010/main" val="3802337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6859" y="624110"/>
            <a:ext cx="9597753" cy="60779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Continue ….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16927" y="1422400"/>
            <a:ext cx="9887685" cy="5435599"/>
          </a:xfrm>
        </p:spPr>
        <p:txBody>
          <a:bodyPr>
            <a:normAutofit/>
          </a:bodyPr>
          <a:lstStyle/>
          <a:p>
            <a:r>
              <a:rPr lang="en-US" sz="2000" b="1" dirty="0"/>
              <a:t>Cytotoxic (Tc) T cells (</a:t>
            </a:r>
            <a:r>
              <a:rPr lang="en-US" sz="2000" b="1" dirty="0" smtClean="0"/>
              <a:t>CD8 </a:t>
            </a:r>
            <a:r>
              <a:rPr lang="en-US" sz="2000" b="1" dirty="0"/>
              <a:t>Cells)</a:t>
            </a:r>
          </a:p>
          <a:p>
            <a:r>
              <a:rPr lang="en-US" sz="2000" dirty="0" smtClean="0"/>
              <a:t>These </a:t>
            </a:r>
            <a:r>
              <a:rPr lang="en-US" sz="2000" dirty="0"/>
              <a:t>cells are responsible for killing of specific target cells whose surface antigens can </a:t>
            </a:r>
            <a:r>
              <a:rPr lang="en-US" sz="2000" dirty="0" smtClean="0"/>
              <a:t>be recognized </a:t>
            </a:r>
            <a:r>
              <a:rPr lang="en-US" sz="2000" dirty="0"/>
              <a:t>by them, e.g. virally infected host cells, </a:t>
            </a:r>
            <a:r>
              <a:rPr lang="en-US" sz="2000" dirty="0" smtClean="0"/>
              <a:t>tumor </a:t>
            </a:r>
            <a:r>
              <a:rPr lang="en-US" sz="2000" dirty="0"/>
              <a:t>cells and allogenic graft cells </a:t>
            </a:r>
            <a:r>
              <a:rPr lang="en-US" sz="2000" dirty="0" smtClean="0"/>
              <a:t>in transplanted </a:t>
            </a:r>
            <a:r>
              <a:rPr lang="en-US" sz="2000" dirty="0"/>
              <a:t>tissues</a:t>
            </a:r>
          </a:p>
          <a:p>
            <a:r>
              <a:rPr lang="en-US" sz="2000" dirty="0" smtClean="0"/>
              <a:t>They </a:t>
            </a:r>
            <a:r>
              <a:rPr lang="en-US" sz="2000" dirty="0"/>
              <a:t>possess membrane </a:t>
            </a:r>
            <a:r>
              <a:rPr lang="en-US" sz="2000" dirty="0" smtClean="0"/>
              <a:t>glycoprotein-CD8 </a:t>
            </a:r>
            <a:r>
              <a:rPr lang="en-US" sz="2000" dirty="0"/>
              <a:t>receptors on their surface</a:t>
            </a:r>
          </a:p>
          <a:p>
            <a:r>
              <a:rPr lang="en-US" sz="2000" dirty="0"/>
              <a:t>They cause destruction of target cells by releasing </a:t>
            </a:r>
            <a:r>
              <a:rPr lang="en-US" sz="2000" dirty="0" err="1"/>
              <a:t>lymphotoxins</a:t>
            </a:r>
            <a:r>
              <a:rPr lang="en-US" sz="2000" dirty="0"/>
              <a:t> and </a:t>
            </a:r>
            <a:r>
              <a:rPr lang="en-US" sz="2000" dirty="0" err="1"/>
              <a:t>perforin</a:t>
            </a:r>
            <a:endParaRPr lang="en-US" sz="2000" dirty="0"/>
          </a:p>
          <a:p>
            <a:r>
              <a:rPr lang="en-US" sz="2000" b="1" dirty="0"/>
              <a:t>Delayed Hypersensitivity (DTH) T Cells (TD Cells)</a:t>
            </a:r>
          </a:p>
          <a:p>
            <a:r>
              <a:rPr lang="en-US" sz="2000" dirty="0"/>
              <a:t>Responsible for delayed type of hypersensitivity reactions</a:t>
            </a:r>
          </a:p>
          <a:p>
            <a:r>
              <a:rPr lang="en-US" sz="2000" dirty="0"/>
              <a:t>They are indistinguishable from </a:t>
            </a:r>
            <a:r>
              <a:rPr lang="en-US" sz="2000" dirty="0" err="1"/>
              <a:t>Th</a:t>
            </a:r>
            <a:r>
              <a:rPr lang="en-US" sz="2000" dirty="0"/>
              <a:t>-cells on the basis of surface markers</a:t>
            </a:r>
          </a:p>
          <a:p>
            <a:r>
              <a:rPr lang="en-US" sz="2000" dirty="0"/>
              <a:t>They possess CD4 markers</a:t>
            </a:r>
          </a:p>
          <a:p>
            <a:r>
              <a:rPr lang="en-US" sz="2000" dirty="0" smtClean="0"/>
              <a:t>They </a:t>
            </a:r>
            <a:r>
              <a:rPr lang="en-US" sz="2000" dirty="0"/>
              <a:t>secrete different </a:t>
            </a:r>
            <a:r>
              <a:rPr lang="en-US" sz="2000" dirty="0" err="1"/>
              <a:t>lymphokines</a:t>
            </a:r>
            <a:r>
              <a:rPr lang="en-US" sz="2000" dirty="0"/>
              <a:t>, which are responsible for inflammatory response </a:t>
            </a:r>
            <a:r>
              <a:rPr lang="en-US" sz="2000" dirty="0" smtClean="0"/>
              <a:t>of delayed </a:t>
            </a:r>
            <a:r>
              <a:rPr lang="en-US" sz="2000" dirty="0"/>
              <a:t>hypersensitivity and growth factors, which are believed to regulate </a:t>
            </a:r>
            <a:r>
              <a:rPr lang="en-US" sz="2000" dirty="0" smtClean="0"/>
              <a:t>lymphocyte activity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6715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17289" y="624109"/>
            <a:ext cx="9787324" cy="87015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 </a:t>
            </a:r>
            <a:r>
              <a:rPr lang="en-US" b="1" dirty="0" smtClean="0"/>
              <a:t>lymphocytes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17289" y="1371600"/>
            <a:ext cx="10220711" cy="5229922"/>
          </a:xfrm>
        </p:spPr>
        <p:txBody>
          <a:bodyPr>
            <a:noAutofit/>
          </a:bodyPr>
          <a:lstStyle/>
          <a:p>
            <a:r>
              <a:rPr lang="en-US" sz="2200" dirty="0" smtClean="0"/>
              <a:t>B </a:t>
            </a:r>
            <a:r>
              <a:rPr lang="en-US" sz="2200" dirty="0"/>
              <a:t>cells originate from precursor cells of the bone marrow. During the maturation process, </a:t>
            </a:r>
            <a:r>
              <a:rPr lang="en-US" sz="2200" dirty="0" smtClean="0"/>
              <a:t>the pre- </a:t>
            </a:r>
            <a:r>
              <a:rPr lang="en-US" sz="2200" dirty="0"/>
              <a:t>B cell is programmed to produce only one class or subclass of </a:t>
            </a:r>
            <a:r>
              <a:rPr lang="en-US" sz="2200" dirty="0" err="1"/>
              <a:t>lg</a:t>
            </a:r>
            <a:r>
              <a:rPr lang="en-US" sz="2200" dirty="0"/>
              <a:t> after a switch from </a:t>
            </a:r>
            <a:r>
              <a:rPr lang="en-US" sz="2200" dirty="0" smtClean="0"/>
              <a:t>initial IgM </a:t>
            </a:r>
            <a:r>
              <a:rPr lang="en-US" sz="2200" dirty="0"/>
              <a:t>production. On the basis of immunoglobulin which is programmed to synthesize, B </a:t>
            </a:r>
            <a:r>
              <a:rPr lang="en-US" sz="2200" dirty="0" smtClean="0"/>
              <a:t>lymphocytes can </a:t>
            </a:r>
            <a:r>
              <a:rPr lang="en-US" sz="2200" dirty="0"/>
              <a:t>be subdivided into different subsets-IgM, IgG, IgA, </a:t>
            </a:r>
            <a:r>
              <a:rPr lang="en-US" sz="2200" dirty="0" err="1"/>
              <a:t>IgD</a:t>
            </a:r>
            <a:r>
              <a:rPr lang="en-US" sz="2200" dirty="0"/>
              <a:t> and </a:t>
            </a:r>
            <a:r>
              <a:rPr lang="en-US" sz="2200" dirty="0" err="1"/>
              <a:t>IgE</a:t>
            </a:r>
            <a:r>
              <a:rPr lang="en-US" sz="2200" dirty="0"/>
              <a:t>.</a:t>
            </a:r>
          </a:p>
          <a:p>
            <a:r>
              <a:rPr lang="en-US" sz="2200" b="1" dirty="0"/>
              <a:t>Activation of B cells</a:t>
            </a:r>
          </a:p>
          <a:p>
            <a:r>
              <a:rPr lang="en-US" sz="2200" dirty="0" err="1"/>
              <a:t>lg</a:t>
            </a:r>
            <a:r>
              <a:rPr lang="en-US" sz="2200" dirty="0"/>
              <a:t> present on the surface of B cell acts as the specific receptor for Ag. When Ag enters into </a:t>
            </a:r>
            <a:r>
              <a:rPr lang="en-US" sz="2200" dirty="0" smtClean="0"/>
              <a:t>the body</a:t>
            </a:r>
            <a:r>
              <a:rPr lang="en-US" sz="2200" dirty="0"/>
              <a:t>, it reacts with B cell with appropriate specificity. This interaction stimulates B cell </a:t>
            </a:r>
            <a:r>
              <a:rPr lang="en-US" sz="2200" dirty="0" smtClean="0"/>
              <a:t>to undergo blast </a:t>
            </a:r>
            <a:r>
              <a:rPr lang="en-US" sz="2200" dirty="0"/>
              <a:t>transformation and convert it into </a:t>
            </a:r>
            <a:r>
              <a:rPr lang="en-US" sz="2200" b="1" dirty="0"/>
              <a:t>plasma cell.</a:t>
            </a:r>
          </a:p>
          <a:p>
            <a:r>
              <a:rPr lang="en-US" sz="2200" dirty="0"/>
              <a:t>Each B cell possesses information to produce Ab of unique Ag specificity as a </a:t>
            </a:r>
            <a:r>
              <a:rPr lang="en-US" sz="2200" dirty="0" smtClean="0"/>
              <a:t>membrane receptor</a:t>
            </a:r>
            <a:r>
              <a:rPr lang="en-US" sz="2200" dirty="0"/>
              <a:t>. Once the signal is received, B cells are differentiated into plasma cells, which </a:t>
            </a:r>
            <a:r>
              <a:rPr lang="en-US" sz="2200" dirty="0" smtClean="0"/>
              <a:t>produce and </a:t>
            </a:r>
            <a:r>
              <a:rPr lang="en-US" sz="2200" dirty="0"/>
              <a:t>secrete Abs.</a:t>
            </a:r>
          </a:p>
        </p:txBody>
      </p:sp>
    </p:spTree>
    <p:extLst>
      <p:ext uri="{BB962C8B-B14F-4D97-AF65-F5344CB8AC3E}">
        <p14:creationId xmlns:p14="http://schemas.microsoft.com/office/powerpoint/2010/main" val="2255629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06499" y="624110"/>
            <a:ext cx="9698114" cy="1280890"/>
          </a:xfrm>
        </p:spPr>
        <p:txBody>
          <a:bodyPr/>
          <a:lstStyle/>
          <a:p>
            <a:r>
              <a:rPr lang="en-US" b="1" dirty="0"/>
              <a:t>Plasma Cells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39229" y="1449659"/>
            <a:ext cx="9865383" cy="525222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Plasma </a:t>
            </a:r>
            <a:r>
              <a:rPr lang="en-US" sz="2000" dirty="0"/>
              <a:t>cells are the effector cells of the B lineage, are uniquely specialized to secrete large amount of </a:t>
            </a:r>
            <a:r>
              <a:rPr lang="en-US" sz="2000" b="1" dirty="0"/>
              <a:t>Ig</a:t>
            </a:r>
            <a:r>
              <a:rPr lang="en-US" sz="2000" dirty="0"/>
              <a:t> proteins </a:t>
            </a:r>
            <a:r>
              <a:rPr lang="en-US" sz="2000" dirty="0" smtClean="0"/>
              <a:t>referred </a:t>
            </a:r>
            <a:r>
              <a:rPr lang="en-US" sz="2000" dirty="0"/>
              <a:t>to as </a:t>
            </a:r>
            <a:r>
              <a:rPr lang="en-US" sz="2000" b="1" dirty="0"/>
              <a:t>antibodies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Plasma </a:t>
            </a:r>
            <a:r>
              <a:rPr lang="en-US" sz="2000" dirty="0"/>
              <a:t>cells are oval or egg-shaped and have abundant cytoplasm and eccentrically placed round nuclei. </a:t>
            </a:r>
            <a:r>
              <a:rPr lang="en-US" sz="2000" dirty="0" smtClean="0"/>
              <a:t>The cytoplasm </a:t>
            </a:r>
            <a:r>
              <a:rPr lang="en-US" sz="2000" dirty="0"/>
              <a:t>contains abundant rough </a:t>
            </a:r>
            <a:r>
              <a:rPr lang="en-US" sz="2000" dirty="0" smtClean="0"/>
              <a:t>endoplasmic reticulum </a:t>
            </a:r>
            <a:r>
              <a:rPr lang="en-US" sz="2000" dirty="0"/>
              <a:t>and a well-developed Golgi </a:t>
            </a:r>
            <a:r>
              <a:rPr lang="en-US" sz="2000" dirty="0" smtClean="0"/>
              <a:t>apparatus.</a:t>
            </a:r>
          </a:p>
          <a:p>
            <a:r>
              <a:rPr lang="en-US" sz="2000" dirty="0" smtClean="0"/>
              <a:t> Plasma </a:t>
            </a:r>
            <a:r>
              <a:rPr lang="en-US" sz="2000" dirty="0"/>
              <a:t>cells have relatively short span of life and are terminally </a:t>
            </a:r>
            <a:r>
              <a:rPr lang="en-US" sz="2000" dirty="0" smtClean="0"/>
              <a:t>differentiated.</a:t>
            </a:r>
          </a:p>
          <a:p>
            <a:r>
              <a:rPr lang="en-US" sz="2000" dirty="0"/>
              <a:t> </a:t>
            </a:r>
            <a:r>
              <a:rPr lang="en-US" sz="2000" b="1" dirty="0" smtClean="0"/>
              <a:t>function of Plasma </a:t>
            </a:r>
            <a:r>
              <a:rPr lang="en-US" sz="2000" b="1" dirty="0"/>
              <a:t>cell </a:t>
            </a:r>
            <a:r>
              <a:rPr lang="en-US" sz="2000" dirty="0"/>
              <a:t>is an antibody-producing machinery. It can produce an Ab of a single </a:t>
            </a:r>
            <a:r>
              <a:rPr lang="en-US" sz="2000" dirty="0" smtClean="0"/>
              <a:t>specificity </a:t>
            </a:r>
            <a:r>
              <a:rPr lang="en-US" sz="2000" dirty="0" err="1" smtClean="0"/>
              <a:t>IgM,IgG</a:t>
            </a:r>
            <a:r>
              <a:rPr lang="en-US" sz="2000" dirty="0"/>
              <a:t>, IgA, </a:t>
            </a:r>
            <a:r>
              <a:rPr lang="en-US" sz="2000" dirty="0" err="1"/>
              <a:t>IgD</a:t>
            </a:r>
            <a:r>
              <a:rPr lang="en-US" sz="2000" dirty="0"/>
              <a:t> or </a:t>
            </a:r>
            <a:r>
              <a:rPr lang="en-US" sz="2000" dirty="0" err="1"/>
              <a:t>IgE</a:t>
            </a:r>
            <a:r>
              <a:rPr lang="en-US" sz="2000" dirty="0"/>
              <a:t>.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main </a:t>
            </a:r>
            <a:r>
              <a:rPr lang="en-US" sz="2000" b="1" dirty="0"/>
              <a:t>functions of the ‘B’ </a:t>
            </a:r>
            <a:r>
              <a:rPr lang="en-US" sz="2000" b="1" dirty="0" smtClean="0"/>
              <a:t>cells</a:t>
            </a:r>
            <a:r>
              <a:rPr lang="en-US" sz="2000" dirty="0" smtClean="0"/>
              <a:t> </a:t>
            </a:r>
            <a:r>
              <a:rPr lang="en-US" sz="2000" dirty="0"/>
              <a:t>are involvement in the following:</a:t>
            </a:r>
          </a:p>
          <a:p>
            <a:r>
              <a:rPr lang="en-US" sz="2000" dirty="0"/>
              <a:t>1.	Humoral acquired immunity.</a:t>
            </a:r>
          </a:p>
          <a:p>
            <a:r>
              <a:rPr lang="en-US" sz="2000" dirty="0"/>
              <a:t>2.	Antigen processing and presenting.</a:t>
            </a:r>
          </a:p>
          <a:p>
            <a:r>
              <a:rPr lang="en-US" sz="2000" dirty="0"/>
              <a:t>3.	Production of an array of cytokines and other factors that influence the growth and activity of other immunologically important cells.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07201"/>
      </p:ext>
    </p:extLst>
  </p:cSld>
  <p:clrMapOvr>
    <a:masterClrMapping/>
  </p:clrMapOvr>
</p:sld>
</file>

<file path=ppt/theme/theme1.xml><?xml version="1.0" encoding="utf-8"?>
<a:theme xmlns:a="http://schemas.openxmlformats.org/drawingml/2006/main" name="ربطة">
  <a:themeElements>
    <a:clrScheme name="أحمر برتقالي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ربط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240</TotalTime>
  <Words>1503</Words>
  <Application>Microsoft Office PowerPoint</Application>
  <PresentationFormat>شاشة عريضة</PresentationFormat>
  <Paragraphs>120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Tahoma</vt:lpstr>
      <vt:lpstr>Wingdings 3</vt:lpstr>
      <vt:lpstr>ربطة</vt:lpstr>
      <vt:lpstr>Structure and function of immune system (cells)</vt:lpstr>
      <vt:lpstr>Cells of immune system </vt:lpstr>
      <vt:lpstr>عرض تقديمي في PowerPoint</vt:lpstr>
      <vt:lpstr>Lymphocytes</vt:lpstr>
      <vt:lpstr>Structure and function of Lymphocytes </vt:lpstr>
      <vt:lpstr>T lymphocyte </vt:lpstr>
      <vt:lpstr>Continue ….</vt:lpstr>
      <vt:lpstr>B lymphocytes </vt:lpstr>
      <vt:lpstr>Plasma Cells </vt:lpstr>
      <vt:lpstr>Natural Killer Cells (NK Cells) </vt:lpstr>
      <vt:lpstr>dendritic cells </vt:lpstr>
      <vt:lpstr>Macrophages </vt:lpstr>
      <vt:lpstr>Microphages </vt:lpstr>
      <vt:lpstr>phagocytosis</vt:lpstr>
      <vt:lpstr>the process of phagocytosis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and function of immune system (cells)</dc:title>
  <dc:creator>Dr. Mustafa</dc:creator>
  <cp:lastModifiedBy>Dr. Mustafa</cp:lastModifiedBy>
  <cp:revision>19</cp:revision>
  <dcterms:created xsi:type="dcterms:W3CDTF">2021-02-13T21:19:55Z</dcterms:created>
  <dcterms:modified xsi:type="dcterms:W3CDTF">2021-02-14T14:33:26Z</dcterms:modified>
</cp:coreProperties>
</file>