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74" d="100"/>
          <a:sy n="74" d="100"/>
        </p:scale>
        <p:origin x="7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739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71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10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4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0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2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5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6E6F3-097E-44EF-9F75-F6FC5B84404A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6DB7CA-E2B4-486F-8BD0-93C7C57D1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5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17760" y="1093447"/>
            <a:ext cx="9433931" cy="324966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Antigen </a:t>
            </a:r>
            <a:r>
              <a:rPr lang="en-US" sz="6000" b="1" dirty="0"/>
              <a:t>antibody </a:t>
            </a:r>
            <a:r>
              <a:rPr lang="en-US" sz="6000" b="1" dirty="0" smtClean="0"/>
              <a:t>reaction </a:t>
            </a:r>
            <a:br>
              <a:rPr lang="en-US" sz="6000" b="1" dirty="0" smtClean="0"/>
            </a:br>
            <a:r>
              <a:rPr lang="en-US" sz="6000" b="1" dirty="0" smtClean="0"/>
              <a:t>(Agglutination)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67039" y="5229441"/>
            <a:ext cx="7335372" cy="112628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800" b="1" dirty="0" err="1" smtClean="0"/>
              <a:t>Lec</a:t>
            </a:r>
            <a:r>
              <a:rPr lang="en-US" sz="2800" b="1" dirty="0" smtClean="0"/>
              <a:t>. 6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Dr</a:t>
            </a:r>
            <a:r>
              <a:rPr lang="en-US" sz="2800" b="1" dirty="0" smtClean="0"/>
              <a:t>. Mustafa Jawad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8919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73405" y="624110"/>
            <a:ext cx="9631207" cy="1280890"/>
          </a:xfrm>
        </p:spPr>
        <p:txBody>
          <a:bodyPr/>
          <a:lstStyle/>
          <a:p>
            <a:r>
              <a:rPr lang="en-US" b="1" dirty="0" smtClean="0"/>
              <a:t>1- Latex </a:t>
            </a:r>
            <a:r>
              <a:rPr lang="en-US" b="1" dirty="0"/>
              <a:t>Agglutination Test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73404" y="1405054"/>
            <a:ext cx="9631207" cy="5452946"/>
          </a:xfrm>
        </p:spPr>
        <p:txBody>
          <a:bodyPr>
            <a:noAutofit/>
          </a:bodyPr>
          <a:lstStyle/>
          <a:p>
            <a:r>
              <a:rPr lang="en-US" sz="2000" dirty="0" smtClean="0"/>
              <a:t>• </a:t>
            </a:r>
            <a:r>
              <a:rPr lang="en-US" sz="2000" dirty="0"/>
              <a:t>In this test, Ag molecules are nonspecifically adsorbed to the surface of latex particles, </a:t>
            </a:r>
            <a:r>
              <a:rPr lang="en-US" sz="2000" dirty="0" smtClean="0"/>
              <a:t>which have </a:t>
            </a:r>
            <a:r>
              <a:rPr lang="en-US" sz="2000" dirty="0"/>
              <a:t>uniform diameter of 0.8-1 μ</a:t>
            </a:r>
          </a:p>
          <a:p>
            <a:r>
              <a:rPr lang="en-US" sz="2000" dirty="0"/>
              <a:t>• Addition of specific antibody transforms the latex (milk) from a milky white liquid to </a:t>
            </a:r>
            <a:r>
              <a:rPr lang="en-US" sz="2000" dirty="0" smtClean="0"/>
              <a:t>a coarse </a:t>
            </a:r>
            <a:r>
              <a:rPr lang="en-US" sz="2000" dirty="0"/>
              <a:t>suspension of visible granules</a:t>
            </a:r>
          </a:p>
          <a:p>
            <a:r>
              <a:rPr lang="en-US" sz="2000" dirty="0"/>
              <a:t>The test is rapid, convenient and specific and can be used for detection of:</a:t>
            </a:r>
          </a:p>
          <a:p>
            <a:r>
              <a:rPr lang="en-US" sz="2000" dirty="0"/>
              <a:t>- Rheumatoid arthritis (RA) factor test</a:t>
            </a:r>
          </a:p>
          <a:p>
            <a:r>
              <a:rPr lang="en-US" sz="2000" dirty="0"/>
              <a:t>- Pregnancy (HCG) test</a:t>
            </a:r>
          </a:p>
          <a:p>
            <a:r>
              <a:rPr lang="en-US" sz="2000" dirty="0"/>
              <a:t>- C-reactive protein (CRP) test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Antistreptolysin</a:t>
            </a:r>
            <a:r>
              <a:rPr lang="en-US" sz="2000" dirty="0"/>
              <a:t> O (ASO) test</a:t>
            </a:r>
          </a:p>
          <a:p>
            <a:r>
              <a:rPr lang="en-US" sz="2000" dirty="0"/>
              <a:t>The test can also be used for diagnosis of </a:t>
            </a:r>
            <a:r>
              <a:rPr lang="en-US" sz="2000" dirty="0" err="1"/>
              <a:t>cryptococcal</a:t>
            </a:r>
            <a:r>
              <a:rPr lang="en-US" sz="2000" dirty="0"/>
              <a:t> meningitis, </a:t>
            </a:r>
            <a:r>
              <a:rPr lang="en-US" sz="2000" dirty="0" err="1"/>
              <a:t>amoebiasis</a:t>
            </a:r>
            <a:r>
              <a:rPr lang="en-US" sz="2000" dirty="0"/>
              <a:t>, </a:t>
            </a:r>
            <a:r>
              <a:rPr lang="en-US" sz="2000" dirty="0" smtClean="0"/>
              <a:t>meningococcal infections</a:t>
            </a:r>
            <a:r>
              <a:rPr lang="en-US" sz="2000" dirty="0"/>
              <a:t>, pneumococcal infections, </a:t>
            </a:r>
            <a:r>
              <a:rPr lang="en-US" sz="2000" dirty="0" err="1"/>
              <a:t>Haemophilus</a:t>
            </a:r>
            <a:r>
              <a:rPr lang="en-US" sz="2000" dirty="0"/>
              <a:t> </a:t>
            </a:r>
            <a:r>
              <a:rPr lang="en-US" sz="2000" dirty="0" err="1"/>
              <a:t>influenzae</a:t>
            </a:r>
            <a:r>
              <a:rPr lang="en-US" sz="2000" dirty="0"/>
              <a:t> infections, hepatitis B </a:t>
            </a:r>
            <a:r>
              <a:rPr lang="en-US" sz="2000" dirty="0" smtClean="0"/>
              <a:t>virus infection </a:t>
            </a:r>
            <a:r>
              <a:rPr lang="en-US" sz="2000" dirty="0"/>
              <a:t>and others.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390" y="3300359"/>
            <a:ext cx="4072890" cy="20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9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17649" y="624110"/>
            <a:ext cx="9686963" cy="1280890"/>
          </a:xfrm>
        </p:spPr>
        <p:txBody>
          <a:bodyPr/>
          <a:lstStyle/>
          <a:p>
            <a:r>
              <a:rPr lang="en-US" b="1" dirty="0" smtClean="0"/>
              <a:t>2- </a:t>
            </a:r>
            <a:r>
              <a:rPr lang="en-US" b="1" dirty="0" err="1" smtClean="0"/>
              <a:t>Haemagglutination</a:t>
            </a:r>
            <a:r>
              <a:rPr lang="en-US" b="1" dirty="0" smtClean="0"/>
              <a:t> </a:t>
            </a:r>
            <a:r>
              <a:rPr lang="en-US" b="1" dirty="0"/>
              <a:t>Test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796" y="4092498"/>
            <a:ext cx="6475320" cy="276550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817650" y="1817651"/>
            <a:ext cx="95008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In this test, the Ag is adsorbed or attached to </a:t>
            </a:r>
            <a:r>
              <a:rPr lang="en-US" sz="2400" b="1" dirty="0" smtClean="0"/>
              <a:t>the surface of RBC</a:t>
            </a:r>
            <a:r>
              <a:rPr lang="en-US" sz="2400" dirty="0" smtClean="0"/>
              <a:t>. </a:t>
            </a:r>
          </a:p>
          <a:p>
            <a:pPr algn="l" rtl="0"/>
            <a:r>
              <a:rPr lang="en-US" sz="2400" dirty="0" smtClean="0"/>
              <a:t>RBC acts as an inert carrier of Ag. </a:t>
            </a:r>
          </a:p>
          <a:p>
            <a:pPr algn="l" rtl="0"/>
            <a:r>
              <a:rPr lang="en-US" sz="2400" dirty="0" smtClean="0"/>
              <a:t>These </a:t>
            </a:r>
            <a:r>
              <a:rPr lang="en-US" sz="2400" dirty="0" err="1" smtClean="0"/>
              <a:t>Ags</a:t>
            </a:r>
            <a:r>
              <a:rPr lang="en-US" sz="2400" dirty="0" smtClean="0"/>
              <a:t> are agglutinated by Abs, e.g. </a:t>
            </a:r>
            <a:r>
              <a:rPr lang="en-US" sz="2400" i="1" dirty="0" err="1" smtClean="0"/>
              <a:t>Treponema</a:t>
            </a:r>
            <a:r>
              <a:rPr lang="en-US" sz="2400" i="1" dirty="0" smtClean="0"/>
              <a:t> pallidum </a:t>
            </a:r>
            <a:r>
              <a:rPr lang="en-US" sz="2400" dirty="0" err="1" smtClean="0"/>
              <a:t>haemagglutination</a:t>
            </a:r>
            <a:r>
              <a:rPr lang="en-US" sz="2400" dirty="0"/>
              <a:t> </a:t>
            </a:r>
            <a:r>
              <a:rPr lang="en-US" sz="2400" dirty="0" smtClean="0"/>
              <a:t>test used for the </a:t>
            </a:r>
            <a:r>
              <a:rPr lang="en-US" sz="2400" dirty="0" err="1" smtClean="0"/>
              <a:t>serodiagnosis</a:t>
            </a:r>
            <a:r>
              <a:rPr lang="en-US" sz="2400" dirty="0" smtClean="0"/>
              <a:t> of syphilis.</a:t>
            </a:r>
          </a:p>
        </p:txBody>
      </p:sp>
    </p:spTree>
    <p:extLst>
      <p:ext uri="{BB962C8B-B14F-4D97-AF65-F5344CB8AC3E}">
        <p14:creationId xmlns:p14="http://schemas.microsoft.com/office/powerpoint/2010/main" val="318620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Co-agglutination </a:t>
            </a:r>
            <a:r>
              <a:rPr lang="en-US" b="1" dirty="0"/>
              <a:t>Test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28439" y="1804638"/>
            <a:ext cx="5469244" cy="5053361"/>
          </a:xfrm>
        </p:spPr>
        <p:txBody>
          <a:bodyPr>
            <a:noAutofit/>
          </a:bodyPr>
          <a:lstStyle/>
          <a:p>
            <a:r>
              <a:rPr lang="en-US" sz="2200" dirty="0" smtClean="0"/>
              <a:t>This </a:t>
            </a:r>
            <a:r>
              <a:rPr lang="en-US" sz="2200" dirty="0"/>
              <a:t>test uses the ability of protein A of </a:t>
            </a:r>
            <a:r>
              <a:rPr lang="en-US" sz="2200" i="1" dirty="0"/>
              <a:t>Staphylococcus aureus</a:t>
            </a:r>
            <a:r>
              <a:rPr lang="en-US" sz="2200" dirty="0"/>
              <a:t> to react nonspecifically </a:t>
            </a:r>
            <a:r>
              <a:rPr lang="en-US" sz="2200" dirty="0" smtClean="0"/>
              <a:t>with Fc </a:t>
            </a:r>
            <a:r>
              <a:rPr lang="en-US" sz="2200" dirty="0"/>
              <a:t>portion of any IgG, leaving Fab portion free to react with its homologous Ag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IgG on protein A of </a:t>
            </a:r>
            <a:r>
              <a:rPr lang="en-US" sz="2200" i="1" dirty="0"/>
              <a:t>Staph. aureus </a:t>
            </a:r>
            <a:r>
              <a:rPr lang="en-US" sz="2200" dirty="0"/>
              <a:t>reacts with specific Ag that causes clumping of </a:t>
            </a:r>
            <a:r>
              <a:rPr lang="en-US" sz="2200" dirty="0" smtClean="0"/>
              <a:t>the staphylococci</a:t>
            </a:r>
            <a:endParaRPr lang="en-US" sz="2200" dirty="0"/>
          </a:p>
          <a:p>
            <a:r>
              <a:rPr lang="en-US" sz="2200" dirty="0"/>
              <a:t>• This clumping or agglutination of Staph. aureus is called </a:t>
            </a:r>
            <a:r>
              <a:rPr lang="en-US" sz="2200" b="1" dirty="0" smtClean="0"/>
              <a:t>co-agglutination</a:t>
            </a:r>
            <a:endParaRPr lang="en-US" sz="2200" b="1" dirty="0"/>
          </a:p>
          <a:p>
            <a:endParaRPr lang="en-US" sz="2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83" y="1905000"/>
            <a:ext cx="4914937" cy="487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6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280313" y="2252188"/>
            <a:ext cx="8911687" cy="128089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Thank you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2022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29523" y="624110"/>
            <a:ext cx="9475090" cy="1280890"/>
          </a:xfrm>
        </p:spPr>
        <p:txBody>
          <a:bodyPr/>
          <a:lstStyle/>
          <a:p>
            <a:r>
              <a:rPr lang="en-US" b="1" dirty="0" smtClean="0"/>
              <a:t>Definition of agglutination 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347" y="1416205"/>
            <a:ext cx="9709266" cy="5151863"/>
          </a:xfrm>
        </p:spPr>
        <p:txBody>
          <a:bodyPr>
            <a:normAutofit/>
          </a:bodyPr>
          <a:lstStyle/>
          <a:p>
            <a:r>
              <a:rPr lang="en-US" sz="1900" b="1" dirty="0" smtClean="0"/>
              <a:t>Agglutination:</a:t>
            </a:r>
            <a:r>
              <a:rPr lang="en-US" sz="1900" dirty="0" smtClean="0"/>
              <a:t> a reaction between particulate Ag </a:t>
            </a:r>
            <a:r>
              <a:rPr lang="en-US" sz="1900" b="1" dirty="0" smtClean="0"/>
              <a:t>(</a:t>
            </a:r>
            <a:r>
              <a:rPr lang="en-US" sz="1900" b="1" dirty="0" err="1" smtClean="0"/>
              <a:t>agglutinogen</a:t>
            </a:r>
            <a:r>
              <a:rPr lang="en-US" sz="1900" b="1" dirty="0" smtClean="0"/>
              <a:t>) </a:t>
            </a:r>
            <a:r>
              <a:rPr lang="en-US" sz="1900" dirty="0" smtClean="0"/>
              <a:t>such </a:t>
            </a:r>
            <a:r>
              <a:rPr lang="en-US" sz="1900" dirty="0" smtClean="0"/>
              <a:t>as bacteria, RBC with its Ab </a:t>
            </a:r>
            <a:r>
              <a:rPr lang="en-US" sz="1900" b="1" dirty="0" smtClean="0"/>
              <a:t>(agglutinin) </a:t>
            </a:r>
            <a:r>
              <a:rPr lang="en-US" sz="1900" dirty="0" smtClean="0"/>
              <a:t>in the presence of electrolyte (NaCl) at a suitable temperature and pH, resulting in </a:t>
            </a:r>
            <a:r>
              <a:rPr lang="en-US" sz="1900" b="1" dirty="0" smtClean="0"/>
              <a:t>clumping </a:t>
            </a:r>
            <a:r>
              <a:rPr lang="en-US" sz="1900" dirty="0" smtClean="0"/>
              <a:t>particulate Ag.  It is more sensitive for detection of Abs</a:t>
            </a:r>
          </a:p>
          <a:p>
            <a:r>
              <a:rPr lang="en-US" sz="1900" b="1" dirty="0"/>
              <a:t>Ab </a:t>
            </a:r>
            <a:r>
              <a:rPr lang="en-US" sz="1900" b="1" dirty="0" smtClean="0"/>
              <a:t>titer: </a:t>
            </a:r>
            <a:r>
              <a:rPr lang="en-US" sz="1900" dirty="0" smtClean="0"/>
              <a:t>The </a:t>
            </a:r>
            <a:r>
              <a:rPr lang="en-US" sz="1900" dirty="0"/>
              <a:t>highest dilution of serum that gives positive agglutination reaction </a:t>
            </a:r>
            <a:endParaRPr lang="en-US" sz="1900" dirty="0" smtClean="0"/>
          </a:p>
          <a:p>
            <a:r>
              <a:rPr lang="en-US" sz="1900" b="1" dirty="0" smtClean="0"/>
              <a:t>Types </a:t>
            </a:r>
            <a:r>
              <a:rPr lang="en-US" sz="1900" b="1" dirty="0" smtClean="0"/>
              <a:t>of agglutination tests </a:t>
            </a:r>
          </a:p>
          <a:p>
            <a:r>
              <a:rPr lang="en-US" sz="1900" dirty="0" smtClean="0"/>
              <a:t>Slide Agglutination Test</a:t>
            </a:r>
          </a:p>
          <a:p>
            <a:r>
              <a:rPr lang="en-US" sz="1900" dirty="0" smtClean="0"/>
              <a:t>Tube Agglutination Test</a:t>
            </a:r>
          </a:p>
          <a:p>
            <a:r>
              <a:rPr lang="en-US" sz="1900" dirty="0" smtClean="0"/>
              <a:t>Coombs' Antiglobulin Test</a:t>
            </a:r>
          </a:p>
          <a:p>
            <a:r>
              <a:rPr lang="en-US" sz="1900" dirty="0"/>
              <a:t>Passive Agglutination </a:t>
            </a:r>
            <a:r>
              <a:rPr lang="en-US" sz="1900" dirty="0" smtClean="0"/>
              <a:t>Tests</a:t>
            </a:r>
          </a:p>
          <a:p>
            <a:r>
              <a:rPr lang="en-US" sz="1900" dirty="0"/>
              <a:t>1 . Latex Agglutination </a:t>
            </a:r>
            <a:r>
              <a:rPr lang="en-US" sz="1900" dirty="0" smtClean="0"/>
              <a:t>Test</a:t>
            </a:r>
          </a:p>
          <a:p>
            <a:r>
              <a:rPr lang="en-US" sz="1900" dirty="0"/>
              <a:t>2. Haemagglutination </a:t>
            </a:r>
            <a:r>
              <a:rPr lang="en-US" sz="1900" dirty="0" smtClean="0"/>
              <a:t>Test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940" y="3104204"/>
            <a:ext cx="4871246" cy="36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2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51463" y="624110"/>
            <a:ext cx="9553149" cy="1280890"/>
          </a:xfrm>
        </p:spPr>
        <p:txBody>
          <a:bodyPr/>
          <a:lstStyle/>
          <a:p>
            <a:r>
              <a:rPr lang="en-US" b="1" dirty="0"/>
              <a:t>Slide Agglutination Test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61533" y="1527717"/>
            <a:ext cx="9843080" cy="5330283"/>
          </a:xfrm>
        </p:spPr>
        <p:txBody>
          <a:bodyPr>
            <a:normAutofit/>
          </a:bodyPr>
          <a:lstStyle/>
          <a:p>
            <a:r>
              <a:rPr lang="en-US" dirty="0" smtClean="0"/>
              <a:t>• </a:t>
            </a:r>
            <a:r>
              <a:rPr lang="en-US" dirty="0"/>
              <a:t>In this test, agglutination results when to a smooth and uniform suspension of </a:t>
            </a:r>
            <a:r>
              <a:rPr lang="en-US" dirty="0" smtClean="0"/>
              <a:t>particulate Ag </a:t>
            </a:r>
            <a:r>
              <a:rPr lang="en-US" dirty="0"/>
              <a:t>in a drop of saline on a glass slide or a tile, a drop of appropriate antiserum is added </a:t>
            </a:r>
            <a:r>
              <a:rPr lang="en-US" dirty="0" smtClean="0"/>
              <a:t>and mixed </a:t>
            </a:r>
            <a:r>
              <a:rPr lang="en-US" dirty="0"/>
              <a:t>with a wire loop</a:t>
            </a:r>
          </a:p>
          <a:p>
            <a:r>
              <a:rPr lang="en-US" dirty="0"/>
              <a:t>• The clumping together of the particles and clearing of drop in a few seconds indicates </a:t>
            </a:r>
            <a:r>
              <a:rPr lang="en-US" dirty="0" smtClean="0"/>
              <a:t>positive result</a:t>
            </a:r>
            <a:r>
              <a:rPr lang="en-US" dirty="0"/>
              <a:t>. Clumping is visible to the naked eye but sometimes requires confirmation </a:t>
            </a:r>
            <a:r>
              <a:rPr lang="en-US" dirty="0" smtClean="0"/>
              <a:t>under the </a:t>
            </a:r>
            <a:r>
              <a:rPr lang="en-US" dirty="0"/>
              <a:t>microscope</a:t>
            </a:r>
          </a:p>
          <a:p>
            <a:r>
              <a:rPr lang="en-US" dirty="0"/>
              <a:t>• It is necessary to have negative control on the same slide; for this, Ag suspension is taken </a:t>
            </a:r>
            <a:r>
              <a:rPr lang="en-US" dirty="0" smtClean="0"/>
              <a:t>in a </a:t>
            </a:r>
            <a:r>
              <a:rPr lang="en-US" dirty="0"/>
              <a:t>drop of saline without antiserum. If no clumping occurs, it rules out that antigen is </a:t>
            </a:r>
            <a:r>
              <a:rPr lang="en-US" dirty="0" smtClean="0"/>
              <a:t>not autoagglutinable</a:t>
            </a:r>
            <a:endParaRPr lang="en-US" dirty="0"/>
          </a:p>
          <a:p>
            <a:r>
              <a:rPr lang="en-US" b="1" dirty="0"/>
              <a:t>Uses</a:t>
            </a:r>
          </a:p>
          <a:p>
            <a:r>
              <a:rPr lang="en-US" dirty="0"/>
              <a:t>1 . Identification of bacterial isolates from clinical specimens</a:t>
            </a:r>
          </a:p>
          <a:p>
            <a:r>
              <a:rPr lang="en-US" dirty="0"/>
              <a:t>2. Blood grouping and cross-matching</a:t>
            </a:r>
          </a:p>
          <a:p>
            <a:r>
              <a:rPr lang="en-US" dirty="0"/>
              <a:t>• The test is rapid and requires smaller quantities of reagents but less quantitative </a:t>
            </a:r>
            <a:r>
              <a:rPr lang="en-US" dirty="0" smtClean="0"/>
              <a:t>than tube </a:t>
            </a:r>
            <a:r>
              <a:rPr lang="en-US" dirty="0"/>
              <a:t>agglutination</a:t>
            </a:r>
          </a:p>
        </p:txBody>
      </p:sp>
    </p:spTree>
    <p:extLst>
      <p:ext uri="{BB962C8B-B14F-4D97-AF65-F5344CB8AC3E}">
        <p14:creationId xmlns:p14="http://schemas.microsoft.com/office/powerpoint/2010/main" val="256548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61533" y="624110"/>
            <a:ext cx="9843080" cy="1280890"/>
          </a:xfrm>
        </p:spPr>
        <p:txBody>
          <a:bodyPr/>
          <a:lstStyle/>
          <a:p>
            <a:r>
              <a:rPr lang="en-US" b="1" dirty="0"/>
              <a:t>Tube Agglutination Test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1961" y="1505415"/>
            <a:ext cx="10493298" cy="5140711"/>
          </a:xfrm>
        </p:spPr>
        <p:txBody>
          <a:bodyPr>
            <a:noAutofit/>
          </a:bodyPr>
          <a:lstStyle/>
          <a:p>
            <a:r>
              <a:rPr lang="en-US" sz="1900" b="1" dirty="0" smtClean="0"/>
              <a:t>a </a:t>
            </a:r>
            <a:r>
              <a:rPr lang="en-US" sz="1900" b="1" dirty="0"/>
              <a:t>quantitative </a:t>
            </a:r>
            <a:r>
              <a:rPr lang="en-US" sz="1900" dirty="0"/>
              <a:t>test to determine the </a:t>
            </a:r>
            <a:r>
              <a:rPr lang="en-US" sz="1900" b="1" dirty="0"/>
              <a:t>Ab </a:t>
            </a:r>
            <a:r>
              <a:rPr lang="en-US" sz="1900" b="1" dirty="0" smtClean="0"/>
              <a:t>titer </a:t>
            </a:r>
            <a:r>
              <a:rPr lang="en-US" sz="1900" dirty="0"/>
              <a:t>of serum</a:t>
            </a:r>
          </a:p>
          <a:p>
            <a:r>
              <a:rPr lang="en-US" sz="1900" dirty="0"/>
              <a:t>• In </a:t>
            </a:r>
            <a:r>
              <a:rPr lang="en-US" sz="1900" dirty="0" smtClean="0"/>
              <a:t>this test Ag </a:t>
            </a:r>
            <a:r>
              <a:rPr lang="en-US" sz="1900" dirty="0"/>
              <a:t>suspension is added to the equal volume of </a:t>
            </a:r>
            <a:r>
              <a:rPr lang="en-US" sz="1900" dirty="0" smtClean="0"/>
              <a:t>serially diluted </a:t>
            </a:r>
            <a:r>
              <a:rPr lang="en-US" sz="1900" dirty="0"/>
              <a:t>serum in test tubes and </a:t>
            </a:r>
            <a:r>
              <a:rPr lang="en-US" sz="1900" dirty="0" smtClean="0"/>
              <a:t>incubated</a:t>
            </a:r>
            <a:endParaRPr lang="en-US" sz="1900" b="1" dirty="0"/>
          </a:p>
          <a:p>
            <a:r>
              <a:rPr lang="en-US" sz="1900" b="1" dirty="0"/>
              <a:t>Uses</a:t>
            </a:r>
          </a:p>
          <a:p>
            <a:r>
              <a:rPr lang="en-US" sz="1900" dirty="0"/>
              <a:t>The test is used for the diagnosis of</a:t>
            </a:r>
          </a:p>
          <a:p>
            <a:r>
              <a:rPr lang="en-US" sz="1900" b="1" dirty="0"/>
              <a:t>1</a:t>
            </a:r>
            <a:r>
              <a:rPr lang="en-US" b="1" dirty="0"/>
              <a:t>. Typhoid fever (</a:t>
            </a:r>
            <a:r>
              <a:rPr lang="en-US" b="1" dirty="0" err="1"/>
              <a:t>Widal</a:t>
            </a:r>
            <a:r>
              <a:rPr lang="en-US" b="1" dirty="0"/>
              <a:t> test)</a:t>
            </a:r>
          </a:p>
          <a:p>
            <a:r>
              <a:rPr lang="en-US" b="1" dirty="0"/>
              <a:t>2. Brucellosis (</a:t>
            </a:r>
            <a:r>
              <a:rPr lang="en-US" b="1" dirty="0" err="1"/>
              <a:t>Brucella</a:t>
            </a:r>
            <a:r>
              <a:rPr lang="en-US" b="1" dirty="0"/>
              <a:t> agglutination test)</a:t>
            </a:r>
          </a:p>
          <a:p>
            <a:r>
              <a:rPr lang="en-US" b="1" dirty="0"/>
              <a:t>3. Typhus fever (Weil-Felix test)</a:t>
            </a:r>
          </a:p>
          <a:p>
            <a:r>
              <a:rPr lang="en-US" sz="1900" dirty="0"/>
              <a:t>The test is more quantitative than </a:t>
            </a:r>
          </a:p>
          <a:p>
            <a:pPr marL="0" indent="0">
              <a:buNone/>
            </a:pPr>
            <a:r>
              <a:rPr lang="en-US" sz="1900" dirty="0" smtClean="0"/>
              <a:t>slide </a:t>
            </a:r>
            <a:r>
              <a:rPr lang="en-US" sz="1900" dirty="0"/>
              <a:t>agglutination test </a:t>
            </a:r>
            <a:r>
              <a:rPr lang="en-US" sz="1900" dirty="0" smtClean="0"/>
              <a:t>but </a:t>
            </a:r>
            <a:r>
              <a:rPr lang="en-US" sz="1900" dirty="0"/>
              <a:t>requires larger </a:t>
            </a:r>
            <a:r>
              <a:rPr lang="en-US" sz="1900" dirty="0" smtClean="0"/>
              <a:t>quantities of </a:t>
            </a:r>
            <a:r>
              <a:rPr lang="en-US" sz="1900" dirty="0"/>
              <a:t>reagents</a:t>
            </a:r>
          </a:p>
          <a:p>
            <a:r>
              <a:rPr lang="en-US" sz="1900" dirty="0"/>
              <a:t>• The problem of </a:t>
            </a:r>
            <a:r>
              <a:rPr lang="en-US" sz="1900" dirty="0" err="1"/>
              <a:t>prozone</a:t>
            </a:r>
            <a:r>
              <a:rPr lang="en-US" sz="1900" dirty="0"/>
              <a:t> phenomenon and presence of blocking Abs may interfere </a:t>
            </a:r>
            <a:r>
              <a:rPr lang="en-US" sz="1900" dirty="0" smtClean="0"/>
              <a:t>with results</a:t>
            </a:r>
            <a:r>
              <a:rPr lang="en-US" sz="1900" dirty="0"/>
              <a:t>, hence different dilutions are tested to avoid false negative results</a:t>
            </a:r>
          </a:p>
          <a:p>
            <a:r>
              <a:rPr lang="en-US" sz="1900" dirty="0"/>
              <a:t>Incomplete or blocking Abs can be detected by </a:t>
            </a:r>
            <a:r>
              <a:rPr lang="en-US" sz="1900" b="1" dirty="0" err="1"/>
              <a:t>Coombs'</a:t>
            </a:r>
            <a:r>
              <a:rPr lang="en-US" sz="1900" b="1" dirty="0"/>
              <a:t> </a:t>
            </a:r>
            <a:r>
              <a:rPr lang="en-US" sz="1900" b="1" dirty="0" err="1"/>
              <a:t>antiglobulin</a:t>
            </a:r>
            <a:r>
              <a:rPr lang="en-US" sz="1900" b="1" dirty="0"/>
              <a:t> </a:t>
            </a:r>
            <a:r>
              <a:rPr lang="en-US" sz="1900" dirty="0"/>
              <a:t>test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884" y="2428929"/>
            <a:ext cx="4095423" cy="26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9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01910" y="534900"/>
            <a:ext cx="8911687" cy="1280890"/>
          </a:xfrm>
        </p:spPr>
        <p:txBody>
          <a:bodyPr/>
          <a:lstStyle/>
          <a:p>
            <a:r>
              <a:rPr lang="en-US" b="1" dirty="0"/>
              <a:t>Coombs' Antiglobulin Test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31061" y="1737730"/>
            <a:ext cx="9253383" cy="4663070"/>
          </a:xfrm>
        </p:spPr>
        <p:txBody>
          <a:bodyPr>
            <a:normAutofit/>
          </a:bodyPr>
          <a:lstStyle/>
          <a:p>
            <a:r>
              <a:rPr lang="en-US" dirty="0"/>
              <a:t>Devised by Coombs et al. (1945) to detect Abs which fail to </a:t>
            </a:r>
            <a:r>
              <a:rPr lang="en-US" dirty="0" smtClean="0"/>
              <a:t>agglutinate corresponding </a:t>
            </a:r>
            <a:r>
              <a:rPr lang="en-US" dirty="0"/>
              <a:t>Ag </a:t>
            </a:r>
            <a:r>
              <a:rPr lang="en-US" dirty="0" smtClean="0"/>
              <a:t>and also </a:t>
            </a:r>
            <a:r>
              <a:rPr lang="en-US" dirty="0"/>
              <a:t>inhibit agglutination. These are known as incomplete or blocking Abs. For example, </a:t>
            </a:r>
            <a:r>
              <a:rPr lang="en-US" dirty="0" smtClean="0"/>
              <a:t>some anti- </a:t>
            </a:r>
            <a:r>
              <a:rPr lang="en-US" dirty="0"/>
              <a:t>Rh- D Abs fail to agglutinate Rh- D positive red cells. It is of two types:</a:t>
            </a:r>
          </a:p>
          <a:p>
            <a:r>
              <a:rPr lang="en-US" b="1" dirty="0"/>
              <a:t>1. Direct </a:t>
            </a:r>
            <a:r>
              <a:rPr lang="en-US" b="1" dirty="0" err="1"/>
              <a:t>Coombs'</a:t>
            </a:r>
            <a:r>
              <a:rPr lang="en-US" b="1" dirty="0"/>
              <a:t> Test</a:t>
            </a:r>
          </a:p>
          <a:p>
            <a:r>
              <a:rPr lang="en-US" dirty="0"/>
              <a:t>It is used to detect monovalent maternal Ab already present on the surface of RB Cs</a:t>
            </a:r>
          </a:p>
          <a:p>
            <a:r>
              <a:rPr lang="en-US" dirty="0"/>
              <a:t>In this test, the sensitization of RBCs with incomplete Abs takes place in vivo</a:t>
            </a:r>
          </a:p>
          <a:p>
            <a:r>
              <a:rPr lang="en-US" dirty="0"/>
              <a:t>When such RBCs are treated with Coombs serum (rabbit antiserum) against </a:t>
            </a:r>
            <a:r>
              <a:rPr lang="en-US" dirty="0" smtClean="0"/>
              <a:t>human gamma-globulin</a:t>
            </a:r>
            <a:r>
              <a:rPr lang="en-US" dirty="0"/>
              <a:t>, agglutination occurs </a:t>
            </a:r>
            <a:endParaRPr lang="en-US" dirty="0" smtClean="0"/>
          </a:p>
          <a:p>
            <a:r>
              <a:rPr lang="en-US" dirty="0" smtClean="0"/>
              <a:t>Uses:</a:t>
            </a:r>
          </a:p>
          <a:p>
            <a:r>
              <a:rPr lang="en-US" b="1" dirty="0" smtClean="0"/>
              <a:t>In </a:t>
            </a:r>
            <a:r>
              <a:rPr lang="en-US" b="1" dirty="0"/>
              <a:t>the </a:t>
            </a:r>
            <a:r>
              <a:rPr lang="en-US" b="1" dirty="0" err="1"/>
              <a:t>haemolytic</a:t>
            </a:r>
            <a:r>
              <a:rPr lang="en-US" b="1" dirty="0"/>
              <a:t> diseases of newborn</a:t>
            </a:r>
            <a:r>
              <a:rPr lang="en-US" dirty="0"/>
              <a:t> due to Rh incompatibility.</a:t>
            </a:r>
          </a:p>
        </p:txBody>
      </p:sp>
    </p:spTree>
    <p:extLst>
      <p:ext uri="{BB962C8B-B14F-4D97-AF65-F5344CB8AC3E}">
        <p14:creationId xmlns:p14="http://schemas.microsoft.com/office/powerpoint/2010/main" val="131655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335" y="610510"/>
            <a:ext cx="10076596" cy="62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3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62254" y="624110"/>
            <a:ext cx="9642359" cy="9816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Indirect Coombs' Test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62254" y="1505415"/>
            <a:ext cx="9642358" cy="5051502"/>
          </a:xfrm>
        </p:spPr>
        <p:txBody>
          <a:bodyPr>
            <a:noAutofit/>
          </a:bodyPr>
          <a:lstStyle/>
          <a:p>
            <a:r>
              <a:rPr lang="en-US" sz="2200" dirty="0" smtClean="0"/>
              <a:t>Indirect </a:t>
            </a:r>
            <a:r>
              <a:rPr lang="en-US" sz="2200" dirty="0"/>
              <a:t>Coombs' test is used for detection of Abs in the patient's serum</a:t>
            </a:r>
          </a:p>
          <a:p>
            <a:r>
              <a:rPr lang="en-US" sz="2200" dirty="0"/>
              <a:t>• In this test, sensitization of RBC with Ab is performed in vitro by incubating patient's serum</a:t>
            </a:r>
          </a:p>
          <a:p>
            <a:r>
              <a:rPr lang="en-US" sz="2200" dirty="0"/>
              <a:t>with Rh-positive RBCs (group 'O' or same group RBCs) and then Coombs' serum is added</a:t>
            </a:r>
          </a:p>
          <a:p>
            <a:r>
              <a:rPr lang="en-US" sz="2200" dirty="0"/>
              <a:t>This results into </a:t>
            </a:r>
            <a:r>
              <a:rPr lang="en-US" sz="2200" dirty="0" smtClean="0"/>
              <a:t>agglutination </a:t>
            </a:r>
            <a:endParaRPr lang="en-US" sz="2200" dirty="0"/>
          </a:p>
          <a:p>
            <a:r>
              <a:rPr lang="en-US" sz="2200" dirty="0" smtClean="0"/>
              <a:t>Uses</a:t>
            </a:r>
            <a:endParaRPr lang="en-US" sz="2200" dirty="0"/>
          </a:p>
          <a:p>
            <a:r>
              <a:rPr lang="en-US" sz="2200" dirty="0"/>
              <a:t>1 . The test is used for detection of anti- Rh Ab (free) in the patient's serum</a:t>
            </a:r>
          </a:p>
          <a:p>
            <a:r>
              <a:rPr lang="en-US" sz="2200" dirty="0"/>
              <a:t>2. Also to demonstrate any type of incomplete or nonagglutinating Abs, e.g. </a:t>
            </a:r>
            <a:r>
              <a:rPr lang="en-US" sz="2200" dirty="0" smtClean="0"/>
              <a:t>nonagglutinating Abs </a:t>
            </a:r>
            <a:r>
              <a:rPr lang="en-US" sz="2200" dirty="0"/>
              <a:t>in brucellosis</a:t>
            </a:r>
          </a:p>
        </p:txBody>
      </p:sp>
    </p:spTree>
    <p:extLst>
      <p:ext uri="{BB962C8B-B14F-4D97-AF65-F5344CB8AC3E}">
        <p14:creationId xmlns:p14="http://schemas.microsoft.com/office/powerpoint/2010/main" val="335689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196" y="747131"/>
            <a:ext cx="10283409" cy="57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39951" y="624110"/>
            <a:ext cx="9664661" cy="1280890"/>
          </a:xfrm>
        </p:spPr>
        <p:txBody>
          <a:bodyPr/>
          <a:lstStyle/>
          <a:p>
            <a:r>
              <a:rPr lang="en-US" b="1" dirty="0"/>
              <a:t>Passive Agglutination Tests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06137" y="2051823"/>
            <a:ext cx="9798475" cy="42263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precipitation reaction can be converted into agglutination by coating the soluble Ag </a:t>
            </a:r>
            <a:r>
              <a:rPr lang="en-US" sz="2000" dirty="0" smtClean="0"/>
              <a:t>onto the </a:t>
            </a:r>
            <a:r>
              <a:rPr lang="en-US" sz="2000" dirty="0"/>
              <a:t>surface of a carrier molecule such as latex, bentonite or RBCs. </a:t>
            </a:r>
            <a:endParaRPr lang="en-US" sz="2000" dirty="0" smtClean="0"/>
          </a:p>
          <a:p>
            <a:r>
              <a:rPr lang="en-US" sz="2000" dirty="0" smtClean="0"/>
              <a:t>Such </a:t>
            </a:r>
            <a:r>
              <a:rPr lang="en-US" sz="2000" dirty="0"/>
              <a:t>tests are called </a:t>
            </a:r>
            <a:r>
              <a:rPr lang="en-US" sz="2000" dirty="0" smtClean="0"/>
              <a:t>passive agglutination </a:t>
            </a:r>
            <a:r>
              <a:rPr lang="en-US" sz="2000" dirty="0"/>
              <a:t>tests. When instead of Ag, Ab is absorbed on the carrier molecules </a:t>
            </a:r>
            <a:r>
              <a:rPr lang="en-US" sz="2000" dirty="0" smtClean="0"/>
              <a:t>for detection </a:t>
            </a:r>
            <a:r>
              <a:rPr lang="en-US" sz="2000" dirty="0"/>
              <a:t>of </a:t>
            </a:r>
            <a:r>
              <a:rPr lang="en-US" sz="2000" dirty="0" err="1"/>
              <a:t>Ags</a:t>
            </a:r>
            <a:r>
              <a:rPr lang="en-US" sz="2000" dirty="0"/>
              <a:t>, the test is known as reverse passive agglutination. Passive </a:t>
            </a:r>
            <a:r>
              <a:rPr lang="en-US" sz="2000" dirty="0" smtClean="0"/>
              <a:t>agglutination tests </a:t>
            </a:r>
            <a:r>
              <a:rPr lang="en-US" sz="2000" dirty="0"/>
              <a:t>include:</a:t>
            </a:r>
          </a:p>
        </p:txBody>
      </p:sp>
    </p:spTree>
    <p:extLst>
      <p:ext uri="{BB962C8B-B14F-4D97-AF65-F5344CB8AC3E}">
        <p14:creationId xmlns:p14="http://schemas.microsoft.com/office/powerpoint/2010/main" val="432206075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بنفسجي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</TotalTime>
  <Words>912</Words>
  <Application>Microsoft Office PowerPoint</Application>
  <PresentationFormat>شاشة عريضة</PresentationFormat>
  <Paragraphs>71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Tahoma</vt:lpstr>
      <vt:lpstr>Wingdings 3</vt:lpstr>
      <vt:lpstr>ربطة</vt:lpstr>
      <vt:lpstr>Antigen antibody reaction  (Agglutination) </vt:lpstr>
      <vt:lpstr>Definition of agglutination </vt:lpstr>
      <vt:lpstr>Slide Agglutination Test</vt:lpstr>
      <vt:lpstr>Tube Agglutination Test </vt:lpstr>
      <vt:lpstr>Coombs' Antiglobulin Test</vt:lpstr>
      <vt:lpstr>عرض تقديمي في PowerPoint</vt:lpstr>
      <vt:lpstr>2. Indirect Coombs' Test </vt:lpstr>
      <vt:lpstr>عرض تقديمي في PowerPoint</vt:lpstr>
      <vt:lpstr>Passive Agglutination Tests </vt:lpstr>
      <vt:lpstr>1- Latex Agglutination Test </vt:lpstr>
      <vt:lpstr>2- Haemagglutination Test </vt:lpstr>
      <vt:lpstr>Co-agglutination Test </vt:lpstr>
      <vt:lpstr>Thank you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Agglutination </dc:title>
  <dc:creator>dr. mustafa</dc:creator>
  <cp:lastModifiedBy>Dr. Mustafa</cp:lastModifiedBy>
  <cp:revision>28</cp:revision>
  <dcterms:created xsi:type="dcterms:W3CDTF">2021-01-10T10:04:00Z</dcterms:created>
  <dcterms:modified xsi:type="dcterms:W3CDTF">2021-02-23T22:06:45Z</dcterms:modified>
</cp:coreProperties>
</file>