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8" r:id="rId10"/>
    <p:sldId id="265" r:id="rId11"/>
    <p:sldId id="266" r:id="rId12"/>
    <p:sldId id="269" r:id="rId13"/>
    <p:sldId id="270" r:id="rId14"/>
    <p:sldId id="271" r:id="rId15"/>
    <p:sldId id="267" r:id="rId1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4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5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8949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46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2135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30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80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1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1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4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9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7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4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4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C04A9-0611-41E3-9A44-45FD4F2952D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DD6B20-95B2-4D53-9937-F90746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8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38298" y="1767468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Structure and function of immune system (proteins)</a:t>
            </a:r>
            <a:endParaRPr lang="en-US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850779" y="4929033"/>
            <a:ext cx="2490439" cy="1655762"/>
          </a:xfrm>
        </p:spPr>
        <p:txBody>
          <a:bodyPr/>
          <a:lstStyle/>
          <a:p>
            <a:r>
              <a:rPr lang="en-US" b="1" dirty="0" smtClean="0"/>
              <a:t>Dr. Mustafa Jawad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673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8011" y="624110"/>
            <a:ext cx="9586602" cy="1280890"/>
          </a:xfrm>
        </p:spPr>
        <p:txBody>
          <a:bodyPr/>
          <a:lstStyle/>
          <a:p>
            <a:r>
              <a:rPr lang="en-US" b="1" dirty="0"/>
              <a:t>Interferons (Antiviral Cytokines)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17288" y="1494263"/>
            <a:ext cx="9991491" cy="527452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Interferon </a:t>
            </a:r>
            <a:r>
              <a:rPr lang="en-US" sz="2000" dirty="0"/>
              <a:t>consists of a large family of </a:t>
            </a:r>
            <a:r>
              <a:rPr lang="en-US" sz="2000" dirty="0" smtClean="0"/>
              <a:t>secretory </a:t>
            </a:r>
            <a:r>
              <a:rPr lang="en-US" sz="2000" dirty="0"/>
              <a:t>proteins that not only share </a:t>
            </a:r>
            <a:r>
              <a:rPr lang="en-US" sz="2000" b="1" dirty="0"/>
              <a:t>antiviral </a:t>
            </a:r>
            <a:r>
              <a:rPr lang="en-US" sz="2000" b="1" dirty="0" smtClean="0"/>
              <a:t>activity</a:t>
            </a:r>
            <a:r>
              <a:rPr lang="en-US" sz="2000" b="1" dirty="0"/>
              <a:t>, but also have the ability to inhibit the growth of cells and to modulate immune responses. </a:t>
            </a:r>
            <a:endParaRPr lang="en-US" sz="2000" b="1" dirty="0" smtClean="0"/>
          </a:p>
          <a:p>
            <a:r>
              <a:rPr lang="en-US" sz="2000" dirty="0" smtClean="0"/>
              <a:t>There </a:t>
            </a:r>
            <a:r>
              <a:rPr lang="en-US" sz="2000" dirty="0"/>
              <a:t>are three classes of </a:t>
            </a:r>
            <a:r>
              <a:rPr lang="en-US" sz="2000" dirty="0" smtClean="0"/>
              <a:t>interferons</a:t>
            </a:r>
            <a:r>
              <a:rPr lang="en-US" sz="2000" dirty="0"/>
              <a:t>: 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IFN-</a:t>
            </a:r>
            <a:r>
              <a:rPr lang="en-US" sz="2000" dirty="0">
                <a:latin typeface="Symbol" panose="05050102010706020507" pitchFamily="18" charset="2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US" sz="2000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IFN-</a:t>
            </a:r>
            <a:r>
              <a:rPr lang="en-US" sz="2000" dirty="0">
                <a:latin typeface="Symbol" panose="05050102010706020507" pitchFamily="18" charset="2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spc="-6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and</a:t>
            </a:r>
            <a:r>
              <a:rPr lang="en-US" sz="2000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IFN-</a:t>
            </a:r>
            <a:r>
              <a:rPr lang="en-US" sz="2000" dirty="0">
                <a:latin typeface="Symbol" panose="05050102010706020507" pitchFamily="18" charset="2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2000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2000" spc="-80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2000" dirty="0" smtClean="0"/>
              <a:t>Both </a:t>
            </a:r>
            <a:r>
              <a:rPr lang="en-US" sz="2000" dirty="0" smtClean="0">
                <a:latin typeface="Arial" panose="020B0604020202020204" pitchFamily="34" charset="0"/>
                <a:ea typeface="Arial" panose="020B0604020202020204" pitchFamily="34" charset="0"/>
              </a:rPr>
              <a:t>IFN-</a:t>
            </a:r>
            <a:r>
              <a:rPr lang="en-US" sz="2000" dirty="0" smtClean="0">
                <a:latin typeface="Symbol" panose="05050102010706020507" pitchFamily="18" charset="2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60" dirty="0" smtClean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0" dirty="0">
                <a:latin typeface="Arial" panose="020B0604020202020204" pitchFamily="34" charset="0"/>
                <a:ea typeface="Arial" panose="020B0604020202020204" pitchFamily="34" charset="0"/>
              </a:rPr>
              <a:t>and 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IFN-</a:t>
            </a:r>
            <a:r>
              <a:rPr lang="en-US" sz="2000" dirty="0">
                <a:latin typeface="Symbol" panose="05050102010706020507" pitchFamily="18" charset="2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spc="-5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/>
              <a:t>are </a:t>
            </a:r>
            <a:r>
              <a:rPr lang="en-US" sz="2000" dirty="0"/>
              <a:t>produced by leukocytes and </a:t>
            </a:r>
            <a:r>
              <a:rPr lang="en-US" sz="2000" dirty="0" smtClean="0"/>
              <a:t>fibroblasts </a:t>
            </a:r>
            <a:r>
              <a:rPr lang="en-US" sz="2000" dirty="0"/>
              <a:t>respectively and have cell growth </a:t>
            </a:r>
            <a:r>
              <a:rPr lang="en-US" sz="2000" dirty="0" smtClean="0"/>
              <a:t>inhibition </a:t>
            </a:r>
            <a:r>
              <a:rPr lang="en-US" sz="2000" dirty="0"/>
              <a:t>and </a:t>
            </a:r>
            <a:r>
              <a:rPr lang="en-US" sz="2000" b="1" dirty="0"/>
              <a:t>antiviral property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>
                <a:latin typeface="Arial" panose="020B0604020202020204" pitchFamily="34" charset="0"/>
                <a:ea typeface="Arial" panose="020B0604020202020204" pitchFamily="34" charset="0"/>
              </a:rPr>
              <a:t>IFN-</a:t>
            </a:r>
            <a:r>
              <a:rPr lang="en-US" sz="2000" dirty="0" smtClean="0">
                <a:latin typeface="Symbol" panose="05050102010706020507" pitchFamily="18" charset="2"/>
                <a:ea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n-US" sz="2000" dirty="0" smtClean="0"/>
              <a:t>is produced </a:t>
            </a:r>
            <a:r>
              <a:rPr lang="en-US" sz="2000" dirty="0"/>
              <a:t>by </a:t>
            </a:r>
            <a:r>
              <a:rPr lang="en-US" sz="2000" b="1" dirty="0"/>
              <a:t>activated T cells and NK cells</a:t>
            </a:r>
            <a:r>
              <a:rPr lang="en-US" sz="2000" dirty="0"/>
              <a:t>. It is an immune modulator through weakly </a:t>
            </a:r>
            <a:r>
              <a:rPr lang="en-US" sz="2000" dirty="0" smtClean="0"/>
              <a:t>antiviral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>
                <a:latin typeface="Arial" panose="020B0604020202020204" pitchFamily="34" charset="0"/>
                <a:ea typeface="Arial" panose="020B0604020202020204" pitchFamily="34" charset="0"/>
              </a:rPr>
              <a:t>IFN-</a:t>
            </a:r>
            <a:r>
              <a:rPr lang="en-US" sz="2000" dirty="0" smtClean="0">
                <a:latin typeface="Symbol" panose="05050102010706020507" pitchFamily="18" charset="2"/>
                <a:ea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n-US" sz="2000" dirty="0" smtClean="0"/>
              <a:t>induces </a:t>
            </a:r>
            <a:r>
              <a:rPr lang="en-US" sz="2000" dirty="0"/>
              <a:t>transformation of ordinary macrophage to activated macrophage, to deal better against the intracellular bacterial </a:t>
            </a:r>
            <a:r>
              <a:rPr lang="en-US" sz="2000" dirty="0" smtClean="0"/>
              <a:t>infection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Further</a:t>
            </a:r>
            <a:r>
              <a:rPr lang="en-US" sz="2000" dirty="0"/>
              <a:t>, it </a:t>
            </a:r>
            <a:r>
              <a:rPr lang="en-US" sz="2000" b="1" dirty="0" smtClean="0"/>
              <a:t>increases APC function </a:t>
            </a:r>
            <a:r>
              <a:rPr lang="en-US" sz="2000" dirty="0" smtClean="0"/>
              <a:t>by </a:t>
            </a:r>
            <a:r>
              <a:rPr lang="en-US" sz="2000" dirty="0" smtClean="0"/>
              <a:t>inducing </a:t>
            </a:r>
            <a:r>
              <a:rPr lang="en-US" sz="2000" dirty="0"/>
              <a:t>MHC class II molecules. </a:t>
            </a:r>
          </a:p>
          <a:p>
            <a:r>
              <a:rPr lang="en-US" sz="2000" dirty="0"/>
              <a:t>Excessive production of </a:t>
            </a:r>
            <a:r>
              <a:rPr lang="en-US" sz="2000" dirty="0" smtClean="0">
                <a:latin typeface="Arial" panose="020B0604020202020204" pitchFamily="34" charset="0"/>
                <a:ea typeface="Arial" panose="020B0604020202020204" pitchFamily="34" charset="0"/>
              </a:rPr>
              <a:t>IFN-</a:t>
            </a:r>
            <a:r>
              <a:rPr lang="en-US" sz="2000" dirty="0" smtClean="0">
                <a:latin typeface="Symbol" panose="05050102010706020507" pitchFamily="18" charset="2"/>
                <a:ea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n-US" sz="2000" dirty="0" smtClean="0"/>
              <a:t>can </a:t>
            </a:r>
            <a:r>
              <a:rPr lang="en-US" sz="2000" dirty="0"/>
              <a:t>play a part in the induction of autoimmunity.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8727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72683" y="624110"/>
            <a:ext cx="9831929" cy="758641"/>
          </a:xfrm>
        </p:spPr>
        <p:txBody>
          <a:bodyPr>
            <a:normAutofit/>
          </a:bodyPr>
          <a:lstStyle/>
          <a:p>
            <a:r>
              <a:rPr lang="en-US" sz="2800" b="1" dirty="0"/>
              <a:t>The properties of IFN-g are </a:t>
            </a:r>
            <a:r>
              <a:rPr lang="en-US" sz="2800" b="1" dirty="0" smtClean="0"/>
              <a:t>summarized in this figure</a:t>
            </a:r>
            <a:endParaRPr lang="en-US" sz="2800" b="1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3405" y="1382751"/>
            <a:ext cx="8999034" cy="535125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80579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51463" y="624110"/>
            <a:ext cx="9553149" cy="1280890"/>
          </a:xfrm>
        </p:spPr>
        <p:txBody>
          <a:bodyPr/>
          <a:lstStyle/>
          <a:p>
            <a:r>
              <a:rPr lang="en-US" b="1" dirty="0"/>
              <a:t>Biological functions of Cytokines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51463" y="1905000"/>
            <a:ext cx="9553149" cy="4640766"/>
          </a:xfrm>
        </p:spPr>
        <p:txBody>
          <a:bodyPr>
            <a:noAutofit/>
          </a:bodyPr>
          <a:lstStyle/>
          <a:p>
            <a:r>
              <a:rPr lang="en-US" sz="2400" dirty="0" smtClean="0"/>
              <a:t>Cytokines </a:t>
            </a:r>
            <a:r>
              <a:rPr lang="en-US" sz="2400" dirty="0"/>
              <a:t>are involved in a wide range of </a:t>
            </a:r>
            <a:r>
              <a:rPr lang="en-US" sz="2400" dirty="0" smtClean="0"/>
              <a:t>biological </a:t>
            </a:r>
            <a:r>
              <a:rPr lang="en-US" sz="2400" dirty="0"/>
              <a:t>activities including innate immunity, adaptive immunity, inflammation, wound healing and </a:t>
            </a:r>
            <a:r>
              <a:rPr lang="en-US" sz="2400" dirty="0" smtClean="0"/>
              <a:t>hematopoiesis.</a:t>
            </a:r>
          </a:p>
          <a:p>
            <a:r>
              <a:rPr lang="en-US" sz="2400" dirty="0" smtClean="0"/>
              <a:t>Presently</a:t>
            </a:r>
            <a:r>
              <a:rPr lang="en-US" sz="2400" dirty="0"/>
              <a:t>, the number of proteins with cytokine activity </a:t>
            </a:r>
            <a:r>
              <a:rPr lang="en-US" sz="2400" dirty="0" smtClean="0"/>
              <a:t>exceeds </a:t>
            </a:r>
            <a:r>
              <a:rPr lang="en-US" sz="2400" dirty="0"/>
              <a:t>100. </a:t>
            </a:r>
            <a:r>
              <a:rPr lang="en-US" sz="2400" dirty="0" smtClean="0"/>
              <a:t>As </a:t>
            </a:r>
            <a:r>
              <a:rPr lang="en-US" sz="2400" dirty="0"/>
              <a:t>the time passes, new ones </a:t>
            </a:r>
            <a:r>
              <a:rPr lang="en-US" sz="2400" dirty="0" smtClean="0"/>
              <a:t>are added </a:t>
            </a:r>
            <a:r>
              <a:rPr lang="en-US" sz="2400" dirty="0"/>
              <a:t>to the list. </a:t>
            </a:r>
            <a:endParaRPr lang="en-US" sz="2400" dirty="0" smtClean="0"/>
          </a:p>
          <a:p>
            <a:r>
              <a:rPr lang="en-US" sz="2400" dirty="0" smtClean="0"/>
              <a:t>Unlike </a:t>
            </a:r>
            <a:r>
              <a:rPr lang="en-US" sz="2400" dirty="0"/>
              <a:t>antibody, which acts specifically with its antigen, the cytokines act in an antigen non-specific manner. </a:t>
            </a:r>
            <a:endParaRPr lang="en-US" sz="2400" dirty="0" smtClean="0"/>
          </a:p>
          <a:p>
            <a:r>
              <a:rPr lang="en-US" sz="2400" dirty="0" smtClean="0"/>
              <a:t>That </a:t>
            </a:r>
            <a:r>
              <a:rPr lang="en-US" sz="2400" dirty="0"/>
              <a:t>is they affect, whatever cells they encounter that bears appropriate receptors and are in a physiological state that allows them to </a:t>
            </a:r>
            <a:r>
              <a:rPr lang="en-US" sz="2400" dirty="0" smtClean="0"/>
              <a:t>respond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123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73917" y="512597"/>
            <a:ext cx="8911687" cy="1280890"/>
          </a:xfrm>
        </p:spPr>
        <p:txBody>
          <a:bodyPr/>
          <a:lstStyle/>
          <a:p>
            <a:r>
              <a:rPr lang="en-US" b="1" dirty="0" smtClean="0"/>
              <a:t>NON interleukin cytokine </a:t>
            </a:r>
            <a:endParaRPr lang="en-US" b="1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872146"/>
              </p:ext>
            </p:extLst>
          </p:nvPr>
        </p:nvGraphicFramePr>
        <p:xfrm>
          <a:off x="1594624" y="1264555"/>
          <a:ext cx="10270275" cy="56187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43984">
                  <a:extLst>
                    <a:ext uri="{9D8B030D-6E8A-4147-A177-3AD203B41FA5}">
                      <a16:colId xmlns:a16="http://schemas.microsoft.com/office/drawing/2014/main" val="4057993010"/>
                    </a:ext>
                  </a:extLst>
                </a:gridCol>
                <a:gridCol w="2727737">
                  <a:extLst>
                    <a:ext uri="{9D8B030D-6E8A-4147-A177-3AD203B41FA5}">
                      <a16:colId xmlns:a16="http://schemas.microsoft.com/office/drawing/2014/main" val="2758576866"/>
                    </a:ext>
                  </a:extLst>
                </a:gridCol>
                <a:gridCol w="5798554">
                  <a:extLst>
                    <a:ext uri="{9D8B030D-6E8A-4147-A177-3AD203B41FA5}">
                      <a16:colId xmlns:a16="http://schemas.microsoft.com/office/drawing/2014/main" val="432162050"/>
                    </a:ext>
                  </a:extLst>
                </a:gridCol>
              </a:tblGrid>
              <a:tr h="255849">
                <a:tc gridSpan="3">
                  <a:txBody>
                    <a:bodyPr/>
                    <a:lstStyle/>
                    <a:p>
                      <a:pPr marL="760730" marR="761365" algn="ct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Major </a:t>
                      </a: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properties of human non-interleukin cytokines</a:t>
                      </a:r>
                      <a:endParaRPr lang="en-US" sz="2400" b="1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835511"/>
                  </a:ext>
                </a:extLst>
              </a:tr>
              <a:tr h="249757">
                <a:tc>
                  <a:txBody>
                    <a:bodyPr/>
                    <a:lstStyle/>
                    <a:p>
                      <a:pPr marL="19939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Book Antiqua" panose="020406020503050303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Cytokine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7"/>
                    </a:solidFill>
                  </a:tcPr>
                </a:tc>
                <a:tc>
                  <a:txBody>
                    <a:bodyPr/>
                    <a:lstStyle/>
                    <a:p>
                      <a:pPr marL="1473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Book Antiqua" panose="020406020503050303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Principal cell source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7"/>
                    </a:solidFill>
                  </a:tcPr>
                </a:tc>
                <a:tc>
                  <a:txBody>
                    <a:bodyPr/>
                    <a:lstStyle/>
                    <a:p>
                      <a:pPr marL="975360" marR="97980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Book Antiqua" panose="020406020503050303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Principal effects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23088"/>
                  </a:ext>
                </a:extLst>
              </a:tr>
              <a:tr h="498448">
                <a:tc>
                  <a:txBody>
                    <a:bodyPr/>
                    <a:lstStyle/>
                    <a:p>
                      <a:pPr marL="5080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TNF-</a:t>
                      </a:r>
                      <a:r>
                        <a:rPr lang="en-US" sz="1800" dirty="0">
                          <a:effectLst/>
                          <a:latin typeface="Symbol" panose="05050102010706020507" pitchFamily="18" charset="2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</a:t>
                      </a: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*</a:t>
                      </a:r>
                      <a:endParaRPr lang="en-US" sz="18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6921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Activated macrophages, other somatic cells</a:t>
                      </a:r>
                      <a:endParaRPr lang="en-US" sz="18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29895" indent="-63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†</a:t>
                      </a:r>
                      <a:r>
                        <a:rPr lang="en-US" sz="1050" spc="-3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like</a:t>
                      </a:r>
                      <a:r>
                        <a:rPr lang="en-US" sz="1600" spc="-1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effects,</a:t>
                      </a:r>
                      <a:r>
                        <a:rPr lang="en-US" sz="1600" spc="-14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vascular</a:t>
                      </a:r>
                      <a:r>
                        <a:rPr lang="en-US" sz="1600" spc="-14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thrombosis</a:t>
                      </a:r>
                      <a:r>
                        <a:rPr lang="en-US" sz="1600" spc="-1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600" spc="-14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tumor necrosis.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429545"/>
                  </a:ext>
                </a:extLst>
              </a:tr>
              <a:tr h="215492">
                <a:tc>
                  <a:txBody>
                    <a:bodyPr/>
                    <a:lstStyle/>
                    <a:p>
                      <a:pPr marL="5080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TNF-</a:t>
                      </a:r>
                      <a:r>
                        <a:rPr lang="en-US" sz="1800" dirty="0">
                          <a:effectLst/>
                          <a:latin typeface="Symbol" panose="05050102010706020507" pitchFamily="18" charset="2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b</a:t>
                      </a:r>
                      <a:endParaRPr lang="en-US" sz="18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ts val="115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Activated T</a:t>
                      </a:r>
                      <a:r>
                        <a:rPr lang="en-US" sz="105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1 cells</a:t>
                      </a:r>
                      <a:endParaRPr lang="en-US" sz="18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 like and TNF-</a:t>
                      </a:r>
                      <a:r>
                        <a:rPr lang="en-US" sz="1800" dirty="0">
                          <a:effectLst/>
                          <a:latin typeface="Symbol" panose="05050102010706020507" pitchFamily="18" charset="2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like effects.</a:t>
                      </a:r>
                      <a:endParaRPr lang="en-US" sz="18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59518"/>
                  </a:ext>
                </a:extLst>
              </a:tr>
              <a:tr h="498448">
                <a:tc>
                  <a:txBody>
                    <a:bodyPr/>
                    <a:lstStyle/>
                    <a:p>
                      <a:pPr marL="50800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IFN-</a:t>
                      </a:r>
                      <a:r>
                        <a:rPr lang="en-US" sz="1800" dirty="0">
                          <a:effectLst/>
                          <a:latin typeface="Symbol" panose="05050102010706020507" pitchFamily="18" charset="2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</a:t>
                      </a:r>
                      <a:r>
                        <a:rPr lang="en-US" sz="105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‡ </a:t>
                      </a: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 </a:t>
                      </a:r>
                      <a:r>
                        <a:rPr lang="en-US" sz="1800" dirty="0">
                          <a:effectLst/>
                          <a:latin typeface="Symbol" panose="05050102010706020507" pitchFamily="18" charset="2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b</a:t>
                      </a:r>
                      <a:endParaRPr lang="en-US" sz="18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8577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Macrophage, neutrophils, etc.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217170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Antiviral</a:t>
                      </a:r>
                      <a:r>
                        <a:rPr lang="en-US" sz="16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effect,</a:t>
                      </a:r>
                      <a:r>
                        <a:rPr lang="en-US" sz="1600" spc="-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induction</a:t>
                      </a:r>
                      <a:r>
                        <a:rPr lang="en-US" sz="1600" spc="-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of</a:t>
                      </a:r>
                      <a:r>
                        <a:rPr lang="en-US" sz="16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class</a:t>
                      </a:r>
                      <a:r>
                        <a:rPr lang="en-US" sz="1600" spc="-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</a:t>
                      </a:r>
                      <a:r>
                        <a:rPr lang="en-US" sz="1600" spc="-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MHC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§</a:t>
                      </a:r>
                      <a:r>
                        <a:rPr lang="en-US" sz="1050" spc="2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on</a:t>
                      </a:r>
                      <a:r>
                        <a:rPr lang="en-US" sz="16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somatic cell</a:t>
                      </a:r>
                      <a:r>
                        <a:rPr lang="en-US" sz="1600" spc="-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s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,</a:t>
                      </a:r>
                      <a:r>
                        <a:rPr lang="en-US" sz="16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</a:t>
                      </a:r>
                      <a:r>
                        <a:rPr lang="en-US" sz="1600" spc="-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v</a:t>
                      </a:r>
                      <a:r>
                        <a:rPr lang="en-US" sz="1600" spc="-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tion</a:t>
                      </a:r>
                      <a:r>
                        <a:rPr lang="en-US" sz="16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of</a:t>
                      </a:r>
                      <a:r>
                        <a:rPr lang="en-US" sz="1600" spc="7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 spc="-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</a:t>
                      </a:r>
                      <a:r>
                        <a:rPr lang="en-US" sz="1600" spc="-1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r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op</a:t>
                      </a:r>
                      <a:r>
                        <a:rPr lang="en-US" sz="1600" spc="-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r>
                        <a:rPr lang="en-US" sz="1600" spc="-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ges</a:t>
                      </a:r>
                      <a:r>
                        <a:rPr lang="en-US" sz="16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6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NK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||</a:t>
                      </a:r>
                      <a:r>
                        <a:rPr lang="en-US" sz="1050" spc="2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505481"/>
                  </a:ext>
                </a:extLst>
              </a:tr>
              <a:tr h="830747">
                <a:tc>
                  <a:txBody>
                    <a:bodyPr/>
                    <a:lstStyle/>
                    <a:p>
                      <a:pPr marL="50165" marR="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IFN-</a:t>
                      </a:r>
                      <a:r>
                        <a:rPr lang="en-US" sz="1800" dirty="0">
                          <a:effectLst/>
                          <a:latin typeface="Symbol" panose="05050102010706020507" pitchFamily="18" charset="2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g</a:t>
                      </a:r>
                      <a:endParaRPr lang="en-US" sz="18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196850" indent="-635">
                        <a:lnSpc>
                          <a:spcPct val="8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Activated T</a:t>
                      </a:r>
                      <a:r>
                        <a:rPr lang="en-US" sz="105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1 and NK cells</a:t>
                      </a:r>
                      <a:endParaRPr lang="en-US" sz="18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207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Induction</a:t>
                      </a:r>
                      <a:r>
                        <a:rPr lang="en-US" sz="16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of</a:t>
                      </a:r>
                      <a:r>
                        <a:rPr lang="en-US" sz="16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class</a:t>
                      </a:r>
                      <a:r>
                        <a:rPr lang="en-US" sz="1600" spc="-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</a:t>
                      </a:r>
                      <a:r>
                        <a:rPr lang="en-US" sz="16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MHC</a:t>
                      </a:r>
                      <a:r>
                        <a:rPr lang="en-US" sz="1600" spc="-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on</a:t>
                      </a:r>
                      <a:r>
                        <a:rPr lang="en-US" sz="16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all</a:t>
                      </a:r>
                      <a:r>
                        <a:rPr lang="en-US" sz="16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somatic</a:t>
                      </a:r>
                      <a:r>
                        <a:rPr lang="en-US" sz="1600" spc="-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cells;</a:t>
                      </a:r>
                      <a:r>
                        <a:rPr lang="en-US" sz="16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induction of</a:t>
                      </a:r>
                      <a:r>
                        <a:rPr lang="en-US" sz="16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class</a:t>
                      </a:r>
                      <a:r>
                        <a:rPr lang="en-US" sz="16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II</a:t>
                      </a:r>
                      <a:r>
                        <a:rPr lang="en-US" sz="1600" spc="-17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MHC</a:t>
                      </a:r>
                      <a:r>
                        <a:rPr lang="en-US" sz="16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on</a:t>
                      </a:r>
                      <a:r>
                        <a:rPr lang="en-US" sz="1600" spc="-17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APCs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¶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.</a:t>
                      </a:r>
                      <a:r>
                        <a:rPr lang="en-US" sz="16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Activation</a:t>
                      </a:r>
                      <a:r>
                        <a:rPr lang="en-US" sz="1600" spc="-17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of</a:t>
                      </a:r>
                      <a:r>
                        <a:rPr lang="en-US" sz="16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macrophages neutrophils</a:t>
                      </a:r>
                      <a:r>
                        <a:rPr lang="en-US" sz="1600" spc="-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600" spc="-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NK</a:t>
                      </a:r>
                      <a:r>
                        <a:rPr lang="en-US" sz="1600" spc="-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cells;</a:t>
                      </a:r>
                      <a:r>
                        <a:rPr lang="en-US" sz="1600" spc="-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promotion</a:t>
                      </a:r>
                      <a:r>
                        <a:rPr lang="en-US" sz="1600" spc="-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of</a:t>
                      </a:r>
                      <a:r>
                        <a:rPr lang="en-US" sz="1600" spc="-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CMI**</a:t>
                      </a:r>
                      <a:r>
                        <a:rPr lang="en-US" sz="1600" spc="-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(inhibits T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2</a:t>
                      </a:r>
                      <a:r>
                        <a:rPr lang="en-US" sz="1600" spc="-13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cells);</a:t>
                      </a:r>
                      <a:r>
                        <a:rPr lang="en-US" sz="1600" spc="-13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antiviral</a:t>
                      </a:r>
                      <a:r>
                        <a:rPr lang="en-US" sz="1600" spc="-13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effect</a:t>
                      </a:r>
                      <a:r>
                        <a:rPr lang="en-US" sz="1600" spc="-13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(weak)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517542"/>
                  </a:ext>
                </a:extLst>
              </a:tr>
              <a:tr h="1207057">
                <a:tc>
                  <a:txBody>
                    <a:bodyPr/>
                    <a:lstStyle/>
                    <a:p>
                      <a:pPr marL="50165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CSF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††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50165" marR="15875">
                        <a:lnSpc>
                          <a:spcPct val="101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en-US" sz="1600" spc="-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(G-CSF, </a:t>
                      </a:r>
                      <a:r>
                        <a:rPr lang="en-US" sz="1600" spc="-3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M-CSF,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GM-CSF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§§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,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50165" marR="0">
                        <a:lnSpc>
                          <a:spcPct val="101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EPO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||||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, TPO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¶¶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, SCF***)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1270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Monocytes, macrophages fibroblasts, T lymphocytes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302260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These</a:t>
                      </a:r>
                      <a:r>
                        <a:rPr lang="en-US" sz="16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cytokines</a:t>
                      </a:r>
                      <a:r>
                        <a:rPr lang="en-US" sz="16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help</a:t>
                      </a:r>
                      <a:r>
                        <a:rPr lang="en-US" sz="16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the</a:t>
                      </a:r>
                      <a:r>
                        <a:rPr lang="en-US" sz="16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production</a:t>
                      </a:r>
                      <a:r>
                        <a:rPr lang="en-US" sz="16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of</a:t>
                      </a:r>
                      <a:r>
                        <a:rPr lang="en-US" sz="16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particular mature</a:t>
                      </a:r>
                      <a:r>
                        <a:rPr lang="en-US" sz="16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blood</a:t>
                      </a:r>
                      <a:r>
                        <a:rPr lang="en-US" sz="16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6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types</a:t>
                      </a:r>
                      <a:r>
                        <a:rPr lang="en-US" sz="16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from</a:t>
                      </a:r>
                      <a:r>
                        <a:rPr lang="en-US" sz="1600" spc="-1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pluripotent</a:t>
                      </a:r>
                      <a:r>
                        <a:rPr lang="en-US" sz="16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stem</a:t>
                      </a:r>
                      <a:r>
                        <a:rPr lang="en-US" sz="16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482380"/>
                  </a:ext>
                </a:extLst>
              </a:tr>
              <a:tr h="1042583">
                <a:tc>
                  <a:txBody>
                    <a:bodyPr/>
                    <a:lstStyle/>
                    <a:p>
                      <a:pPr marL="50165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TGF</a:t>
                      </a:r>
                      <a:r>
                        <a:rPr lang="en-US" sz="105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†††</a:t>
                      </a: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-B</a:t>
                      </a:r>
                      <a:endParaRPr lang="en-US" sz="18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11430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Activated T lymphocytes, platelets, macrophage, etc.</a:t>
                      </a:r>
                      <a:endParaRPr lang="en-US" sz="18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134683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Anti-inflammation Antiproliferation of stem cell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45085" marR="1313815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Wound healing by promoting fibroblast proliferation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59044"/>
                  </a:ext>
                </a:extLst>
              </a:tr>
              <a:tr h="498448">
                <a:tc>
                  <a:txBody>
                    <a:bodyPr/>
                    <a:lstStyle/>
                    <a:p>
                      <a:pPr marL="5080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LIF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‡‡‡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 cells</a:t>
                      </a:r>
                      <a:endParaRPr lang="en-US" sz="18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1554480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Proliferation of stem cell Eosinophil chemotaxis</a:t>
                      </a:r>
                      <a:endParaRPr lang="en-US" sz="18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890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740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857425"/>
              </p:ext>
            </p:extLst>
          </p:nvPr>
        </p:nvGraphicFramePr>
        <p:xfrm>
          <a:off x="1360449" y="1"/>
          <a:ext cx="10303727" cy="69828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11214">
                  <a:extLst>
                    <a:ext uri="{9D8B030D-6E8A-4147-A177-3AD203B41FA5}">
                      <a16:colId xmlns:a16="http://schemas.microsoft.com/office/drawing/2014/main" val="2814940480"/>
                    </a:ext>
                  </a:extLst>
                </a:gridCol>
                <a:gridCol w="2765274">
                  <a:extLst>
                    <a:ext uri="{9D8B030D-6E8A-4147-A177-3AD203B41FA5}">
                      <a16:colId xmlns:a16="http://schemas.microsoft.com/office/drawing/2014/main" val="3151466398"/>
                    </a:ext>
                  </a:extLst>
                </a:gridCol>
                <a:gridCol w="5827239">
                  <a:extLst>
                    <a:ext uri="{9D8B030D-6E8A-4147-A177-3AD203B41FA5}">
                      <a16:colId xmlns:a16="http://schemas.microsoft.com/office/drawing/2014/main" val="2055655767"/>
                    </a:ext>
                  </a:extLst>
                </a:gridCol>
              </a:tblGrid>
              <a:tr h="182095">
                <a:tc gridSpan="3">
                  <a:txBody>
                    <a:bodyPr/>
                    <a:lstStyle/>
                    <a:p>
                      <a:pPr marL="986155" marR="986155" algn="ct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Book Antiqua" panose="020406020503050303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Table 9.2 </a:t>
                      </a: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Major properties of human interleukins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B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689707"/>
                  </a:ext>
                </a:extLst>
              </a:tr>
              <a:tr h="182095">
                <a:tc>
                  <a:txBody>
                    <a:bodyPr/>
                    <a:lstStyle/>
                    <a:p>
                      <a:pPr marL="132715" marR="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Book Antiqua" panose="020406020503050303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Interleukin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7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Book Antiqua" panose="020406020503050303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Principal cell source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7"/>
                    </a:solidFill>
                  </a:tcPr>
                </a:tc>
                <a:tc>
                  <a:txBody>
                    <a:bodyPr/>
                    <a:lstStyle/>
                    <a:p>
                      <a:pPr marL="981075" marR="984885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Book Antiqua" panose="020406020503050303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Principal effects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410565"/>
                  </a:ext>
                </a:extLst>
              </a:tr>
              <a:tr h="543189">
                <a:tc>
                  <a:txBody>
                    <a:bodyPr/>
                    <a:lstStyle/>
                    <a:p>
                      <a:pPr marL="50165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</a:t>
                      </a:r>
                      <a:r>
                        <a:rPr lang="en-US" sz="1100">
                          <a:effectLst/>
                          <a:latin typeface="Symbol" panose="05050102010706020507" pitchFamily="18" charset="2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*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825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Macrophages, other APCs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†,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other somatic 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889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Costimulation</a:t>
                      </a:r>
                      <a:r>
                        <a:rPr lang="en-US" sz="1200" spc="-1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of</a:t>
                      </a:r>
                      <a:r>
                        <a:rPr lang="en-US" sz="1200" spc="-1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APCs</a:t>
                      </a:r>
                      <a:r>
                        <a:rPr lang="en-US" sz="1200" spc="-1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1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200" spc="-1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cells;</a:t>
                      </a:r>
                      <a:r>
                        <a:rPr lang="en-US" sz="1200" spc="-1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B</a:t>
                      </a:r>
                      <a:r>
                        <a:rPr lang="en-US" sz="1200" spc="-1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200" spc="-1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growth</a:t>
                      </a:r>
                      <a:r>
                        <a:rPr lang="en-US" sz="1200" spc="-1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Ig production</a:t>
                      </a:r>
                      <a:r>
                        <a:rPr lang="en-US" sz="1200" spc="-16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acute</a:t>
                      </a:r>
                      <a:r>
                        <a:rPr lang="en-US" sz="1200" spc="-15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phase</a:t>
                      </a:r>
                      <a:r>
                        <a:rPr lang="en-US" sz="1200" spc="-16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response.</a:t>
                      </a:r>
                      <a:r>
                        <a:rPr lang="en-US" sz="1200" spc="-15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Phagocytic</a:t>
                      </a:r>
                      <a:r>
                        <a:rPr lang="en-US" sz="1200" spc="-15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activation, inflammation</a:t>
                      </a:r>
                      <a:r>
                        <a:rPr lang="en-US" sz="1200" spc="-2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2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fever;</a:t>
                      </a:r>
                      <a:r>
                        <a:rPr lang="en-US" sz="1200" spc="-2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promotes</a:t>
                      </a:r>
                      <a:r>
                        <a:rPr lang="en-US" sz="1200" spc="-2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hematopoiesis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517833"/>
                  </a:ext>
                </a:extLst>
              </a:tr>
              <a:tr h="576612">
                <a:tc>
                  <a:txBody>
                    <a:bodyPr/>
                    <a:lstStyle/>
                    <a:p>
                      <a:pPr marL="5080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IL-2 (TCGF)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‡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ts val="865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Activated T 1 cells NK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§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0" marR="110490" algn="ctr">
                        <a:lnSpc>
                          <a:spcPts val="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45720" marR="0">
                        <a:lnSpc>
                          <a:spcPts val="9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</a:t>
                      </a:r>
                      <a:r>
                        <a:rPr lang="en-US" sz="12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CTL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||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.</a:t>
                      </a:r>
                      <a:r>
                        <a:rPr lang="en-US" sz="12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</a:t>
                      </a:r>
                      <a:r>
                        <a:rPr lang="en-US" sz="1200" spc="-1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r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olife</a:t>
                      </a:r>
                      <a:r>
                        <a:rPr lang="en-US" sz="1200" spc="-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ra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tion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4572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of activated T 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Proliferation</a:t>
                      </a:r>
                      <a:r>
                        <a:rPr lang="en-US" sz="1200" spc="-21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of</a:t>
                      </a:r>
                      <a:r>
                        <a:rPr lang="en-US" sz="1200" spc="-2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activated</a:t>
                      </a:r>
                      <a:r>
                        <a:rPr lang="en-US" sz="1200" spc="-2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200" spc="-2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cells;</a:t>
                      </a:r>
                      <a:r>
                        <a:rPr lang="en-US" sz="1200" spc="-2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apoptosis</a:t>
                      </a:r>
                      <a:r>
                        <a:rPr lang="en-US" sz="1200" spc="-21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of</a:t>
                      </a:r>
                      <a:r>
                        <a:rPr lang="en-US" sz="1200" spc="-2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200" spc="-2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45720" marR="104140">
                        <a:lnSpc>
                          <a:spcPct val="101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after</a:t>
                      </a:r>
                      <a:r>
                        <a:rPr lang="en-US" sz="1200" spc="-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prolonged</a:t>
                      </a:r>
                      <a:r>
                        <a:rPr lang="en-US" sz="1200" spc="-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or</a:t>
                      </a:r>
                      <a:r>
                        <a:rPr lang="en-US" sz="1200" spc="-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repeated</a:t>
                      </a:r>
                      <a:r>
                        <a:rPr lang="en-US" sz="1200" spc="-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activation;</a:t>
                      </a:r>
                      <a:r>
                        <a:rPr lang="en-US" sz="1200" spc="-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NK</a:t>
                      </a:r>
                      <a:r>
                        <a:rPr lang="en-US" sz="1200" spc="-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200" spc="-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CTL function;</a:t>
                      </a:r>
                      <a:r>
                        <a:rPr lang="en-US" sz="1200" spc="-23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B</a:t>
                      </a:r>
                      <a:r>
                        <a:rPr lang="en-US" sz="1200" spc="-22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200" spc="-22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proliferation</a:t>
                      </a:r>
                      <a:r>
                        <a:rPr lang="en-US" sz="1200" spc="-22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22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IgG2</a:t>
                      </a:r>
                      <a:r>
                        <a:rPr lang="en-US" sz="1200" spc="-22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expression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76385"/>
                  </a:ext>
                </a:extLst>
              </a:tr>
              <a:tr h="353591">
                <a:tc>
                  <a:txBody>
                    <a:bodyPr/>
                    <a:lstStyle/>
                    <a:p>
                      <a:pPr marL="50800" marR="16065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IL-3 (multi- CSF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¶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)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 lymphocytes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63436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Growth of early hematopoietic progenitors. B cell proliferation, IgE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44965"/>
                  </a:ext>
                </a:extLst>
              </a:tr>
              <a:tr h="545994">
                <a:tc>
                  <a:txBody>
                    <a:bodyPr/>
                    <a:lstStyle/>
                    <a:p>
                      <a:pPr marL="5080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IL-4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2 cells, mast 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366395">
                        <a:lnSpc>
                          <a:spcPct val="92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B</a:t>
                      </a:r>
                      <a:r>
                        <a:rPr lang="en-US" sz="12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2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proliferation,</a:t>
                      </a:r>
                      <a:r>
                        <a:rPr lang="en-US" sz="12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IgE</a:t>
                      </a:r>
                      <a:r>
                        <a:rPr lang="en-US" sz="12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expression,</a:t>
                      </a:r>
                      <a:r>
                        <a:rPr lang="en-US" sz="12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class</a:t>
                      </a:r>
                      <a:r>
                        <a:rPr lang="en-US" sz="12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II</a:t>
                      </a:r>
                      <a:r>
                        <a:rPr lang="en-US" sz="1200" spc="-11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MHC</a:t>
                      </a:r>
                      <a:r>
                        <a:rPr lang="en-US" sz="1100">
                          <a:effectLst/>
                          <a:latin typeface="Symbol" panose="05050102010706020507" pitchFamily="18" charset="2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**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expression,</a:t>
                      </a:r>
                      <a:r>
                        <a:rPr lang="en-US" sz="1200" spc="-17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2</a:t>
                      </a:r>
                      <a:r>
                        <a:rPr lang="en-US" sz="1200" spc="-16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200" spc="-17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16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CTL</a:t>
                      </a:r>
                      <a:r>
                        <a:rPr lang="en-US" sz="1200" spc="-16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proliferation</a:t>
                      </a:r>
                      <a:r>
                        <a:rPr lang="en-US" sz="1200" spc="-17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 eosinophil</a:t>
                      </a:r>
                      <a:r>
                        <a:rPr lang="en-US" sz="1200" spc="-18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mast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growth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function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4572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Inhibit monokine production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51777"/>
                  </a:ext>
                </a:extLst>
              </a:tr>
              <a:tr h="226526">
                <a:tc>
                  <a:txBody>
                    <a:bodyPr/>
                    <a:lstStyle/>
                    <a:p>
                      <a:pPr marL="5080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IL-5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ts val="114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2 cells, mast 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Eosinophil growth and function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405609"/>
                  </a:ext>
                </a:extLst>
              </a:tr>
              <a:tr h="382433">
                <a:tc>
                  <a:txBody>
                    <a:bodyPr/>
                    <a:lstStyle/>
                    <a:p>
                      <a:pPr marL="5080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IL-6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60325">
                        <a:lnSpc>
                          <a:spcPct val="8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Activated</a:t>
                      </a:r>
                      <a:r>
                        <a:rPr lang="en-US" sz="1200" spc="-15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05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2</a:t>
                      </a:r>
                      <a:r>
                        <a:rPr lang="en-US" sz="1200" spc="-15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cells,</a:t>
                      </a:r>
                      <a:r>
                        <a:rPr lang="en-US" sz="1200" spc="-15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APCs, other</a:t>
                      </a:r>
                      <a:r>
                        <a:rPr lang="en-US" sz="1200" spc="-165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somatic</a:t>
                      </a:r>
                      <a:r>
                        <a:rPr lang="en-US" sz="1200" spc="-16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2227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Synergistic</a:t>
                      </a:r>
                      <a:r>
                        <a:rPr lang="en-US" sz="12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effect</a:t>
                      </a:r>
                      <a:r>
                        <a:rPr lang="en-US" sz="1200" spc="-1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with</a:t>
                      </a:r>
                      <a:r>
                        <a:rPr lang="en-US" sz="1200" spc="-1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</a:t>
                      </a:r>
                      <a:r>
                        <a:rPr lang="en-US" sz="1200" spc="-1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or</a:t>
                      </a:r>
                      <a:r>
                        <a:rPr lang="en-US" sz="1200" spc="-1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TNF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††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,</a:t>
                      </a:r>
                      <a:r>
                        <a:rPr lang="en-US" sz="1200" spc="-1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 spc="-1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fever,</a:t>
                      </a:r>
                      <a:r>
                        <a:rPr lang="en-US" sz="1200" spc="-1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acute phase</a:t>
                      </a:r>
                      <a:r>
                        <a:rPr lang="en-US" sz="1200" spc="-1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response,</a:t>
                      </a:r>
                      <a:r>
                        <a:rPr lang="en-US" sz="1200" spc="-1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B</a:t>
                      </a:r>
                      <a:r>
                        <a:rPr lang="en-US" sz="1200" spc="-1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200" spc="-1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growth</a:t>
                      </a:r>
                      <a:r>
                        <a:rPr lang="en-US" sz="1200" spc="-1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1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Ig</a:t>
                      </a:r>
                      <a:r>
                        <a:rPr lang="en-US" sz="1200" spc="-1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production, hematopoiesis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852702"/>
                  </a:ext>
                </a:extLst>
              </a:tr>
              <a:tr h="359259">
                <a:tc>
                  <a:txBody>
                    <a:bodyPr/>
                    <a:lstStyle/>
                    <a:p>
                      <a:pPr marL="50165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IL-7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27114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Thymic and marrow stromal 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 and B lymphopoiesis; CTL functions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055273"/>
                  </a:ext>
                </a:extLst>
              </a:tr>
              <a:tr h="265758">
                <a:tc>
                  <a:txBody>
                    <a:bodyPr/>
                    <a:lstStyle/>
                    <a:p>
                      <a:pPr marL="50165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IL-8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Macrophages, other somatic 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Chemoattractants neutrophils and T 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08399"/>
                  </a:ext>
                </a:extLst>
              </a:tr>
              <a:tr h="182095">
                <a:tc>
                  <a:txBody>
                    <a:bodyPr/>
                    <a:lstStyle/>
                    <a:p>
                      <a:pPr marL="50165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IL-9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 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Hemopoietic and thymopoietic effects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242351"/>
                  </a:ext>
                </a:extLst>
              </a:tr>
              <a:tr h="576612">
                <a:tc>
                  <a:txBody>
                    <a:bodyPr/>
                    <a:lstStyle/>
                    <a:p>
                      <a:pPr marL="50165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IL-10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ts val="865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Activated T 2,</a:t>
                      </a:r>
                      <a:r>
                        <a:rPr lang="en-US" sz="1200" spc="-16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CD8</a:t>
                      </a:r>
                      <a:r>
                        <a:rPr lang="en-US" sz="1200" baseline="300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‡‡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0" marR="110490" algn="ctr">
                        <a:lnSpc>
                          <a:spcPts val="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45720" marR="0">
                        <a:lnSpc>
                          <a:spcPts val="9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2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B</a:t>
                      </a:r>
                      <a:r>
                        <a:rPr lang="en-US" sz="1200" spc="-1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lymphocyte,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4572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macrophages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275590">
                        <a:lnSpc>
                          <a:spcPct val="92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Inhibit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cytokine</a:t>
                      </a:r>
                      <a:r>
                        <a:rPr lang="en-US" sz="12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production</a:t>
                      </a:r>
                      <a:r>
                        <a:rPr lang="en-US" sz="12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by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1</a:t>
                      </a:r>
                      <a:r>
                        <a:rPr lang="en-US" sz="12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cells,</a:t>
                      </a:r>
                      <a:r>
                        <a:rPr lang="en-US" sz="12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NK</a:t>
                      </a:r>
                      <a:r>
                        <a:rPr lang="en-US" sz="12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 and</a:t>
                      </a:r>
                      <a:r>
                        <a:rPr lang="en-US" sz="12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APCs</a:t>
                      </a:r>
                      <a:r>
                        <a:rPr lang="en-US" sz="12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promote</a:t>
                      </a:r>
                      <a:r>
                        <a:rPr lang="en-US" sz="12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B</a:t>
                      </a:r>
                      <a:r>
                        <a:rPr lang="en-US" sz="1200" spc="-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2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proliferation</a:t>
                      </a:r>
                      <a:r>
                        <a:rPr lang="en-US" sz="12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antibody responses.</a:t>
                      </a:r>
                      <a:r>
                        <a:rPr lang="en-US" sz="1200" spc="-2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Suppresses</a:t>
                      </a:r>
                      <a:r>
                        <a:rPr lang="en-US" sz="1200" spc="-20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cell-mediated</a:t>
                      </a:r>
                      <a:r>
                        <a:rPr lang="en-US" sz="1200" spc="-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immunity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902555"/>
                  </a:ext>
                </a:extLst>
              </a:tr>
              <a:tr h="233350">
                <a:tc>
                  <a:txBody>
                    <a:bodyPr/>
                    <a:lstStyle/>
                    <a:p>
                      <a:pPr marL="5080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IL-11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Stromal 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Synergistic</a:t>
                      </a:r>
                      <a:r>
                        <a:rPr lang="en-US" sz="1200" spc="-1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effect</a:t>
                      </a:r>
                      <a:r>
                        <a:rPr lang="en-US" sz="1200" spc="-1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on</a:t>
                      </a:r>
                      <a:r>
                        <a:rPr lang="en-US" sz="1200" spc="-1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hemopoiesis</a:t>
                      </a:r>
                      <a:r>
                        <a:rPr lang="en-US" sz="1200" spc="-1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1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thrombopoiesis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264350"/>
                  </a:ext>
                </a:extLst>
              </a:tr>
              <a:tr h="617799">
                <a:tc>
                  <a:txBody>
                    <a:bodyPr/>
                    <a:lstStyle/>
                    <a:p>
                      <a:pPr marL="5080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IL-12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B cells, macrophages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Proliferation</a:t>
                      </a:r>
                      <a:r>
                        <a:rPr lang="en-US" sz="1200" spc="-22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2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function</a:t>
                      </a:r>
                      <a:r>
                        <a:rPr lang="en-US" sz="1200" spc="-2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of</a:t>
                      </a:r>
                      <a:r>
                        <a:rPr lang="en-US" sz="1200" spc="-2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activated</a:t>
                      </a:r>
                      <a:r>
                        <a:rPr lang="en-US" sz="1200" spc="-2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CTLs</a:t>
                      </a:r>
                      <a:r>
                        <a:rPr lang="en-US" sz="1200" spc="-2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22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NK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45720" marR="0">
                        <a:lnSpc>
                          <a:spcPts val="103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cells; IFN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§§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-</a:t>
                      </a:r>
                      <a:r>
                        <a:rPr lang="en-US" sz="1200">
                          <a:effectLst/>
                          <a:latin typeface="Symbol" panose="05050102010706020507" pitchFamily="18" charset="2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g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production. Promotes T 1 and suppress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1853565" marR="0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4572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2 functions; promotes CM9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482549"/>
                  </a:ext>
                </a:extLst>
              </a:tr>
              <a:tr h="182095">
                <a:tc>
                  <a:txBody>
                    <a:bodyPr/>
                    <a:lstStyle/>
                    <a:p>
                      <a:pPr marL="50165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IL-13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05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2 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Similar to IL-4 effects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107449"/>
                  </a:ext>
                </a:extLst>
              </a:tr>
              <a:tr h="471451">
                <a:tc>
                  <a:txBody>
                    <a:bodyPr/>
                    <a:lstStyle/>
                    <a:p>
                      <a:pPr marL="5080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IL-15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320675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Epithelial cells and monocytes, non- lymphocytic 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Mimic</a:t>
                      </a:r>
                      <a:r>
                        <a:rPr lang="en-US" sz="1200" spc="-1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IL-2</a:t>
                      </a:r>
                      <a:r>
                        <a:rPr lang="en-US" sz="1200" spc="-1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200" spc="-1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200" spc="-1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effect</a:t>
                      </a:r>
                      <a:r>
                        <a:rPr lang="en-US" sz="1200" spc="-1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mast</a:t>
                      </a:r>
                      <a:r>
                        <a:rPr lang="en-US" sz="1200" spc="-1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200" spc="-1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1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NK</a:t>
                      </a:r>
                      <a:r>
                        <a:rPr lang="en-US" sz="1200" spc="-19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activation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454385"/>
                  </a:ext>
                </a:extLst>
              </a:tr>
              <a:tr h="359259">
                <a:tc>
                  <a:txBody>
                    <a:bodyPr/>
                    <a:lstStyle/>
                    <a:p>
                      <a:pPr marL="5080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IL-16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237490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CD8</a:t>
                      </a:r>
                      <a:r>
                        <a:rPr lang="en-US" sz="1200" spc="-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</a:t>
                      </a:r>
                      <a:r>
                        <a:rPr lang="en-US" sz="1200" spc="-1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some</a:t>
                      </a:r>
                      <a:r>
                        <a:rPr lang="en-US" sz="1200" spc="-1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CD4</a:t>
                      </a:r>
                      <a:r>
                        <a:rPr lang="en-US" sz="1200" spc="-19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 spc="-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lymphocytes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506730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Chemoattractants</a:t>
                      </a:r>
                      <a:r>
                        <a:rPr lang="en-US" sz="1200" spc="-15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CD4</a:t>
                      </a:r>
                      <a:r>
                        <a:rPr lang="en-US" sz="1200" spc="-15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200" spc="-15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cells,</a:t>
                      </a:r>
                      <a:r>
                        <a:rPr lang="en-US" sz="1200" spc="-15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eosinophils</a:t>
                      </a:r>
                      <a:r>
                        <a:rPr lang="en-US" sz="1200" spc="-15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and monocytes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31244"/>
                  </a:ext>
                </a:extLst>
              </a:tr>
              <a:tr h="233350">
                <a:tc>
                  <a:txBody>
                    <a:bodyPr/>
                    <a:lstStyle/>
                    <a:p>
                      <a:pPr marL="5080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IL-17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Activated</a:t>
                      </a:r>
                      <a:r>
                        <a:rPr lang="en-US" sz="12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memory</a:t>
                      </a:r>
                      <a:r>
                        <a:rPr lang="en-US" sz="1200" spc="-175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200" spc="-17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Promotes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T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proliferation,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neutrophil</a:t>
                      </a:r>
                      <a:r>
                        <a:rPr lang="en-US" sz="1200" spc="-18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development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74412"/>
                  </a:ext>
                </a:extLst>
              </a:tr>
              <a:tr h="473646">
                <a:tc>
                  <a:txBody>
                    <a:bodyPr/>
                    <a:lstStyle/>
                    <a:p>
                      <a:pPr marL="5080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IL-18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ct val="101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Macrophages, keratinocytes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1EB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ts val="103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Coinduces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IFN-</a:t>
                      </a:r>
                      <a:r>
                        <a:rPr lang="en-US" sz="1200" dirty="0">
                          <a:effectLst/>
                          <a:latin typeface="Symbol" panose="05050102010706020507" pitchFamily="18" charset="2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production,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coactivates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T 1 and NK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0" marR="680720" algn="r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h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  <a:p>
                      <a:pPr marL="45720" marR="0">
                        <a:lnSpc>
                          <a:spcPts val="9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cell development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617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61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41395" y="624110"/>
            <a:ext cx="9263217" cy="1280890"/>
          </a:xfrm>
        </p:spPr>
        <p:txBody>
          <a:bodyPr/>
          <a:lstStyle/>
          <a:p>
            <a:r>
              <a:rPr lang="en-US" b="1" dirty="0" smtClean="0"/>
              <a:t>Homework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41395" y="2077844"/>
            <a:ext cx="8915400" cy="377762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What is cytokine storm?</a:t>
            </a:r>
          </a:p>
          <a:p>
            <a:r>
              <a:rPr lang="en-US" sz="2400" dirty="0" smtClean="0"/>
              <a:t>In bacterial shock</a:t>
            </a:r>
          </a:p>
          <a:p>
            <a:r>
              <a:rPr lang="en-US" sz="2400" dirty="0" smtClean="0"/>
              <a:t>Toxic shock</a:t>
            </a:r>
          </a:p>
          <a:p>
            <a:r>
              <a:rPr lang="en-US" sz="2400" dirty="0" smtClean="0"/>
              <a:t>Viral shock</a:t>
            </a:r>
          </a:p>
          <a:p>
            <a:r>
              <a:rPr lang="en-US" sz="2400" dirty="0" smtClean="0"/>
              <a:t>COVID-19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601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84195" y="624110"/>
            <a:ext cx="9720417" cy="1280890"/>
          </a:xfrm>
        </p:spPr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84195" y="2133600"/>
            <a:ext cx="9720417" cy="3777622"/>
          </a:xfrm>
        </p:spPr>
        <p:txBody>
          <a:bodyPr>
            <a:normAutofit/>
          </a:bodyPr>
          <a:lstStyle/>
          <a:p>
            <a:r>
              <a:rPr lang="en-US" dirty="0" smtClean="0"/>
              <a:t>The proteins of immune system include : </a:t>
            </a:r>
            <a:r>
              <a:rPr lang="en-US" b="1" dirty="0" smtClean="0"/>
              <a:t>structural proteins, soluble proteins </a:t>
            </a:r>
          </a:p>
          <a:p>
            <a:r>
              <a:rPr lang="en-US" b="1" dirty="0" smtClean="0"/>
              <a:t>Structural proteins </a:t>
            </a:r>
            <a:r>
              <a:rPr lang="en-US" dirty="0" smtClean="0"/>
              <a:t>include: surface proteins such as MHC system (HLA), cytokine receptors, surface antibodies</a:t>
            </a:r>
          </a:p>
          <a:p>
            <a:r>
              <a:rPr lang="en-US" b="1" dirty="0" smtClean="0"/>
              <a:t>Soluble proteins </a:t>
            </a:r>
            <a:r>
              <a:rPr lang="en-US" dirty="0" smtClean="0"/>
              <a:t>include: </a:t>
            </a:r>
            <a:r>
              <a:rPr lang="en-US" b="1" dirty="0" smtClean="0"/>
              <a:t>antibodies, complements, cytokines, </a:t>
            </a:r>
            <a:r>
              <a:rPr lang="en-US" b="1" dirty="0" err="1" smtClean="0"/>
              <a:t>lymphokine</a:t>
            </a:r>
            <a:r>
              <a:rPr lang="en-US" b="1" dirty="0" smtClean="0"/>
              <a:t>, </a:t>
            </a:r>
            <a:r>
              <a:rPr lang="en-US" b="1" dirty="0" err="1" smtClean="0"/>
              <a:t>monokine</a:t>
            </a:r>
            <a:endParaRPr lang="en-US" b="1" dirty="0" smtClean="0"/>
          </a:p>
          <a:p>
            <a:r>
              <a:rPr lang="en-US" b="1" dirty="0" smtClean="0"/>
              <a:t>The cytokine </a:t>
            </a:r>
            <a:r>
              <a:rPr lang="en-US" dirty="0" smtClean="0"/>
              <a:t>include:</a:t>
            </a:r>
          </a:p>
          <a:p>
            <a:r>
              <a:rPr lang="en-US" b="1" dirty="0" smtClean="0"/>
              <a:t>1- cytokine affecting lymphocytes</a:t>
            </a:r>
          </a:p>
          <a:p>
            <a:r>
              <a:rPr lang="en-US" b="1" dirty="0"/>
              <a:t>2- cytokine affecting </a:t>
            </a:r>
            <a:r>
              <a:rPr lang="en-US" b="1" dirty="0" smtClean="0"/>
              <a:t>macrophage</a:t>
            </a:r>
            <a:endParaRPr lang="en-US" b="1" dirty="0" smtClean="0"/>
          </a:p>
          <a:p>
            <a:r>
              <a:rPr lang="en-US" b="1" dirty="0" smtClean="0"/>
              <a:t>3- Cytotoxic cytokine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84195" y="624110"/>
            <a:ext cx="9720417" cy="1280890"/>
          </a:xfrm>
        </p:spPr>
        <p:txBody>
          <a:bodyPr/>
          <a:lstStyle/>
          <a:p>
            <a:r>
              <a:rPr lang="en-US" b="1" dirty="0"/>
              <a:t>Cytokines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92900" y="1550019"/>
            <a:ext cx="10103005" cy="5229921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Cytokines are soluble mediators</a:t>
            </a:r>
            <a:r>
              <a:rPr lang="en-US" sz="2000" dirty="0"/>
              <a:t>, </a:t>
            </a:r>
            <a:r>
              <a:rPr lang="en-US" sz="2000" dirty="0" smtClean="0"/>
              <a:t>glycoprotein </a:t>
            </a:r>
            <a:r>
              <a:rPr lang="en-US" sz="2000" dirty="0"/>
              <a:t>in nature, produced by and act on </a:t>
            </a:r>
            <a:r>
              <a:rPr lang="en-US" sz="2000" dirty="0" smtClean="0"/>
              <a:t>various </a:t>
            </a:r>
            <a:r>
              <a:rPr lang="en-US" sz="2000" dirty="0"/>
              <a:t>immune and </a:t>
            </a:r>
            <a:r>
              <a:rPr lang="en-US" sz="2000" dirty="0" smtClean="0"/>
              <a:t>non immune </a:t>
            </a:r>
            <a:r>
              <a:rPr lang="en-US" sz="2000" dirty="0"/>
              <a:t>cells. </a:t>
            </a:r>
            <a:endParaRPr lang="en-US" sz="2000" dirty="0" smtClean="0"/>
          </a:p>
          <a:p>
            <a:r>
              <a:rPr lang="en-US" sz="2000" dirty="0" smtClean="0"/>
              <a:t>They </a:t>
            </a:r>
            <a:r>
              <a:rPr lang="en-US" sz="2000" dirty="0"/>
              <a:t>are </a:t>
            </a:r>
            <a:r>
              <a:rPr lang="en-US" sz="2000" dirty="0" smtClean="0"/>
              <a:t>the </a:t>
            </a:r>
            <a:r>
              <a:rPr lang="en-US" sz="2000" b="1" dirty="0" smtClean="0"/>
              <a:t>intercellular messengers </a:t>
            </a:r>
            <a:r>
              <a:rPr lang="en-US" sz="2000" dirty="0" smtClean="0"/>
              <a:t>not </a:t>
            </a:r>
            <a:r>
              <a:rPr lang="en-US" sz="2000" dirty="0"/>
              <a:t>only </a:t>
            </a:r>
            <a:r>
              <a:rPr lang="en-US" sz="2000" b="1" dirty="0" smtClean="0"/>
              <a:t>regulate </a:t>
            </a:r>
            <a:r>
              <a:rPr lang="en-US" sz="2000" b="1" dirty="0"/>
              <a:t>immune and inflammatory response, but also </a:t>
            </a:r>
            <a:r>
              <a:rPr lang="en-US" sz="2000" b="1" dirty="0" smtClean="0"/>
              <a:t>wound </a:t>
            </a:r>
            <a:r>
              <a:rPr lang="en-US" sz="2000" b="1" dirty="0"/>
              <a:t>healing, hematopoiesis, </a:t>
            </a:r>
            <a:r>
              <a:rPr lang="en-US" sz="2000" b="1" dirty="0" smtClean="0"/>
              <a:t>angiogenesis </a:t>
            </a:r>
            <a:r>
              <a:rPr lang="en-US" sz="2000" b="1" dirty="0"/>
              <a:t>and many other biological processes. </a:t>
            </a:r>
            <a:endParaRPr lang="en-US" sz="2000" b="1" dirty="0" smtClean="0"/>
          </a:p>
          <a:p>
            <a:r>
              <a:rPr lang="en-US" sz="2000" dirty="0" smtClean="0"/>
              <a:t>Cytokines </a:t>
            </a:r>
            <a:r>
              <a:rPr lang="en-US" sz="2000" dirty="0"/>
              <a:t>exhibit </a:t>
            </a:r>
            <a:r>
              <a:rPr lang="en-US" sz="2000" dirty="0" smtClean="0"/>
              <a:t>the following properties:</a:t>
            </a:r>
          </a:p>
          <a:p>
            <a:r>
              <a:rPr lang="en-US" sz="2000" b="1" dirty="0" smtClean="0"/>
              <a:t>Pleiotropy: </a:t>
            </a:r>
            <a:r>
              <a:rPr lang="en-US" sz="2000" dirty="0" smtClean="0"/>
              <a:t>has </a:t>
            </a:r>
            <a:r>
              <a:rPr lang="en-US" sz="2000" dirty="0"/>
              <a:t>different biological effects on different target </a:t>
            </a:r>
            <a:r>
              <a:rPr lang="en-US" sz="2000" dirty="0" smtClean="0"/>
              <a:t>cells</a:t>
            </a:r>
          </a:p>
          <a:p>
            <a:r>
              <a:rPr lang="en-US" sz="2000" b="1" dirty="0"/>
              <a:t>Redundancy: </a:t>
            </a:r>
            <a:r>
              <a:rPr lang="en-US" sz="2000" dirty="0"/>
              <a:t>two or more cytokines mediate similar function </a:t>
            </a:r>
            <a:endParaRPr lang="en-US" sz="2000" dirty="0" smtClean="0"/>
          </a:p>
          <a:p>
            <a:r>
              <a:rPr lang="en-US" sz="2000" b="1" dirty="0"/>
              <a:t>Synergy</a:t>
            </a:r>
            <a:r>
              <a:rPr lang="en-US" sz="2000" b="1" dirty="0" smtClean="0"/>
              <a:t>: </a:t>
            </a:r>
            <a:r>
              <a:rPr lang="en-US" sz="2000" dirty="0" smtClean="0"/>
              <a:t>combined </a:t>
            </a:r>
            <a:r>
              <a:rPr lang="en-US" sz="2000" dirty="0"/>
              <a:t>effect of two cytokines is greater than </a:t>
            </a:r>
            <a:r>
              <a:rPr lang="en-US" sz="2000" dirty="0" smtClean="0"/>
              <a:t>the effect </a:t>
            </a:r>
            <a:r>
              <a:rPr lang="en-US" sz="2000" dirty="0"/>
              <a:t>of individual cytokine</a:t>
            </a:r>
            <a:endParaRPr lang="en-US" sz="2000" dirty="0" smtClean="0"/>
          </a:p>
          <a:p>
            <a:r>
              <a:rPr lang="en-US" sz="2000" b="1" dirty="0"/>
              <a:t>Antagonism: </a:t>
            </a:r>
            <a:r>
              <a:rPr lang="en-US" sz="2000" dirty="0"/>
              <a:t>the effect of one cytokine is inhibited by another cytokine</a:t>
            </a:r>
            <a:endParaRPr lang="en-US" sz="2000" dirty="0" smtClean="0"/>
          </a:p>
          <a:p>
            <a:r>
              <a:rPr lang="en-US" sz="2000" b="1" dirty="0" smtClean="0"/>
              <a:t>Cascade induction</a:t>
            </a:r>
            <a:r>
              <a:rPr lang="en-US" sz="2000" b="1" dirty="0"/>
              <a:t>:  </a:t>
            </a:r>
            <a:r>
              <a:rPr lang="en-US" sz="2000" dirty="0"/>
              <a:t>action of cytokine on the target cell induces production of cytokines, which in turn may induce other target cells to </a:t>
            </a:r>
            <a:r>
              <a:rPr lang="en-US" sz="2000" dirty="0" smtClean="0"/>
              <a:t>produce </a:t>
            </a:r>
            <a:r>
              <a:rPr lang="en-US" sz="2000" dirty="0"/>
              <a:t>other cytokines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0133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17649" y="624110"/>
            <a:ext cx="9686963" cy="1026270"/>
          </a:xfrm>
        </p:spPr>
        <p:txBody>
          <a:bodyPr/>
          <a:lstStyle/>
          <a:p>
            <a:r>
              <a:rPr lang="en-US" b="1" dirty="0" smtClean="0"/>
              <a:t>Interleukin-1 (IL-1)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50380" y="1739591"/>
            <a:ext cx="9854232" cy="4962292"/>
          </a:xfrm>
        </p:spPr>
        <p:txBody>
          <a:bodyPr>
            <a:normAutofit/>
          </a:bodyPr>
          <a:lstStyle/>
          <a:p>
            <a:r>
              <a:rPr lang="en-US" sz="2000" dirty="0"/>
              <a:t>It was previously known as endogenous </a:t>
            </a:r>
            <a:r>
              <a:rPr lang="en-US" sz="2000" b="1" dirty="0" smtClean="0"/>
              <a:t>pyrogen (producing fever), </a:t>
            </a:r>
            <a:r>
              <a:rPr lang="en-US" sz="2000" dirty="0" smtClean="0"/>
              <a:t>lymphocyte-activating </a:t>
            </a:r>
            <a:r>
              <a:rPr lang="en-US" sz="2000" dirty="0"/>
              <a:t>factor (LAF). </a:t>
            </a:r>
            <a:endParaRPr lang="en-US" sz="2000" dirty="0" smtClean="0"/>
          </a:p>
          <a:p>
            <a:r>
              <a:rPr lang="en-US" sz="2000" dirty="0" smtClean="0"/>
              <a:t>IL-1 </a:t>
            </a:r>
            <a:r>
              <a:rPr lang="en-US" sz="2000" dirty="0"/>
              <a:t>is produced by many cells such as macrophages, endothelial cells, B cells, fibroblast, but macrophages produce IL-1 abundantly.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stimulates T and B cells and induces inflammatory responses. </a:t>
            </a:r>
            <a:endParaRPr lang="en-US" sz="2000" dirty="0" smtClean="0"/>
          </a:p>
          <a:p>
            <a:r>
              <a:rPr lang="en-US" sz="2000" dirty="0" smtClean="0"/>
              <a:t>IL-1 together </a:t>
            </a:r>
            <a:r>
              <a:rPr lang="en-US" sz="2000" dirty="0"/>
              <a:t>with </a:t>
            </a:r>
            <a:r>
              <a:rPr lang="en-US" sz="2000" dirty="0" smtClean="0"/>
              <a:t>TNF </a:t>
            </a:r>
            <a:r>
              <a:rPr lang="en-US" sz="2000" dirty="0"/>
              <a:t>goes to brain, where they </a:t>
            </a:r>
            <a:r>
              <a:rPr lang="en-US" sz="2000" b="1" dirty="0"/>
              <a:t>induces fever </a:t>
            </a:r>
            <a:r>
              <a:rPr lang="en-US" sz="2000" dirty="0"/>
              <a:t>and act to increase </a:t>
            </a:r>
            <a:r>
              <a:rPr lang="en-US" sz="2000" dirty="0" smtClean="0"/>
              <a:t>corticosteroid </a:t>
            </a:r>
            <a:r>
              <a:rPr lang="en-US" sz="2000" dirty="0"/>
              <a:t>release.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the liver, it induces production of acute phase proteins.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mediates a wide range of metabolic, physiological </a:t>
            </a:r>
            <a:r>
              <a:rPr lang="en-US" sz="2000" dirty="0" smtClean="0"/>
              <a:t>inflammatory </a:t>
            </a:r>
            <a:r>
              <a:rPr lang="en-US" sz="2000" dirty="0"/>
              <a:t>and hematological effects by acting on bone marrow, epithelial cells, fibroblasts, </a:t>
            </a:r>
            <a:r>
              <a:rPr lang="en-US" sz="2000" dirty="0" smtClean="0"/>
              <a:t>osteoclasts</a:t>
            </a:r>
            <a:r>
              <a:rPr lang="en-US" sz="2000" dirty="0"/>
              <a:t>, hepatic cells, etc. </a:t>
            </a:r>
            <a:endParaRPr lang="en-US" sz="2000" dirty="0" smtClean="0"/>
          </a:p>
          <a:p>
            <a:r>
              <a:rPr lang="en-US" sz="2000" dirty="0" smtClean="0"/>
              <a:t>Virtually</a:t>
            </a:r>
            <a:r>
              <a:rPr lang="en-US" sz="2000" dirty="0"/>
              <a:t>, all cells of the body have receptors for IL-1 and can respond to it </a:t>
            </a:r>
          </a:p>
        </p:txBody>
      </p:sp>
    </p:spTree>
    <p:extLst>
      <p:ext uri="{BB962C8B-B14F-4D97-AF65-F5344CB8AC3E}">
        <p14:creationId xmlns:p14="http://schemas.microsoft.com/office/powerpoint/2010/main" val="111506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61171" y="624110"/>
            <a:ext cx="9943441" cy="758641"/>
          </a:xfrm>
        </p:spPr>
        <p:txBody>
          <a:bodyPr/>
          <a:lstStyle/>
          <a:p>
            <a:r>
              <a:rPr lang="en-US" b="1" dirty="0" smtClean="0"/>
              <a:t>Interleukin-1</a:t>
            </a:r>
            <a:endParaRPr lang="en-US" b="1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3221" y="1664612"/>
            <a:ext cx="4553557" cy="4959212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>
            <a:off x="1115122" y="1664612"/>
            <a:ext cx="62892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dirty="0" smtClean="0"/>
              <a:t>IL-1 produced </a:t>
            </a:r>
            <a:r>
              <a:rPr lang="en-US" dirty="0"/>
              <a:t>by many cell types in response to damage, infection or antigens. </a:t>
            </a:r>
            <a:endParaRPr lang="en-US" dirty="0" smtClean="0"/>
          </a:p>
          <a:p>
            <a:pPr algn="just" rtl="0"/>
            <a:r>
              <a:rPr lang="en-US" dirty="0" smtClean="0"/>
              <a:t>1- It </a:t>
            </a:r>
            <a:r>
              <a:rPr lang="en-US" dirty="0"/>
              <a:t>influences many cells and processes. </a:t>
            </a:r>
          </a:p>
          <a:p>
            <a:pPr algn="just" rtl="0"/>
            <a:r>
              <a:rPr lang="en-US" dirty="0" smtClean="0"/>
              <a:t>2- NK cell-</a:t>
            </a:r>
            <a:r>
              <a:rPr lang="en-US" dirty="0" err="1" smtClean="0"/>
              <a:t>cytocidal</a:t>
            </a:r>
            <a:r>
              <a:rPr lang="en-US" dirty="0" smtClean="0"/>
              <a:t> </a:t>
            </a:r>
            <a:r>
              <a:rPr lang="en-US" dirty="0"/>
              <a:t>activity increases; </a:t>
            </a:r>
            <a:endParaRPr lang="en-US" dirty="0" smtClean="0"/>
          </a:p>
          <a:p>
            <a:pPr algn="just" rtl="0"/>
            <a:r>
              <a:rPr lang="en-US" dirty="0" smtClean="0"/>
              <a:t>3- </a:t>
            </a:r>
            <a:r>
              <a:rPr lang="en-US" dirty="0" err="1" smtClean="0"/>
              <a:t>Polymorphonuclear</a:t>
            </a:r>
            <a:r>
              <a:rPr lang="en-US" dirty="0" smtClean="0"/>
              <a:t> </a:t>
            </a:r>
            <a:r>
              <a:rPr lang="en-US" dirty="0"/>
              <a:t>neutrophils (PMNs) are metabolically activated and move towards the site of IL-1 production by chemotaxis (black arrow); </a:t>
            </a:r>
            <a:endParaRPr lang="en-US" dirty="0" smtClean="0"/>
          </a:p>
          <a:p>
            <a:pPr algn="just" rtl="0"/>
            <a:r>
              <a:rPr lang="en-US" dirty="0" smtClean="0"/>
              <a:t>4- In </a:t>
            </a:r>
            <a:r>
              <a:rPr lang="en-US" dirty="0"/>
              <a:t>the endothelium, adhesion molecules and </a:t>
            </a:r>
            <a:r>
              <a:rPr lang="en-US" dirty="0" err="1"/>
              <a:t>procoagulants</a:t>
            </a:r>
            <a:r>
              <a:rPr lang="en-US" dirty="0"/>
              <a:t> are induced and permeability is increased; </a:t>
            </a:r>
          </a:p>
          <a:p>
            <a:pPr algn="just" rtl="0"/>
            <a:r>
              <a:rPr lang="en-US" dirty="0" smtClean="0"/>
              <a:t>5- Prostaglandin </a:t>
            </a:r>
            <a:r>
              <a:rPr lang="en-US" dirty="0"/>
              <a:t>production and </a:t>
            </a:r>
            <a:r>
              <a:rPr lang="en-US" dirty="0" err="1"/>
              <a:t>cytocidal</a:t>
            </a:r>
            <a:r>
              <a:rPr lang="en-US" dirty="0"/>
              <a:t>  activity  increase  in macrophages.</a:t>
            </a:r>
          </a:p>
          <a:p>
            <a:pPr algn="just" rtl="0"/>
            <a:r>
              <a:rPr lang="en-US" dirty="0"/>
              <a:t>Chemotaxis is also stimulated (black arrow); </a:t>
            </a:r>
            <a:endParaRPr lang="en-US" dirty="0" smtClean="0"/>
          </a:p>
          <a:p>
            <a:pPr algn="just" rtl="0"/>
            <a:r>
              <a:rPr lang="en-US" dirty="0" smtClean="0"/>
              <a:t>6-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cell proliferation, IL-2 receptor expression and cytokine production are all enhanced; </a:t>
            </a:r>
            <a:endParaRPr lang="en-US" dirty="0" smtClean="0"/>
          </a:p>
          <a:p>
            <a:pPr algn="just" rtl="0"/>
            <a:r>
              <a:rPr lang="en-US" dirty="0" smtClean="0"/>
              <a:t>7- B </a:t>
            </a:r>
            <a:r>
              <a:rPr lang="en-US" dirty="0"/>
              <a:t>cell </a:t>
            </a:r>
            <a:r>
              <a:rPr lang="en-US" dirty="0" smtClean="0"/>
              <a:t>proliferation and </a:t>
            </a:r>
            <a:r>
              <a:rPr lang="en-US" dirty="0"/>
              <a:t>differentiation into antibody-forming cells (AFCs) is stimulated and </a:t>
            </a:r>
            <a:r>
              <a:rPr lang="en-US" dirty="0" smtClean="0"/>
              <a:t>regulated By </a:t>
            </a:r>
            <a:r>
              <a:rPr lang="en-US" dirty="0"/>
              <a:t>other cytokines</a:t>
            </a:r>
          </a:p>
        </p:txBody>
      </p:sp>
    </p:spTree>
    <p:extLst>
      <p:ext uri="{BB962C8B-B14F-4D97-AF65-F5344CB8AC3E}">
        <p14:creationId xmlns:p14="http://schemas.microsoft.com/office/powerpoint/2010/main" val="233599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6859" y="624110"/>
            <a:ext cx="9597753" cy="881305"/>
          </a:xfrm>
        </p:spPr>
        <p:txBody>
          <a:bodyPr/>
          <a:lstStyle/>
          <a:p>
            <a:r>
              <a:rPr lang="en-US" b="1" dirty="0"/>
              <a:t>Interleukin-2 (IL-2), Interleukin-3 (IL-3)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60810" y="1616926"/>
            <a:ext cx="6177775" cy="5151863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/>
              <a:t>Interleukin-2 (IL-2): </a:t>
            </a:r>
            <a:r>
              <a:rPr lang="en-US" sz="2000" dirty="0"/>
              <a:t>Previously, it was known as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T-cell </a:t>
            </a:r>
            <a:r>
              <a:rPr lang="en-US" sz="2000" dirty="0"/>
              <a:t>growth factor (TCGF). </a:t>
            </a:r>
            <a:endParaRPr lang="en-US" sz="2000" dirty="0" smtClean="0"/>
          </a:p>
          <a:p>
            <a:r>
              <a:rPr lang="en-US" sz="2000" dirty="0" smtClean="0"/>
              <a:t>IL-2 </a:t>
            </a:r>
            <a:r>
              <a:rPr lang="en-US" sz="2000" dirty="0"/>
              <a:t>is </a:t>
            </a:r>
            <a:r>
              <a:rPr lang="en-US" sz="2000" dirty="0" smtClean="0"/>
              <a:t>chiefly </a:t>
            </a:r>
            <a:r>
              <a:rPr lang="en-US" sz="2000" dirty="0"/>
              <a:t>produced by </a:t>
            </a:r>
            <a:r>
              <a:rPr lang="en-US" sz="2000" dirty="0" err="1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1 cell of CD4+ series and also by CD8+ cells.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has action on </a:t>
            </a:r>
            <a:r>
              <a:rPr lang="en-US" sz="2000" dirty="0" smtClean="0"/>
              <a:t>restricted </a:t>
            </a:r>
            <a:r>
              <a:rPr lang="en-US" sz="2000" dirty="0"/>
              <a:t>range of cells, chiefly on T cells.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also acts on NK cells and B cells.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transforms some null cells—large granular </a:t>
            </a:r>
            <a:r>
              <a:rPr lang="en-US" sz="2000" dirty="0" smtClean="0"/>
              <a:t>lymphocytes </a:t>
            </a:r>
            <a:r>
              <a:rPr lang="en-US" sz="2000" dirty="0"/>
              <a:t>(LGL) to </a:t>
            </a:r>
            <a:r>
              <a:rPr lang="en-US" sz="2000" dirty="0" err="1" smtClean="0"/>
              <a:t>lymphokine</a:t>
            </a:r>
            <a:r>
              <a:rPr lang="en-US" sz="2000" dirty="0" smtClean="0"/>
              <a:t> activated </a:t>
            </a:r>
            <a:r>
              <a:rPr lang="en-US" sz="2000" dirty="0"/>
              <a:t>killer cells (LAK cells), which can kill cancer </a:t>
            </a:r>
            <a:r>
              <a:rPr lang="en-US" sz="2000" dirty="0" smtClean="0"/>
              <a:t>cells.</a:t>
            </a:r>
            <a:endParaRPr lang="en-US" sz="2000" dirty="0"/>
          </a:p>
          <a:p>
            <a:r>
              <a:rPr lang="en-US" sz="2000" b="1" dirty="0"/>
              <a:t>Interleukin-3 (IL-3): </a:t>
            </a:r>
            <a:endParaRPr lang="en-US" sz="2000" b="1" dirty="0" smtClean="0"/>
          </a:p>
          <a:p>
            <a:r>
              <a:rPr lang="en-US" sz="2000" dirty="0"/>
              <a:t>It is a growth factor for bone marrow stem cells produced by T-cells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is called </a:t>
            </a:r>
            <a:r>
              <a:rPr lang="en-US" sz="2000" b="1" dirty="0"/>
              <a:t>multi-colony stimulating factor (CSF), </a:t>
            </a:r>
            <a:r>
              <a:rPr lang="en-US" sz="2000" dirty="0"/>
              <a:t>as it stimulates the growth of precursors of all the hematopoietic lineage cells.</a:t>
            </a:r>
          </a:p>
          <a:p>
            <a:endParaRPr lang="en-US" sz="20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l="13968" r="16374"/>
          <a:stretch/>
        </p:blipFill>
        <p:spPr>
          <a:xfrm>
            <a:off x="7995423" y="1817649"/>
            <a:ext cx="4003289" cy="3311912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96763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80890"/>
          </a:xfrm>
        </p:spPr>
        <p:txBody>
          <a:bodyPr/>
          <a:lstStyle/>
          <a:p>
            <a:r>
              <a:rPr lang="en-US" b="1" dirty="0"/>
              <a:t>Interleukin-4 (IL-4</a:t>
            </a:r>
            <a:r>
              <a:rPr lang="en-US" b="1" dirty="0" smtClean="0"/>
              <a:t>),(</a:t>
            </a:r>
            <a:r>
              <a:rPr lang="en-US" b="1" dirty="0"/>
              <a:t>IL-5</a:t>
            </a:r>
            <a:r>
              <a:rPr lang="en-US" b="1" dirty="0" smtClean="0"/>
              <a:t>), (IL-6): 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94624" y="1672683"/>
            <a:ext cx="10314877" cy="5073805"/>
          </a:xfrm>
        </p:spPr>
        <p:txBody>
          <a:bodyPr>
            <a:noAutofit/>
          </a:bodyPr>
          <a:lstStyle/>
          <a:p>
            <a:r>
              <a:rPr lang="en-US" b="1" dirty="0"/>
              <a:t>Interleukin-4 (IL-4): </a:t>
            </a:r>
            <a:endParaRPr lang="en-US" b="1" dirty="0" smtClean="0"/>
          </a:p>
          <a:p>
            <a:r>
              <a:rPr lang="en-US" dirty="0" smtClean="0"/>
              <a:t>Earlier </a:t>
            </a:r>
            <a:r>
              <a:rPr lang="en-US" dirty="0"/>
              <a:t>it was called </a:t>
            </a:r>
            <a:r>
              <a:rPr lang="en-US" b="1" dirty="0"/>
              <a:t>B cell- activator </a:t>
            </a:r>
            <a:r>
              <a:rPr lang="en-US" dirty="0"/>
              <a:t>or differentiating factor. It is </a:t>
            </a:r>
            <a:r>
              <a:rPr lang="en-US" dirty="0" smtClean="0"/>
              <a:t>secreted </a:t>
            </a:r>
            <a:r>
              <a:rPr lang="en-US" dirty="0"/>
              <a:t>by activated T cells (Th2). It acts on B cell to induce differentiation to produce IgG1 and </a:t>
            </a:r>
            <a:r>
              <a:rPr lang="en-US" dirty="0" err="1"/>
              <a:t>IgE</a:t>
            </a:r>
            <a:r>
              <a:rPr lang="en-US" dirty="0"/>
              <a:t>. It also acts on T cells as a growth and activation factor for Th2 differentiation. IL-4 is secreted by Th2 cells, mast cells and a subset of NK cells. IL-4 is now best known for the role it plays in </a:t>
            </a:r>
            <a:r>
              <a:rPr lang="en-US" b="1" dirty="0"/>
              <a:t>allergic diseases </a:t>
            </a:r>
            <a:r>
              <a:rPr lang="en-US" dirty="0"/>
              <a:t>by </a:t>
            </a:r>
            <a:r>
              <a:rPr lang="en-US" dirty="0" smtClean="0"/>
              <a:t>promoting </a:t>
            </a:r>
            <a:r>
              <a:rPr lang="en-US" dirty="0" err="1"/>
              <a:t>IgE</a:t>
            </a:r>
            <a:r>
              <a:rPr lang="en-US" dirty="0"/>
              <a:t> production.</a:t>
            </a:r>
          </a:p>
          <a:p>
            <a:r>
              <a:rPr lang="en-US" b="1" dirty="0"/>
              <a:t>Interleukin-5 (IL-5): </a:t>
            </a:r>
            <a:endParaRPr lang="en-US" b="1" dirty="0" smtClean="0"/>
          </a:p>
          <a:p>
            <a:r>
              <a:rPr lang="en-US" dirty="0" smtClean="0"/>
              <a:t>Originally</a:t>
            </a:r>
            <a:r>
              <a:rPr lang="en-US" dirty="0"/>
              <a:t>, it was </a:t>
            </a:r>
            <a:r>
              <a:rPr lang="en-US" dirty="0" smtClean="0"/>
              <a:t>described </a:t>
            </a:r>
            <a:r>
              <a:rPr lang="en-US" dirty="0"/>
              <a:t>as a </a:t>
            </a:r>
            <a:r>
              <a:rPr lang="en-US" b="1" dirty="0"/>
              <a:t>B cell growth factor </a:t>
            </a:r>
            <a:r>
              <a:rPr lang="en-US" dirty="0"/>
              <a:t>(BCGF) in mice, but functions mainly as an eosinophil growth and differentiation factor in humans. </a:t>
            </a:r>
            <a:r>
              <a:rPr lang="en-US" b="1" dirty="0"/>
              <a:t>Th2 cells are the main source of IL-5.</a:t>
            </a:r>
          </a:p>
          <a:p>
            <a:r>
              <a:rPr lang="en-US" b="1" dirty="0" smtClean="0"/>
              <a:t>Interleukin 6 </a:t>
            </a:r>
            <a:r>
              <a:rPr lang="en-US" b="1" dirty="0"/>
              <a:t>(IL-6)</a:t>
            </a:r>
          </a:p>
          <a:p>
            <a:r>
              <a:rPr lang="en-US" dirty="0"/>
              <a:t>It is </a:t>
            </a:r>
            <a:r>
              <a:rPr lang="en-US" b="1" dirty="0"/>
              <a:t>produced by stimulated T and B-cells</a:t>
            </a:r>
            <a:r>
              <a:rPr lang="en-US" dirty="0"/>
              <a:t>, macrophages and fibroblasts</a:t>
            </a:r>
          </a:p>
          <a:p>
            <a:r>
              <a:rPr lang="en-US" dirty="0" smtClean="0"/>
              <a:t>It </a:t>
            </a:r>
            <a:r>
              <a:rPr lang="en-US" dirty="0"/>
              <a:t>promotes </a:t>
            </a:r>
            <a:r>
              <a:rPr lang="en-US" b="1" dirty="0"/>
              <a:t>differentiation of B-cells </a:t>
            </a:r>
            <a:r>
              <a:rPr lang="en-US" dirty="0"/>
              <a:t>into Ab-producing plasma cells and encourages </a:t>
            </a:r>
            <a:r>
              <a:rPr lang="en-US" dirty="0" smtClean="0"/>
              <a:t>IgG production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acts as </a:t>
            </a:r>
            <a:r>
              <a:rPr lang="en-US" b="1" dirty="0"/>
              <a:t>an inflammatory response mediator </a:t>
            </a:r>
            <a:r>
              <a:rPr lang="en-US" dirty="0"/>
              <a:t>in host defense against </a:t>
            </a:r>
            <a:r>
              <a:rPr lang="en-US" dirty="0" smtClean="0"/>
              <a:t>infections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10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84557" y="624110"/>
            <a:ext cx="9620056" cy="903607"/>
          </a:xfrm>
        </p:spPr>
        <p:txBody>
          <a:bodyPr/>
          <a:lstStyle/>
          <a:p>
            <a:r>
              <a:rPr lang="en-US" b="1" dirty="0" smtClean="0"/>
              <a:t>IL-7, IL-8, IL-9, IL-10, IL-11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72683" y="1527716"/>
            <a:ext cx="9831929" cy="533028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 lnterleukin-7 (IL-7</a:t>
            </a:r>
            <a:r>
              <a:rPr lang="en-US" b="1" dirty="0"/>
              <a:t>)</a:t>
            </a:r>
          </a:p>
          <a:p>
            <a:r>
              <a:rPr lang="en-US" dirty="0"/>
              <a:t>• It is produced by the spleen, bone marrow stromal cells (BMSCs)</a:t>
            </a:r>
          </a:p>
          <a:p>
            <a:r>
              <a:rPr lang="en-US" dirty="0"/>
              <a:t>• It is B and T-cells growth factor</a:t>
            </a:r>
          </a:p>
          <a:p>
            <a:r>
              <a:rPr lang="en-US" b="1" dirty="0" smtClean="0"/>
              <a:t>Interleukin-8 </a:t>
            </a:r>
            <a:r>
              <a:rPr lang="en-US" b="1" dirty="0"/>
              <a:t>(IL-8)</a:t>
            </a:r>
          </a:p>
          <a:p>
            <a:r>
              <a:rPr lang="en-US" dirty="0"/>
              <a:t>• It is produced by macrophages and other cells</a:t>
            </a:r>
          </a:p>
          <a:p>
            <a:r>
              <a:rPr lang="en-US" dirty="0"/>
              <a:t>• It acts as neutrophil chemotactic factor</a:t>
            </a:r>
          </a:p>
          <a:p>
            <a:r>
              <a:rPr lang="en-US" b="1" dirty="0" smtClean="0"/>
              <a:t>Interleukin-9</a:t>
            </a:r>
            <a:r>
              <a:rPr lang="en-US" dirty="0" smtClean="0"/>
              <a:t> </a:t>
            </a:r>
            <a:r>
              <a:rPr lang="en-US" b="1" dirty="0"/>
              <a:t>(IL-9)</a:t>
            </a:r>
          </a:p>
          <a:p>
            <a:r>
              <a:rPr lang="en-US" dirty="0"/>
              <a:t>• It is produced by T-cells</a:t>
            </a:r>
          </a:p>
          <a:p>
            <a:r>
              <a:rPr lang="en-US" dirty="0"/>
              <a:t>• It helps in cell growth and </a:t>
            </a:r>
            <a:r>
              <a:rPr lang="en-US" dirty="0" smtClean="0"/>
              <a:t>proliferation</a:t>
            </a:r>
          </a:p>
          <a:p>
            <a:r>
              <a:rPr lang="en-US" b="1" dirty="0" smtClean="0"/>
              <a:t>Interleukin-10 (IL-10</a:t>
            </a:r>
            <a:r>
              <a:rPr lang="en-US" b="1" dirty="0"/>
              <a:t>)</a:t>
            </a:r>
          </a:p>
          <a:p>
            <a:r>
              <a:rPr lang="en-US" dirty="0"/>
              <a:t>• It is produced by T and B-cells and macrophages</a:t>
            </a:r>
          </a:p>
          <a:p>
            <a:r>
              <a:rPr lang="en-US" dirty="0"/>
              <a:t>• It </a:t>
            </a:r>
            <a:r>
              <a:rPr lang="en-US" b="1" dirty="0"/>
              <a:t>inhibits interferon production and functions of mononuclear cells</a:t>
            </a:r>
          </a:p>
          <a:p>
            <a:r>
              <a:rPr lang="en-US" b="1" dirty="0" smtClean="0"/>
              <a:t>Interleukin-11 </a:t>
            </a:r>
            <a:r>
              <a:rPr lang="en-US" b="1" dirty="0"/>
              <a:t>(IL-11)</a:t>
            </a:r>
          </a:p>
          <a:p>
            <a:r>
              <a:rPr lang="en-US" dirty="0"/>
              <a:t>• It is produced by bone marrow stromal cells</a:t>
            </a:r>
          </a:p>
          <a:p>
            <a:r>
              <a:rPr lang="en-US" dirty="0"/>
              <a:t>• It induces acute phase proteins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64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73767" y="624110"/>
            <a:ext cx="9530846" cy="6136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IL-12, IL-13, IL-17, IL-18, </a:t>
            </a:r>
            <a:r>
              <a:rPr lang="en-US" b="1" dirty="0"/>
              <a:t>Transfer factor (TF)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49659" y="1492404"/>
            <a:ext cx="10054953" cy="5164873"/>
          </a:xfrm>
        </p:spPr>
        <p:txBody>
          <a:bodyPr>
            <a:noAutofit/>
          </a:bodyPr>
          <a:lstStyle/>
          <a:p>
            <a:r>
              <a:rPr lang="en-US" b="1" dirty="0" smtClean="0"/>
              <a:t>Interleukin-12 (IL-12) </a:t>
            </a:r>
            <a:r>
              <a:rPr lang="en-US" dirty="0" smtClean="0"/>
              <a:t>It </a:t>
            </a:r>
            <a:r>
              <a:rPr lang="en-US" dirty="0"/>
              <a:t>is produced by </a:t>
            </a:r>
            <a:r>
              <a:rPr lang="en-US" dirty="0" smtClean="0"/>
              <a:t>T-cells, It </a:t>
            </a:r>
            <a:r>
              <a:rPr lang="en-US" dirty="0"/>
              <a:t>activates NK cells</a:t>
            </a:r>
          </a:p>
          <a:p>
            <a:r>
              <a:rPr lang="en-US" b="1" dirty="0" smtClean="0"/>
              <a:t>lnterleukin-13 </a:t>
            </a:r>
            <a:r>
              <a:rPr lang="en-US" b="1" dirty="0"/>
              <a:t>(</a:t>
            </a:r>
            <a:r>
              <a:rPr lang="en-US" b="1" dirty="0" smtClean="0"/>
              <a:t>IL-13): </a:t>
            </a:r>
            <a:r>
              <a:rPr lang="en-US" dirty="0" smtClean="0"/>
              <a:t>It </a:t>
            </a:r>
            <a:r>
              <a:rPr lang="en-US" dirty="0"/>
              <a:t>is produced by </a:t>
            </a:r>
            <a:r>
              <a:rPr lang="en-US" dirty="0" smtClean="0"/>
              <a:t>T-cells, It </a:t>
            </a:r>
            <a:r>
              <a:rPr lang="en-US" dirty="0"/>
              <a:t>inhibits functions of mononuclear </a:t>
            </a:r>
            <a:r>
              <a:rPr lang="en-US" dirty="0" smtClean="0"/>
              <a:t>cells</a:t>
            </a:r>
          </a:p>
          <a:p>
            <a:r>
              <a:rPr lang="en-US" b="1" dirty="0"/>
              <a:t>Interleukin-17 (IL-17): </a:t>
            </a:r>
            <a:r>
              <a:rPr lang="en-US" dirty="0"/>
              <a:t>It is produced by </a:t>
            </a:r>
            <a:r>
              <a:rPr lang="en-US" dirty="0" smtClean="0"/>
              <a:t>activated </a:t>
            </a:r>
            <a:r>
              <a:rPr lang="en-US" dirty="0"/>
              <a:t>memory T cells and binds to the </a:t>
            </a:r>
            <a:r>
              <a:rPr lang="en-US" dirty="0" smtClean="0"/>
              <a:t>receptors </a:t>
            </a:r>
            <a:r>
              <a:rPr lang="en-US" dirty="0"/>
              <a:t>on many cells, particularly on cells of the spleen and kidney. IL-17 induces the target cells to express IL-6, IL-8 and </a:t>
            </a:r>
            <a:r>
              <a:rPr lang="en-US" dirty="0" smtClean="0"/>
              <a:t>granulocyte macrophage colony stimulating </a:t>
            </a:r>
            <a:r>
              <a:rPr lang="en-US" dirty="0"/>
              <a:t>factor (GM- CSF). It stimulates neutrophil precursor cells.</a:t>
            </a:r>
          </a:p>
          <a:p>
            <a:r>
              <a:rPr lang="en-US" b="1" dirty="0"/>
              <a:t>Interleukin-18 (IL-18): </a:t>
            </a:r>
            <a:r>
              <a:rPr lang="en-US" dirty="0"/>
              <a:t>It is produced by </a:t>
            </a:r>
            <a:r>
              <a:rPr lang="en-US" dirty="0" smtClean="0"/>
              <a:t>keratinocytes </a:t>
            </a:r>
            <a:r>
              <a:rPr lang="en-US" dirty="0"/>
              <a:t>and macrophages. It is structurally related to IL-1. It potentiates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IFN-</a:t>
            </a:r>
            <a:r>
              <a:rPr lang="en-US" dirty="0">
                <a:latin typeface="Symbol" panose="05050102010706020507" pitchFamily="18" charset="2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/>
              <a:t>and </a:t>
            </a:r>
            <a:r>
              <a:rPr lang="en-US" dirty="0"/>
              <a:t>GM- CSF production by T, B and NK cell and </a:t>
            </a:r>
            <a:r>
              <a:rPr lang="en-US" dirty="0" smtClean="0"/>
              <a:t>promotes </a:t>
            </a:r>
            <a:r>
              <a:rPr lang="en-US" dirty="0"/>
              <a:t>Th2 </a:t>
            </a:r>
            <a:r>
              <a:rPr lang="en-US" dirty="0" smtClean="0"/>
              <a:t>differentiation.</a:t>
            </a:r>
          </a:p>
          <a:p>
            <a:r>
              <a:rPr lang="en-US" b="1" dirty="0" smtClean="0"/>
              <a:t>Transfer </a:t>
            </a:r>
            <a:r>
              <a:rPr lang="en-US" b="1" dirty="0"/>
              <a:t>factor (TF)</a:t>
            </a:r>
          </a:p>
          <a:p>
            <a:r>
              <a:rPr lang="en-US" dirty="0"/>
              <a:t>It is an extract from specific antigen-sensitized lymphocytes that mediates passive transfer </a:t>
            </a:r>
            <a:r>
              <a:rPr lang="en-US" dirty="0" smtClean="0"/>
              <a:t>of CMI </a:t>
            </a:r>
            <a:r>
              <a:rPr lang="en-US" dirty="0"/>
              <a:t>is known as transfer factor</a:t>
            </a:r>
          </a:p>
          <a:p>
            <a:r>
              <a:rPr lang="en-US" dirty="0" smtClean="0"/>
              <a:t>It </a:t>
            </a:r>
            <a:r>
              <a:rPr lang="en-US" dirty="0"/>
              <a:t>is useful in immunocompromised individuals to restore specific CMI, e.g. </a:t>
            </a:r>
            <a:r>
              <a:rPr lang="en-US" dirty="0" smtClean="0"/>
              <a:t>in T-cell </a:t>
            </a:r>
            <a:r>
              <a:rPr lang="en-US" dirty="0"/>
              <a:t>deficiency </a:t>
            </a:r>
            <a:r>
              <a:rPr lang="en-US" dirty="0" smtClean="0"/>
              <a:t>Disseminated </a:t>
            </a:r>
            <a:r>
              <a:rPr lang="en-US" dirty="0"/>
              <a:t>infections associated with deficient CMI ( tuberculosis, </a:t>
            </a:r>
            <a:r>
              <a:rPr lang="en-US" dirty="0" err="1" smtClean="0"/>
              <a:t>lepromatous</a:t>
            </a:r>
            <a:r>
              <a:rPr lang="en-US" dirty="0" smtClean="0"/>
              <a:t> leprosy</a:t>
            </a:r>
            <a:r>
              <a:rPr lang="en-US" dirty="0"/>
              <a:t>, </a:t>
            </a:r>
            <a:r>
              <a:rPr lang="en-US" dirty="0" err="1"/>
              <a:t>mucocutaneous</a:t>
            </a:r>
            <a:r>
              <a:rPr lang="en-US" dirty="0"/>
              <a:t> candidiasis, etc</a:t>
            </a:r>
            <a:r>
              <a:rPr lang="en-US" dirty="0" smtClean="0"/>
              <a:t>.) Cancer-melanoma</a:t>
            </a:r>
            <a:r>
              <a:rPr lang="en-US" dirty="0"/>
              <a:t>, sarcoma, etc.</a:t>
            </a:r>
          </a:p>
        </p:txBody>
      </p:sp>
    </p:spTree>
    <p:extLst>
      <p:ext uri="{BB962C8B-B14F-4D97-AF65-F5344CB8AC3E}">
        <p14:creationId xmlns:p14="http://schemas.microsoft.com/office/powerpoint/2010/main" val="3606844442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1690</TotalTime>
  <Words>1902</Words>
  <Application>Microsoft Office PowerPoint</Application>
  <PresentationFormat>شاشة عريضة</PresentationFormat>
  <Paragraphs>197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4" baseType="lpstr">
      <vt:lpstr>Arial</vt:lpstr>
      <vt:lpstr>Book Antiqua</vt:lpstr>
      <vt:lpstr>Bookman Old Style</vt:lpstr>
      <vt:lpstr>Century Gothic</vt:lpstr>
      <vt:lpstr>Symbol</vt:lpstr>
      <vt:lpstr>Tahoma</vt:lpstr>
      <vt:lpstr>Times New Roman</vt:lpstr>
      <vt:lpstr>Wingdings 3</vt:lpstr>
      <vt:lpstr>ربطة</vt:lpstr>
      <vt:lpstr>Structure and function of immune system (proteins)</vt:lpstr>
      <vt:lpstr>Introduction </vt:lpstr>
      <vt:lpstr>Cytokines</vt:lpstr>
      <vt:lpstr>Interleukin-1 (IL-1)</vt:lpstr>
      <vt:lpstr>Interleukin-1</vt:lpstr>
      <vt:lpstr>Interleukin-2 (IL-2), Interleukin-3 (IL-3) </vt:lpstr>
      <vt:lpstr>Interleukin-4 (IL-4),(IL-5), (IL-6): </vt:lpstr>
      <vt:lpstr>IL-7, IL-8, IL-9, IL-10, IL-11</vt:lpstr>
      <vt:lpstr>IL-12, IL-13, IL-17, IL-18, Transfer factor (TF) </vt:lpstr>
      <vt:lpstr>Interferons (Antiviral Cytokines) </vt:lpstr>
      <vt:lpstr>The properties of IFN-g are summarized in this figure</vt:lpstr>
      <vt:lpstr>Biological functions of Cytokines </vt:lpstr>
      <vt:lpstr>NON interleukin cytokine </vt:lpstr>
      <vt:lpstr>عرض تقديمي في PowerPoint</vt:lpstr>
      <vt:lpstr>Homework 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and function of immune system (proteins)</dc:title>
  <dc:creator>Dr. Mustafa</dc:creator>
  <cp:lastModifiedBy>Dr. Mustafa</cp:lastModifiedBy>
  <cp:revision>20</cp:revision>
  <dcterms:created xsi:type="dcterms:W3CDTF">2021-02-21T12:21:14Z</dcterms:created>
  <dcterms:modified xsi:type="dcterms:W3CDTF">2021-02-24T18:24:43Z</dcterms:modified>
</cp:coreProperties>
</file>