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24/03/1442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8ABB09-4A1D-463E-8065-109CC2B7EFAA}" type="datetimeFigureOut">
              <a:rPr lang="ar-SA" smtClean="0"/>
              <a:t>24/03/1442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24/03/1442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24/03/1442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24/03/1442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24/03/1442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24/03/1442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8ABB09-4A1D-463E-8065-109CC2B7EFAA}" type="datetimeFigureOut">
              <a:rPr lang="ar-SA" smtClean="0"/>
              <a:t>24/03/1442</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88640"/>
            <a:ext cx="8640960" cy="6551537"/>
          </a:xfrm>
          <a:prstGeom prst="rect">
            <a:avLst/>
          </a:prstGeom>
        </p:spPr>
        <p:txBody>
          <a:bodyPr wrap="square">
            <a:spAutoFit/>
          </a:bodyPr>
          <a:lstStyle/>
          <a:p>
            <a:pPr>
              <a:lnSpc>
                <a:spcPct val="115000"/>
              </a:lnSpc>
              <a:spcAft>
                <a:spcPts val="1000"/>
              </a:spcAft>
            </a:pPr>
            <a:r>
              <a:rPr lang="ar-SA" sz="2400" dirty="0">
                <a:latin typeface="Simplified Arabic" pitchFamily="18" charset="-78"/>
                <a:ea typeface="Calibri"/>
                <a:cs typeface="Simplified Arabic" pitchFamily="18" charset="-78"/>
              </a:rPr>
              <a:t>القانون التجاري : هو عبارة عن مجموعة من القواعد القانونية </a:t>
            </a:r>
            <a:r>
              <a:rPr lang="ar-SA" sz="2400" dirty="0" err="1">
                <a:latin typeface="Simplified Arabic" pitchFamily="18" charset="-78"/>
                <a:ea typeface="Calibri"/>
                <a:cs typeface="Simplified Arabic" pitchFamily="18" charset="-78"/>
              </a:rPr>
              <a:t>المنظّمه</a:t>
            </a:r>
            <a:r>
              <a:rPr lang="ar-SA" sz="2400" dirty="0">
                <a:latin typeface="Simplified Arabic" pitchFamily="18" charset="-78"/>
                <a:ea typeface="Calibri"/>
                <a:cs typeface="Simplified Arabic" pitchFamily="18" charset="-78"/>
              </a:rPr>
              <a:t> لطائفة معينة من الأعمال تسمى الأعمال التجارية وطائفة معينة هي فئة التجار ، وهو يتطلب السرعة والدقة والثقة والائتمان ، لذا ظهرت الحاجة لهُ لينظم العمل التجاري</a:t>
            </a:r>
            <a:r>
              <a:rPr lang="en-US" sz="2400" dirty="0">
                <a:latin typeface="Simplified Arabic" pitchFamily="18" charset="-78"/>
                <a:ea typeface="Calibri"/>
                <a:cs typeface="Simplified Arabic" pitchFamily="18" charset="-78"/>
              </a:rPr>
              <a:t> .</a:t>
            </a:r>
          </a:p>
          <a:p>
            <a:pPr>
              <a:lnSpc>
                <a:spcPct val="115000"/>
              </a:lnSpc>
              <a:spcAft>
                <a:spcPts val="1000"/>
              </a:spcAft>
            </a:pPr>
            <a:r>
              <a:rPr lang="ar-SA" sz="2400" dirty="0">
                <a:latin typeface="Simplified Arabic" pitchFamily="18" charset="-78"/>
                <a:ea typeface="Calibri"/>
                <a:cs typeface="Simplified Arabic" pitchFamily="18" charset="-78"/>
              </a:rPr>
              <a:t>إن القانون التجاري وعلى طوال المدى التاريخي لتطوره مر بالمراحل المختلفة التالية :</a:t>
            </a:r>
            <a:endParaRPr lang="en-US" sz="2400" dirty="0">
              <a:latin typeface="Simplified Arabic" pitchFamily="18" charset="-78"/>
              <a:ea typeface="Calibri"/>
              <a:cs typeface="Simplified Arabic" pitchFamily="18" charset="-78"/>
            </a:endParaRPr>
          </a:p>
          <a:p>
            <a:pPr>
              <a:lnSpc>
                <a:spcPct val="115000"/>
              </a:lnSpc>
              <a:spcAft>
                <a:spcPts val="1000"/>
              </a:spcAft>
            </a:pPr>
            <a:r>
              <a:rPr lang="ar-SA" sz="2400" dirty="0">
                <a:latin typeface="Simplified Arabic" pitchFamily="18" charset="-78"/>
                <a:ea typeface="Calibri"/>
                <a:cs typeface="Simplified Arabic" pitchFamily="18" charset="-78"/>
              </a:rPr>
              <a:t>أولاً : في البداية لم يكن لهذا القانون كيان مستقل ولم تتميز قواعده عن قواعد التعامل المدني .</a:t>
            </a:r>
            <a:endParaRPr lang="en-US" sz="2400" dirty="0">
              <a:latin typeface="Simplified Arabic" pitchFamily="18" charset="-78"/>
              <a:ea typeface="Calibri"/>
              <a:cs typeface="Simplified Arabic" pitchFamily="18" charset="-78"/>
            </a:endParaRPr>
          </a:p>
          <a:p>
            <a:pPr>
              <a:lnSpc>
                <a:spcPct val="115000"/>
              </a:lnSpc>
              <a:spcAft>
                <a:spcPts val="1000"/>
              </a:spcAft>
            </a:pPr>
            <a:r>
              <a:rPr lang="ar-SA" sz="2400" dirty="0">
                <a:latin typeface="Simplified Arabic" pitchFamily="18" charset="-78"/>
                <a:ea typeface="Calibri"/>
                <a:cs typeface="Simplified Arabic" pitchFamily="18" charset="-78"/>
              </a:rPr>
              <a:t>ثانياً : بيد أن قانون التجارة وبمرحلة ثانية وهي مرحلة العصور الوسطى أكتسب طابعاً مميزاً وذاتية مستقلة عن القانون المدني إذ أصبح قانوناً مهنياً يعني بالحرف التجارية متسماً بطابع شخصي بحت .</a:t>
            </a:r>
            <a:endParaRPr lang="en-US" sz="2400" dirty="0">
              <a:latin typeface="Simplified Arabic" pitchFamily="18" charset="-78"/>
              <a:ea typeface="Calibri"/>
              <a:cs typeface="Simplified Arabic" pitchFamily="18" charset="-78"/>
            </a:endParaRPr>
          </a:p>
          <a:p>
            <a:pPr>
              <a:lnSpc>
                <a:spcPct val="115000"/>
              </a:lnSpc>
              <a:spcAft>
                <a:spcPts val="1000"/>
              </a:spcAft>
            </a:pPr>
            <a:r>
              <a:rPr lang="ar-SA" sz="2400" dirty="0">
                <a:latin typeface="Simplified Arabic" pitchFamily="18" charset="-78"/>
                <a:ea typeface="Calibri"/>
                <a:cs typeface="Simplified Arabic" pitchFamily="18" charset="-78"/>
              </a:rPr>
              <a:t>ثالثاً : وتلي هذه المرحلة ، مرحلة ثالثة هي مرحلة العصر الحديث حيث عرف قانون التجارة ولا يزال تحولاً جوهريا في أسسه إذ غلب الطابع المادي دون الشخصي على قواعده وأحكامه ، واعتبر العمل التجاري الأساس والمرتكز لموضوعات قانون التجارة دون إهمال للعوامل السياسية والاقتصادية التي حتمت تدخل الدولة المباشر في الحياة التجارية بكل أبعادها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36016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64704"/>
            <a:ext cx="7632848" cy="4852610"/>
          </a:xfrm>
          <a:prstGeom prst="rect">
            <a:avLst/>
          </a:prstGeom>
        </p:spPr>
        <p:txBody>
          <a:bodyPr wrap="square">
            <a:spAutoFit/>
          </a:bodyPr>
          <a:lstStyle/>
          <a:p>
            <a:pPr algn="just">
              <a:lnSpc>
                <a:spcPct val="115000"/>
              </a:lnSpc>
              <a:spcAft>
                <a:spcPts val="1000"/>
              </a:spcAft>
            </a:pPr>
            <a:r>
              <a:rPr lang="ar-SA" sz="2400" b="1" dirty="0">
                <a:latin typeface="Simplified Arabic" pitchFamily="18" charset="-78"/>
                <a:ea typeface="Calibri"/>
                <a:cs typeface="Simplified Arabic" pitchFamily="18" charset="-78"/>
              </a:rPr>
              <a:t>النظام القانوني للعمل التجاري:</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b="1" dirty="0">
                <a:latin typeface="Simplified Arabic" pitchFamily="18" charset="-78"/>
                <a:ea typeface="Calibri"/>
                <a:cs typeface="Simplified Arabic" pitchFamily="18" charset="-78"/>
              </a:rPr>
              <a:t>أولاً : من حيث الاختصاص القانوني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يخضع العمل التجاري لقواعد وأحكام التشريع التجاري وبعبارة أخرى للمجموعة القانونية التجارية بينما يخضع العمل المدني للمجموعة القانونية المدنية . ومع ذلك فقد تطبق قواعد القانون المدني عند خلو المجموعة التجارية من حكم خاص بالعمل التجاري وذلك انطلاقاً من كون القانون المدني مصدراً من مصادر القانون التجاري.</a:t>
            </a:r>
            <a:endParaRPr lang="en-US" sz="2400"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 </a:t>
            </a:r>
            <a:r>
              <a:rPr lang="ar-SA" sz="2400" b="1" dirty="0">
                <a:latin typeface="Simplified Arabic" pitchFamily="18" charset="-78"/>
                <a:ea typeface="Calibri"/>
                <a:cs typeface="Simplified Arabic" pitchFamily="18" charset="-78"/>
              </a:rPr>
              <a:t>ثانياً : من حيث اكتساب الصفة التجارية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إن مزاولة الأعمال التجارية احترافاً يكسب الشخص طبيعياً كان أم معنوياً الصفة التجارية ، أي يعتبر تاجراً </a:t>
            </a:r>
            <a:r>
              <a:rPr lang="ar-SA" sz="2400" dirty="0" smtClean="0">
                <a:latin typeface="Simplified Arabic" pitchFamily="18" charset="-78"/>
                <a:ea typeface="Calibri"/>
                <a:cs typeface="Simplified Arabic" pitchFamily="18" charset="-78"/>
              </a:rPr>
              <a:t>.</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865056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20688"/>
            <a:ext cx="7920880" cy="5802999"/>
          </a:xfrm>
          <a:prstGeom prst="rect">
            <a:avLst/>
          </a:prstGeom>
        </p:spPr>
        <p:txBody>
          <a:bodyPr wrap="square">
            <a:spAutoFit/>
          </a:bodyPr>
          <a:lstStyle/>
          <a:p>
            <a:pPr algn="just">
              <a:lnSpc>
                <a:spcPct val="115000"/>
              </a:lnSpc>
              <a:spcAft>
                <a:spcPts val="1000"/>
              </a:spcAft>
            </a:pPr>
            <a:r>
              <a:rPr lang="ar-SA" sz="2400" b="1" dirty="0">
                <a:latin typeface="Simplified Arabic" pitchFamily="18" charset="-78"/>
                <a:ea typeface="Calibri"/>
                <a:cs typeface="Simplified Arabic" pitchFamily="18" charset="-78"/>
              </a:rPr>
              <a:t>ثالثاً : من حيث الإفلاس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الإفلاس نظام لا يسري إلا على من يحترف النشاط التجاري أي التاجر . والإفلاس وسيلة خاصة للتنفيذ في الديون التجارية إذ يمكن من خلاله تصفية أموال التاجر المتوقف عن أداء ديونه التجارية تصفية جماعية لغرض توزيع المبالغ المترتبة عن هذه التصفية على الدائنين بصورة متساوية كي لا يتزاحم بعضهم مع بعض في التنفيذ على أموال المدين واستيفاء حقوقهم كاملة على حساب الآخرين </a:t>
            </a:r>
            <a:endParaRPr lang="en-US" sz="2400" dirty="0">
              <a:latin typeface="Simplified Arabic" pitchFamily="18" charset="-78"/>
              <a:ea typeface="Calibri"/>
              <a:cs typeface="Simplified Arabic" pitchFamily="18" charset="-78"/>
            </a:endParaRPr>
          </a:p>
          <a:p>
            <a:pPr algn="just">
              <a:lnSpc>
                <a:spcPct val="115000"/>
              </a:lnSpc>
              <a:spcAft>
                <a:spcPts val="1000"/>
              </a:spcAft>
            </a:pPr>
            <a:r>
              <a:rPr lang="ar-SA" sz="2400" b="1" dirty="0">
                <a:latin typeface="Simplified Arabic" pitchFamily="18" charset="-78"/>
                <a:ea typeface="Calibri"/>
                <a:cs typeface="Simplified Arabic" pitchFamily="18" charset="-78"/>
              </a:rPr>
              <a:t>رابعاً : من حيث الفوائد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الفوائد إما قانونية أو اتفاقية أو مركبة .</a:t>
            </a:r>
            <a:endParaRPr lang="en-US" sz="2400" dirty="0">
              <a:latin typeface="Simplified Arabic" pitchFamily="18" charset="-78"/>
              <a:ea typeface="Calibri"/>
              <a:cs typeface="Simplified Arabic" pitchFamily="18" charset="-78"/>
            </a:endParaRPr>
          </a:p>
          <a:p>
            <a:pPr algn="just">
              <a:lnSpc>
                <a:spcPct val="115000"/>
              </a:lnSpc>
              <a:spcAft>
                <a:spcPts val="1000"/>
              </a:spcAft>
            </a:pPr>
            <a:r>
              <a:rPr lang="ar-SA" sz="2400" b="1" dirty="0">
                <a:latin typeface="Simplified Arabic" pitchFamily="18" charset="-78"/>
                <a:ea typeface="Calibri"/>
                <a:cs typeface="Simplified Arabic" pitchFamily="18" charset="-78"/>
              </a:rPr>
              <a:t>خامساً : من حيث صفة الاستعجال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أن بعض الدعاوي المتعلقة بالالتزامات التجارية ينظرها القضاء بصورة مستعجلة فلا تخضع للعطل ومن ذلك دعاوي الإفلاس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290074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48680"/>
            <a:ext cx="8424936" cy="5277342"/>
          </a:xfrm>
          <a:prstGeom prst="rect">
            <a:avLst/>
          </a:prstGeom>
        </p:spPr>
        <p:txBody>
          <a:bodyPr wrap="square">
            <a:spAutoFit/>
          </a:bodyPr>
          <a:lstStyle/>
          <a:p>
            <a:pPr algn="just">
              <a:lnSpc>
                <a:spcPct val="115000"/>
              </a:lnSpc>
              <a:spcAft>
                <a:spcPts val="1000"/>
              </a:spcAft>
            </a:pPr>
            <a:r>
              <a:rPr lang="ar-SA" sz="2400" b="1" dirty="0">
                <a:latin typeface="Simplified Arabic" pitchFamily="18" charset="-78"/>
                <a:ea typeface="Calibri"/>
                <a:cs typeface="Simplified Arabic" pitchFamily="18" charset="-78"/>
              </a:rPr>
              <a:t>سادساً : من حيث النفاذ المعجل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الأصل أنه لا يجوز تنفيذ الأحكام القضائية إلا بعد اكتسابها الدرجة القطعية وتحوز قوة الشيء المحكوم به ، أي انها لا تقبل التنفيذ إلا بعد مرور مدد الطعن المقرر قانوناً . وتستثني بعض القوانين من هذه القاعدة القرارات الصادرة في المسائل التجارية حيث تجيز </a:t>
            </a:r>
            <a:r>
              <a:rPr lang="ar-SA" sz="2400" dirty="0" err="1">
                <a:latin typeface="Simplified Arabic" pitchFamily="18" charset="-78"/>
                <a:ea typeface="Calibri"/>
                <a:cs typeface="Simplified Arabic" pitchFamily="18" charset="-78"/>
              </a:rPr>
              <a:t>نفاذها</a:t>
            </a:r>
            <a:r>
              <a:rPr lang="ar-SA" sz="2400" dirty="0">
                <a:latin typeface="Simplified Arabic" pitchFamily="18" charset="-78"/>
                <a:ea typeface="Calibri"/>
                <a:cs typeface="Simplified Arabic" pitchFamily="18" charset="-78"/>
              </a:rPr>
              <a:t> المعجل </a:t>
            </a:r>
            <a:endParaRPr lang="en-US" sz="2400" dirty="0">
              <a:latin typeface="Simplified Arabic" pitchFamily="18" charset="-78"/>
              <a:ea typeface="Calibri"/>
              <a:cs typeface="Simplified Arabic" pitchFamily="18" charset="-78"/>
            </a:endParaRPr>
          </a:p>
          <a:p>
            <a:pPr algn="just">
              <a:lnSpc>
                <a:spcPct val="115000"/>
              </a:lnSpc>
              <a:spcAft>
                <a:spcPts val="1000"/>
              </a:spcAft>
            </a:pPr>
            <a:r>
              <a:rPr lang="ar-SA" sz="2400" b="1" dirty="0">
                <a:latin typeface="Simplified Arabic" pitchFamily="18" charset="-78"/>
                <a:ea typeface="Calibri"/>
                <a:cs typeface="Simplified Arabic" pitchFamily="18" charset="-78"/>
              </a:rPr>
              <a:t>سابعاً : من حيث التنفيذ المباشر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b="1" dirty="0">
                <a:latin typeface="Simplified Arabic" pitchFamily="18" charset="-78"/>
                <a:ea typeface="Calibri"/>
                <a:cs typeface="Simplified Arabic" pitchFamily="18" charset="-78"/>
              </a:rPr>
              <a:t>ثامناً : من حيث الاختصاص القضائي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يختص القضاء التجاري بنظر المنازعات المتعلقة بالمواد التجارية أما بالنسبة للمنازعات المتعلقة بالمسائل المدنية فإنها من اختصاص القضاء المدني . بيد أن المشرع العراقي لم يأخذ بمبدأ تخصص  المحاكم . إذ يقوم القضاء المدني عندنا بنظر المنازعات دون تمييز بين المسائل التجارية والمدنية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3330801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20688"/>
            <a:ext cx="7920880" cy="4330416"/>
          </a:xfrm>
          <a:prstGeom prst="rect">
            <a:avLst/>
          </a:prstGeom>
        </p:spPr>
        <p:txBody>
          <a:bodyPr wrap="square">
            <a:spAutoFit/>
          </a:bodyPr>
          <a:lstStyle/>
          <a:p>
            <a:pPr algn="just">
              <a:lnSpc>
                <a:spcPct val="115000"/>
              </a:lnSpc>
              <a:spcAft>
                <a:spcPts val="1000"/>
              </a:spcAft>
            </a:pPr>
            <a:r>
              <a:rPr lang="ar-SA" sz="2800" dirty="0">
                <a:latin typeface="Simplified Arabic" pitchFamily="18" charset="-78"/>
                <a:ea typeface="Calibri"/>
                <a:cs typeface="Simplified Arabic" pitchFamily="18" charset="-78"/>
              </a:rPr>
              <a:t>يمكن ترتيب مصادر قانون التجارة كما يلي:-</a:t>
            </a:r>
            <a:endParaRPr lang="en-US" sz="2800" dirty="0">
              <a:latin typeface="Simplified Arabic" pitchFamily="18" charset="-78"/>
              <a:ea typeface="Calibri"/>
              <a:cs typeface="Simplified Arabic" pitchFamily="18" charset="-78"/>
            </a:endParaRPr>
          </a:p>
          <a:p>
            <a:pPr algn="just">
              <a:lnSpc>
                <a:spcPct val="115000"/>
              </a:lnSpc>
              <a:spcAft>
                <a:spcPts val="1000"/>
              </a:spcAft>
            </a:pPr>
            <a:r>
              <a:rPr lang="ar-SA" sz="2800" dirty="0">
                <a:latin typeface="Simplified Arabic" pitchFamily="18" charset="-78"/>
                <a:ea typeface="Calibri"/>
                <a:cs typeface="Simplified Arabic" pitchFamily="18" charset="-78"/>
              </a:rPr>
              <a:t>أولاً : التشريع التجاري سواء كانت قواعده آمرة أو مفسرة  .</a:t>
            </a:r>
            <a:endParaRPr lang="en-US" sz="2800" dirty="0">
              <a:latin typeface="Simplified Arabic" pitchFamily="18" charset="-78"/>
              <a:ea typeface="Calibri"/>
              <a:cs typeface="Simplified Arabic" pitchFamily="18" charset="-78"/>
            </a:endParaRPr>
          </a:p>
          <a:p>
            <a:pPr algn="just">
              <a:lnSpc>
                <a:spcPct val="115000"/>
              </a:lnSpc>
              <a:spcAft>
                <a:spcPts val="1000"/>
              </a:spcAft>
            </a:pPr>
            <a:r>
              <a:rPr lang="ar-SA" sz="2800" dirty="0">
                <a:latin typeface="Simplified Arabic" pitchFamily="18" charset="-78"/>
                <a:ea typeface="Calibri"/>
                <a:cs typeface="Simplified Arabic" pitchFamily="18" charset="-78"/>
              </a:rPr>
              <a:t>ثانياً : القواعد الآمرة في المجموعة المدنية .</a:t>
            </a:r>
            <a:endParaRPr lang="en-US" sz="2800" dirty="0">
              <a:latin typeface="Simplified Arabic" pitchFamily="18" charset="-78"/>
              <a:ea typeface="Calibri"/>
              <a:cs typeface="Simplified Arabic" pitchFamily="18" charset="-78"/>
            </a:endParaRPr>
          </a:p>
          <a:p>
            <a:pPr algn="just">
              <a:lnSpc>
                <a:spcPct val="115000"/>
              </a:lnSpc>
              <a:spcAft>
                <a:spcPts val="1000"/>
              </a:spcAft>
            </a:pPr>
            <a:r>
              <a:rPr lang="ar-SA" sz="2800" dirty="0">
                <a:latin typeface="Simplified Arabic" pitchFamily="18" charset="-78"/>
                <a:ea typeface="Calibri"/>
                <a:cs typeface="Simplified Arabic" pitchFamily="18" charset="-78"/>
              </a:rPr>
              <a:t>ثالثاً : قواعد القانون المدني المفسرة والمنظمة.</a:t>
            </a:r>
            <a:endParaRPr lang="en-US" sz="2800" dirty="0">
              <a:latin typeface="Simplified Arabic" pitchFamily="18" charset="-78"/>
              <a:ea typeface="Calibri"/>
              <a:cs typeface="Simplified Arabic" pitchFamily="18" charset="-78"/>
            </a:endParaRPr>
          </a:p>
          <a:p>
            <a:pPr algn="just">
              <a:lnSpc>
                <a:spcPct val="115000"/>
              </a:lnSpc>
              <a:spcAft>
                <a:spcPts val="1000"/>
              </a:spcAft>
            </a:pPr>
            <a:r>
              <a:rPr lang="ar-SA" sz="2800" dirty="0">
                <a:latin typeface="Simplified Arabic" pitchFamily="18" charset="-78"/>
                <a:ea typeface="Calibri"/>
                <a:cs typeface="Simplified Arabic" pitchFamily="18" charset="-78"/>
              </a:rPr>
              <a:t>رابعاً : قواعد التطبيق العملي .</a:t>
            </a:r>
            <a:endParaRPr lang="en-US" sz="2800" dirty="0">
              <a:latin typeface="Simplified Arabic" pitchFamily="18" charset="-78"/>
              <a:ea typeface="Calibri"/>
              <a:cs typeface="Simplified Arabic" pitchFamily="18" charset="-78"/>
            </a:endParaRPr>
          </a:p>
          <a:p>
            <a:pPr algn="just">
              <a:lnSpc>
                <a:spcPct val="115000"/>
              </a:lnSpc>
              <a:spcAft>
                <a:spcPts val="1000"/>
              </a:spcAft>
            </a:pPr>
            <a:r>
              <a:rPr lang="ar-SA" sz="2800" dirty="0">
                <a:latin typeface="Simplified Arabic" pitchFamily="18" charset="-78"/>
                <a:ea typeface="Calibri"/>
                <a:cs typeface="Simplified Arabic" pitchFamily="18" charset="-78"/>
              </a:rPr>
              <a:t>خامساً : قواعد الاتفاقات الخاصة .</a:t>
            </a:r>
            <a:endParaRPr lang="en-US" sz="2800" dirty="0">
              <a:latin typeface="Simplified Arabic" pitchFamily="18" charset="-78"/>
              <a:ea typeface="Calibri"/>
              <a:cs typeface="Simplified Arabic" pitchFamily="18" charset="-78"/>
            </a:endParaRPr>
          </a:p>
          <a:p>
            <a:pPr algn="just">
              <a:lnSpc>
                <a:spcPct val="115000"/>
              </a:lnSpc>
              <a:spcAft>
                <a:spcPts val="1000"/>
              </a:spcAft>
            </a:pPr>
            <a:r>
              <a:rPr lang="ar-SA" sz="2800" dirty="0">
                <a:latin typeface="Simplified Arabic" pitchFamily="18" charset="-78"/>
                <a:ea typeface="Calibri"/>
                <a:cs typeface="Simplified Arabic" pitchFamily="18" charset="-78"/>
              </a:rPr>
              <a:t> </a:t>
            </a:r>
            <a:endParaRPr lang="en-US" sz="28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55317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836712"/>
            <a:ext cx="7920880" cy="4707955"/>
          </a:xfrm>
          <a:prstGeom prst="rect">
            <a:avLst/>
          </a:prstGeom>
        </p:spPr>
        <p:txBody>
          <a:bodyPr wrap="square">
            <a:spAutoFit/>
          </a:bodyPr>
          <a:lstStyle/>
          <a:p>
            <a:pPr algn="just">
              <a:lnSpc>
                <a:spcPct val="115000"/>
              </a:lnSpc>
              <a:spcAft>
                <a:spcPts val="1000"/>
              </a:spcAft>
            </a:pPr>
            <a:r>
              <a:rPr lang="ar-SA" sz="2400" b="1" dirty="0">
                <a:latin typeface="Simplified Arabic" pitchFamily="18" charset="-78"/>
                <a:ea typeface="Calibri"/>
                <a:cs typeface="Simplified Arabic" pitchFamily="18" charset="-78"/>
              </a:rPr>
              <a:t>نطاق القانون التجاري:</a:t>
            </a:r>
            <a:endParaRPr lang="en-US" sz="2400" b="1" dirty="0">
              <a:latin typeface="Simplified Arabic" pitchFamily="18" charset="-78"/>
              <a:ea typeface="Calibri"/>
              <a:cs typeface="Simplified Arabic" pitchFamily="18" charset="-78"/>
            </a:endParaRPr>
          </a:p>
          <a:p>
            <a:r>
              <a:rPr lang="ar-SA" sz="2400" dirty="0">
                <a:latin typeface="Simplified Arabic" pitchFamily="18" charset="-78"/>
                <a:ea typeface="Calibri"/>
                <a:cs typeface="Simplified Arabic" pitchFamily="18" charset="-78"/>
              </a:rPr>
              <a:t> </a:t>
            </a:r>
            <a:r>
              <a:rPr lang="ar-SA" sz="2400" dirty="0" smtClean="0">
                <a:latin typeface="Simplified Arabic" pitchFamily="18" charset="-78"/>
                <a:ea typeface="Calibri"/>
                <a:cs typeface="Simplified Arabic" pitchFamily="18" charset="-78"/>
              </a:rPr>
              <a:t>إذ </a:t>
            </a:r>
            <a:r>
              <a:rPr lang="ar-SA" sz="2400" dirty="0">
                <a:latin typeface="Simplified Arabic" pitchFamily="18" charset="-78"/>
                <a:ea typeface="Calibri"/>
                <a:cs typeface="Simplified Arabic" pitchFamily="18" charset="-78"/>
              </a:rPr>
              <a:t>قد وضع نظريتين متميزتين في إطاره ، هما</a:t>
            </a:r>
            <a:r>
              <a:rPr lang="en-US" sz="2400" dirty="0">
                <a:latin typeface="Simplified Arabic" pitchFamily="18" charset="-78"/>
                <a:ea typeface="Calibri"/>
                <a:cs typeface="Simplified Arabic" pitchFamily="18" charset="-78"/>
              </a:rPr>
              <a:t> :</a:t>
            </a:r>
            <a:br>
              <a:rPr lang="en-US" sz="2400" dirty="0">
                <a:latin typeface="Simplified Arabic" pitchFamily="18" charset="-78"/>
                <a:ea typeface="Calibri"/>
                <a:cs typeface="Simplified Arabic" pitchFamily="18" charset="-78"/>
              </a:rPr>
            </a:br>
            <a:r>
              <a:rPr lang="ar-SA" sz="2400" b="1" dirty="0">
                <a:latin typeface="Simplified Arabic" pitchFamily="18" charset="-78"/>
                <a:ea typeface="Calibri"/>
                <a:cs typeface="Simplified Arabic" pitchFamily="18" charset="-78"/>
              </a:rPr>
              <a:t>أولا : النظرية الذاتية: </a:t>
            </a:r>
            <a:endParaRPr lang="ar-IQ" sz="2400" b="1" dirty="0" smtClean="0">
              <a:latin typeface="Simplified Arabic" pitchFamily="18" charset="-78"/>
              <a:ea typeface="Calibri"/>
              <a:cs typeface="Simplified Arabic" pitchFamily="18" charset="-78"/>
            </a:endParaRPr>
          </a:p>
          <a:p>
            <a:r>
              <a:rPr lang="ar-SA" sz="2400" dirty="0" smtClean="0">
                <a:latin typeface="Simplified Arabic" pitchFamily="18" charset="-78"/>
                <a:ea typeface="Calibri"/>
                <a:cs typeface="Simplified Arabic" pitchFamily="18" charset="-78"/>
              </a:rPr>
              <a:t>بمقتضى </a:t>
            </a:r>
            <a:r>
              <a:rPr lang="ar-SA" sz="2400" dirty="0">
                <a:latin typeface="Simplified Arabic" pitchFamily="18" charset="-78"/>
                <a:ea typeface="Calibri"/>
                <a:cs typeface="Simplified Arabic" pitchFamily="18" charset="-78"/>
              </a:rPr>
              <a:t>هذهِ النظرية أن قانون التجارة هو قانون الأشخاص الذين يعترفون النشاط التجاري أي ( التجار) فهو وفق هذهِ النظرية يعد قانونا حرفيّا موضوعه التاجر وحرفته لا غير ، لذا فإن مهمة القانوني تنصب في الدرجة الأساس على تحديد من هو التاجر وما هو مفهوم الحرفة التجارية .</a:t>
            </a:r>
            <a:r>
              <a:rPr lang="en-US" sz="2400" dirty="0">
                <a:latin typeface="Simplified Arabic" pitchFamily="18" charset="-78"/>
                <a:ea typeface="Calibri"/>
                <a:cs typeface="Simplified Arabic" pitchFamily="18" charset="-78"/>
              </a:rPr>
              <a:t> </a:t>
            </a:r>
            <a:br>
              <a:rPr lang="en-US" sz="2400" dirty="0">
                <a:latin typeface="Simplified Arabic" pitchFamily="18" charset="-78"/>
                <a:ea typeface="Calibri"/>
                <a:cs typeface="Simplified Arabic" pitchFamily="18" charset="-78"/>
              </a:rPr>
            </a:br>
            <a:r>
              <a:rPr lang="ar-SA" sz="2400" b="1" dirty="0">
                <a:latin typeface="Simplified Arabic" pitchFamily="18" charset="-78"/>
                <a:ea typeface="Calibri"/>
                <a:cs typeface="Simplified Arabic" pitchFamily="18" charset="-78"/>
              </a:rPr>
              <a:t>ثانيا: النظرية الموضوعية </a:t>
            </a:r>
            <a:r>
              <a:rPr lang="ar-SA" sz="2400" b="1" dirty="0" smtClean="0">
                <a:latin typeface="Simplified Arabic" pitchFamily="18" charset="-78"/>
                <a:ea typeface="Calibri"/>
                <a:cs typeface="Simplified Arabic" pitchFamily="18" charset="-78"/>
              </a:rPr>
              <a:t>:</a:t>
            </a:r>
            <a:endParaRPr lang="ar-IQ" sz="2400" b="1" dirty="0" smtClean="0">
              <a:latin typeface="Simplified Arabic" pitchFamily="18" charset="-78"/>
              <a:ea typeface="Calibri"/>
              <a:cs typeface="Simplified Arabic" pitchFamily="18" charset="-78"/>
            </a:endParaRPr>
          </a:p>
          <a:p>
            <a:r>
              <a:rPr lang="ar-SA" sz="2400" b="1" dirty="0" smtClean="0">
                <a:latin typeface="Simplified Arabic" pitchFamily="18" charset="-78"/>
                <a:ea typeface="Calibri"/>
                <a:cs typeface="Simplified Arabic" pitchFamily="18" charset="-78"/>
              </a:rPr>
              <a:t> </a:t>
            </a:r>
            <a:r>
              <a:rPr lang="ar-SA" sz="2400" dirty="0">
                <a:latin typeface="Simplified Arabic" pitchFamily="18" charset="-78"/>
                <a:ea typeface="Calibri"/>
                <a:cs typeface="Simplified Arabic" pitchFamily="18" charset="-78"/>
              </a:rPr>
              <a:t>ويطلق على هذه النظرية بالنظرية المادية أو العينية وتستند في تحديدها لنطاق تطبيق قانون التجارة على طبيعة العمل دون اعتبار لمنْ يباشر ذلك العمل إذ تعتبر قانون التجارة هو قانون العمل التجاري ,وأعتمد المشرّع العراقي تلك </a:t>
            </a:r>
            <a:r>
              <a:rPr lang="ar-SA" sz="2400" dirty="0" smtClean="0">
                <a:latin typeface="Simplified Arabic" pitchFamily="18" charset="-78"/>
                <a:ea typeface="Calibri"/>
                <a:cs typeface="Simplified Arabic" pitchFamily="18" charset="-78"/>
              </a:rPr>
              <a:t>النظرية</a:t>
            </a:r>
            <a:r>
              <a:rPr lang="ar-IQ" sz="2400" dirty="0" smtClean="0">
                <a:latin typeface="Simplified Arabic" pitchFamily="18" charset="-78"/>
                <a:ea typeface="Calibri"/>
                <a:cs typeface="Simplified Arabic" pitchFamily="18" charset="-78"/>
              </a:rPr>
              <a:t> </a:t>
            </a:r>
            <a:r>
              <a:rPr lang="ar-SA" sz="2400" dirty="0">
                <a:latin typeface="Calibri"/>
                <a:ea typeface="Calibri"/>
                <a:cs typeface="Arial"/>
              </a:rPr>
              <a:t>الموضوعية المادية </a:t>
            </a:r>
            <a:r>
              <a:rPr lang="ar-SA" sz="2400" dirty="0" smtClean="0">
                <a:latin typeface="Calibri"/>
                <a:ea typeface="Calibri"/>
                <a:cs typeface="Arial"/>
              </a:rPr>
              <a:t>.</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0481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394692"/>
            <a:ext cx="8208912" cy="6038576"/>
          </a:xfrm>
          <a:prstGeom prst="rect">
            <a:avLst/>
          </a:prstGeom>
        </p:spPr>
        <p:txBody>
          <a:bodyPr wrap="square">
            <a:spAutoFit/>
          </a:bodyPr>
          <a:lstStyle/>
          <a:p>
            <a:pPr>
              <a:lnSpc>
                <a:spcPct val="115000"/>
              </a:lnSpc>
              <a:spcAft>
                <a:spcPts val="1000"/>
              </a:spcAft>
            </a:pPr>
            <a:r>
              <a:rPr lang="ar-SA" sz="2400" b="1" dirty="0">
                <a:latin typeface="Simplified Arabic" pitchFamily="18" charset="-78"/>
                <a:ea typeface="Calibri"/>
                <a:cs typeface="Simplified Arabic" pitchFamily="18" charset="-78"/>
              </a:rPr>
              <a:t>المقصود بالعمل التجاري</a:t>
            </a:r>
            <a:r>
              <a:rPr lang="en-US" sz="2400" b="1" dirty="0">
                <a:latin typeface="Simplified Arabic" pitchFamily="18" charset="-78"/>
                <a:ea typeface="Calibri"/>
                <a:cs typeface="Simplified Arabic" pitchFamily="18" charset="-78"/>
              </a:rPr>
              <a:t>:-</a:t>
            </a:r>
            <a:r>
              <a:rPr lang="en-US" sz="2400" dirty="0">
                <a:latin typeface="Simplified Arabic" pitchFamily="18" charset="-78"/>
                <a:ea typeface="Calibri"/>
                <a:cs typeface="Simplified Arabic" pitchFamily="18" charset="-78"/>
              </a:rPr>
              <a:t/>
            </a:r>
            <a:br>
              <a:rPr lang="en-US" sz="2400" dirty="0">
                <a:latin typeface="Simplified Arabic" pitchFamily="18" charset="-78"/>
                <a:ea typeface="Calibri"/>
                <a:cs typeface="Simplified Arabic" pitchFamily="18" charset="-78"/>
              </a:rPr>
            </a:br>
            <a:r>
              <a:rPr lang="ar-SA" sz="2400" dirty="0">
                <a:latin typeface="Simplified Arabic" pitchFamily="18" charset="-78"/>
                <a:ea typeface="Calibri"/>
                <a:cs typeface="Simplified Arabic" pitchFamily="18" charset="-78"/>
              </a:rPr>
              <a:t>بدايةً لابد من الإشارة إلى أن معظم القوانين التجارية, ومنها قانون التجارة العراقي رقم 30 لسمة 1948, لم تتعرض لتعريف العمل </a:t>
            </a:r>
            <a:r>
              <a:rPr lang="ar-SA" sz="2400" dirty="0" err="1">
                <a:latin typeface="Simplified Arabic" pitchFamily="18" charset="-78"/>
                <a:ea typeface="Calibri"/>
                <a:cs typeface="Simplified Arabic" pitchFamily="18" charset="-78"/>
              </a:rPr>
              <a:t>التجاري,بل</a:t>
            </a:r>
            <a:r>
              <a:rPr lang="ar-SA" sz="2400" dirty="0">
                <a:latin typeface="Simplified Arabic" pitchFamily="18" charset="-78"/>
                <a:ea typeface="Calibri"/>
                <a:cs typeface="Simplified Arabic" pitchFamily="18" charset="-78"/>
              </a:rPr>
              <a:t> اقتصرت على تعداد لهذه الأعمال التجارية ,كما فعل المشرع العراقي في المادة </a:t>
            </a:r>
            <a:r>
              <a:rPr lang="en-US" sz="2400" dirty="0">
                <a:latin typeface="Simplified Arabic" pitchFamily="18" charset="-78"/>
                <a:ea typeface="Calibri"/>
                <a:cs typeface="Simplified Arabic" pitchFamily="18" charset="-78"/>
              </a:rPr>
              <a:t>(5) </a:t>
            </a:r>
            <a:r>
              <a:rPr lang="ar-SA" sz="2400" dirty="0">
                <a:latin typeface="Simplified Arabic" pitchFamily="18" charset="-78"/>
                <a:ea typeface="Calibri"/>
                <a:cs typeface="Simplified Arabic" pitchFamily="18" charset="-78"/>
              </a:rPr>
              <a:t>والمادة (6) من قانون التجارة النافذ ,الأمر الذي دفع الفقه واستناداً إلى هذا التعداد للأعمال التجارية أن يضع مفهوماً أو معياراً على أساسه يتم التمييز بين العمل التجاري عن العمل المدني</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ar-SA" sz="2400" dirty="0">
                <a:latin typeface="Simplified Arabic" pitchFamily="18" charset="-78"/>
                <a:ea typeface="Calibri"/>
                <a:cs typeface="Simplified Arabic" pitchFamily="18" charset="-78"/>
              </a:rPr>
              <a:t>وترتب عن اجتهاد الفقه في البحث عن هذا المعيار, وضع العديد من النظريات بعضها يستند إلى عوامل اقتصادية بينما يستند البعض الآخر إلى عوامل </a:t>
            </a:r>
            <a:r>
              <a:rPr lang="ar-SA" sz="2400" dirty="0" err="1">
                <a:latin typeface="Simplified Arabic" pitchFamily="18" charset="-78"/>
                <a:ea typeface="Calibri"/>
                <a:cs typeface="Simplified Arabic" pitchFamily="18" charset="-78"/>
              </a:rPr>
              <a:t>قانونية,ويمكن</a:t>
            </a:r>
            <a:r>
              <a:rPr lang="ar-SA" sz="2400" dirty="0">
                <a:latin typeface="Simplified Arabic" pitchFamily="18" charset="-78"/>
                <a:ea typeface="Calibri"/>
                <a:cs typeface="Simplified Arabic" pitchFamily="18" charset="-78"/>
              </a:rPr>
              <a:t> إجمال هذه النظريات بالاتي</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1:- </a:t>
            </a:r>
            <a:r>
              <a:rPr lang="ar-SA" sz="2400" dirty="0">
                <a:latin typeface="Simplified Arabic" pitchFamily="18" charset="-78"/>
                <a:ea typeface="Calibri"/>
                <a:cs typeface="Simplified Arabic" pitchFamily="18" charset="-78"/>
              </a:rPr>
              <a:t>نظرية المضاربة</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2:- </a:t>
            </a:r>
            <a:r>
              <a:rPr lang="ar-SA" sz="2400" dirty="0">
                <a:latin typeface="Simplified Arabic" pitchFamily="18" charset="-78"/>
                <a:ea typeface="Calibri"/>
                <a:cs typeface="Simplified Arabic" pitchFamily="18" charset="-78"/>
              </a:rPr>
              <a:t>نظرية التداول</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3:- </a:t>
            </a:r>
            <a:r>
              <a:rPr lang="ar-SA" sz="2400" dirty="0">
                <a:latin typeface="Simplified Arabic" pitchFamily="18" charset="-78"/>
                <a:ea typeface="Calibri"/>
                <a:cs typeface="Simplified Arabic" pitchFamily="18" charset="-78"/>
              </a:rPr>
              <a:t>نظرية المشروع</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4:- </a:t>
            </a:r>
            <a:r>
              <a:rPr lang="ar-SA" sz="2400" dirty="0">
                <a:latin typeface="Simplified Arabic" pitchFamily="18" charset="-78"/>
                <a:ea typeface="Calibri"/>
                <a:cs typeface="Simplified Arabic" pitchFamily="18" charset="-78"/>
              </a:rPr>
              <a:t>نظرية الحرفة</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5:- </a:t>
            </a:r>
            <a:r>
              <a:rPr lang="ar-SA" sz="2400" dirty="0">
                <a:latin typeface="Simplified Arabic" pitchFamily="18" charset="-78"/>
                <a:ea typeface="Calibri"/>
                <a:cs typeface="Simplified Arabic" pitchFamily="18" charset="-78"/>
              </a:rPr>
              <a:t>نظرية السبب</a:t>
            </a:r>
            <a:r>
              <a:rPr lang="en-US" sz="2400" dirty="0">
                <a:latin typeface="Simplified Arabic" pitchFamily="18" charset="-78"/>
                <a:ea typeface="Calibri"/>
                <a:cs typeface="Simplified Arabic" pitchFamily="18" charset="-78"/>
              </a:rPr>
              <a:t>.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435844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20688"/>
            <a:ext cx="7920880" cy="5613845"/>
          </a:xfrm>
          <a:prstGeom prst="rect">
            <a:avLst/>
          </a:prstGeom>
        </p:spPr>
        <p:txBody>
          <a:bodyPr wrap="square">
            <a:spAutoFit/>
          </a:bodyPr>
          <a:lstStyle/>
          <a:p>
            <a:pPr>
              <a:lnSpc>
                <a:spcPct val="115000"/>
              </a:lnSpc>
              <a:spcAft>
                <a:spcPts val="1000"/>
              </a:spcAft>
            </a:pPr>
            <a:r>
              <a:rPr lang="ar-SA" sz="2400" b="1" dirty="0">
                <a:latin typeface="Simplified Arabic" pitchFamily="18" charset="-78"/>
                <a:ea typeface="Calibri"/>
                <a:cs typeface="Simplified Arabic" pitchFamily="18" charset="-78"/>
              </a:rPr>
              <a:t>أولاً :- نظرية المضاربة</a:t>
            </a:r>
            <a:r>
              <a:rPr lang="en-US" sz="2400" b="1" dirty="0">
                <a:latin typeface="Simplified Arabic" pitchFamily="18" charset="-78"/>
                <a:ea typeface="Calibri"/>
                <a:cs typeface="Simplified Arabic" pitchFamily="18" charset="-78"/>
              </a:rPr>
              <a:t>.</a:t>
            </a:r>
            <a:r>
              <a:rPr lang="en-US" sz="2400" dirty="0">
                <a:latin typeface="Simplified Arabic" pitchFamily="18" charset="-78"/>
                <a:ea typeface="Calibri"/>
                <a:cs typeface="Simplified Arabic" pitchFamily="18" charset="-78"/>
              </a:rPr>
              <a:t/>
            </a:r>
            <a:br>
              <a:rPr lang="en-US" sz="2400" dirty="0">
                <a:latin typeface="Simplified Arabic" pitchFamily="18" charset="-78"/>
                <a:ea typeface="Calibri"/>
                <a:cs typeface="Simplified Arabic" pitchFamily="18" charset="-78"/>
              </a:rPr>
            </a:br>
            <a:r>
              <a:rPr lang="ar-SA" sz="2400" dirty="0">
                <a:latin typeface="Simplified Arabic" pitchFamily="18" charset="-78"/>
                <a:ea typeface="Calibri"/>
                <a:cs typeface="Simplified Arabic" pitchFamily="18" charset="-78"/>
              </a:rPr>
              <a:t>يقصد بالمضاربة" السعي وراء تحقيق الربح أو بعبارة أخرى هي وضع رأسمال معين في عمل معين بقصد الحصول على ربح من ورائه</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ar-SA" sz="2400" dirty="0">
                <a:latin typeface="Simplified Arabic" pitchFamily="18" charset="-78"/>
                <a:ea typeface="Calibri"/>
                <a:cs typeface="Simplified Arabic" pitchFamily="18" charset="-78"/>
              </a:rPr>
              <a:t>وتقوم هذه النظرية على أساس اقتصادي يهدف إلى تحقيق الربح الذي يعد غاية كل عمل تجاري كالشراء لأجل البيع</a:t>
            </a:r>
            <a:r>
              <a:rPr lang="en-US" sz="2400" dirty="0">
                <a:latin typeface="Simplified Arabic" pitchFamily="18" charset="-78"/>
                <a:ea typeface="Calibri"/>
                <a:cs typeface="Simplified Arabic" pitchFamily="18" charset="-78"/>
              </a:rPr>
              <a:t> .</a:t>
            </a:r>
            <a:br>
              <a:rPr lang="en-US" sz="2400" dirty="0">
                <a:latin typeface="Simplified Arabic" pitchFamily="18" charset="-78"/>
                <a:ea typeface="Calibri"/>
                <a:cs typeface="Simplified Arabic" pitchFamily="18" charset="-78"/>
              </a:rPr>
            </a:br>
            <a:r>
              <a:rPr lang="ar-SA" sz="2400" dirty="0">
                <a:latin typeface="Simplified Arabic" pitchFamily="18" charset="-78"/>
                <a:ea typeface="Calibri"/>
                <a:cs typeface="Simplified Arabic" pitchFamily="18" charset="-78"/>
              </a:rPr>
              <a:t>وعلى الرغم من أهمية هذه النظرية ,إلا أنها لا تكفي لوحدها لاعتمادها كمعيار للتمييز بين العمل التجاري والعمل المدني وذلك لأسباب معينة يمكن تحديدها بالاتي</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 </a:t>
            </a:r>
            <a:r>
              <a:rPr lang="ar-SA" sz="2400" dirty="0">
                <a:latin typeface="Simplified Arabic" pitchFamily="18" charset="-78"/>
                <a:ea typeface="Calibri"/>
                <a:cs typeface="Simplified Arabic" pitchFamily="18" charset="-78"/>
              </a:rPr>
              <a:t>إن السعي وراء تحقيق الربح لا يقتصر على ممارسة الأعمال التجارية ,بل إن هذا الهدف يمتد إلى اغلب أوجه النشاط الإنساني</a:t>
            </a:r>
            <a:r>
              <a:rPr lang="en-US" sz="2400" dirty="0">
                <a:latin typeface="Simplified Arabic" pitchFamily="18" charset="-78"/>
                <a:ea typeface="Calibri"/>
                <a:cs typeface="Simplified Arabic" pitchFamily="18" charset="-78"/>
              </a:rPr>
              <a:t>.</a:t>
            </a:r>
            <a:br>
              <a:rPr lang="en-US" sz="2400" dirty="0">
                <a:latin typeface="Simplified Arabic" pitchFamily="18" charset="-78"/>
                <a:ea typeface="Calibri"/>
                <a:cs typeface="Simplified Arabic" pitchFamily="18" charset="-78"/>
              </a:rPr>
            </a:br>
            <a:r>
              <a:rPr lang="en-US" sz="2400" dirty="0">
                <a:latin typeface="Simplified Arabic" pitchFamily="18" charset="-78"/>
                <a:ea typeface="Calibri"/>
                <a:cs typeface="Simplified Arabic" pitchFamily="18" charset="-78"/>
              </a:rPr>
              <a:t>• </a:t>
            </a:r>
            <a:r>
              <a:rPr lang="ar-SA" sz="2400" dirty="0">
                <a:latin typeface="Simplified Arabic" pitchFamily="18" charset="-78"/>
                <a:ea typeface="Calibri"/>
                <a:cs typeface="Simplified Arabic" pitchFamily="18" charset="-78"/>
              </a:rPr>
              <a:t>عجزت هذه النظرية ,من ناحية أخرى, عن تفسير تجارية بعض الأعمال التي لا علاقة لها بعنصر </a:t>
            </a:r>
            <a:r>
              <a:rPr lang="ar-SA" sz="2400" dirty="0" smtClean="0">
                <a:latin typeface="Simplified Arabic" pitchFamily="18" charset="-78"/>
                <a:ea typeface="Calibri"/>
                <a:cs typeface="Simplified Arabic" pitchFamily="18" charset="-78"/>
              </a:rPr>
              <a:t>المضاربة, كالأعمال </a:t>
            </a:r>
            <a:r>
              <a:rPr lang="ar-SA" sz="2400" dirty="0">
                <a:latin typeface="Simplified Arabic" pitchFamily="18" charset="-78"/>
                <a:ea typeface="Calibri"/>
                <a:cs typeface="Simplified Arabic" pitchFamily="18" charset="-78"/>
              </a:rPr>
              <a:t>المتعلقة بالسفاتج والسندات للأمر والصكوك</a:t>
            </a:r>
            <a:r>
              <a:rPr lang="en-US" sz="2400" dirty="0">
                <a:latin typeface="Simplified Arabic" pitchFamily="18" charset="-78"/>
                <a:ea typeface="Calibri"/>
                <a:cs typeface="Simplified Arabic" pitchFamily="18" charset="-78"/>
              </a:rPr>
              <a:t>.</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893938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20688"/>
            <a:ext cx="7776864" cy="5317353"/>
          </a:xfrm>
          <a:prstGeom prst="rect">
            <a:avLst/>
          </a:prstGeom>
        </p:spPr>
        <p:txBody>
          <a:bodyPr wrap="square">
            <a:spAutoFit/>
          </a:bodyPr>
          <a:lstStyle/>
          <a:p>
            <a:pPr algn="just">
              <a:lnSpc>
                <a:spcPct val="115000"/>
              </a:lnSpc>
              <a:spcAft>
                <a:spcPts val="1000"/>
              </a:spcAft>
            </a:pPr>
            <a:r>
              <a:rPr lang="ar-IQ" sz="2400" b="1" dirty="0">
                <a:latin typeface="Simplified Arabic" pitchFamily="18" charset="-78"/>
                <a:ea typeface="Calibri"/>
                <a:cs typeface="Simplified Arabic" pitchFamily="18" charset="-78"/>
              </a:rPr>
              <a:t>ثانيا :</a:t>
            </a:r>
            <a:r>
              <a:rPr lang="ar-SA" sz="2400" b="1" dirty="0">
                <a:latin typeface="Simplified Arabic" pitchFamily="18" charset="-78"/>
                <a:ea typeface="Calibri"/>
                <a:cs typeface="Simplified Arabic" pitchFamily="18" charset="-78"/>
              </a:rPr>
              <a:t> نظرية التداول : </a:t>
            </a:r>
            <a:endParaRPr lang="ar-IQ" sz="2400" b="1" dirty="0" smtClean="0">
              <a:latin typeface="Simplified Arabic" pitchFamily="18" charset="-78"/>
              <a:ea typeface="Calibri"/>
              <a:cs typeface="Simplified Arabic" pitchFamily="18" charset="-78"/>
            </a:endParaRPr>
          </a:p>
          <a:p>
            <a:pPr algn="just">
              <a:lnSpc>
                <a:spcPct val="115000"/>
              </a:lnSpc>
              <a:spcAft>
                <a:spcPts val="1000"/>
              </a:spcAft>
            </a:pPr>
            <a:r>
              <a:rPr lang="ar-SA" sz="2400" dirty="0" smtClean="0">
                <a:latin typeface="Simplified Arabic" pitchFamily="18" charset="-78"/>
                <a:ea typeface="Calibri"/>
                <a:cs typeface="Simplified Arabic" pitchFamily="18" charset="-78"/>
              </a:rPr>
              <a:t>ويقصد </a:t>
            </a:r>
            <a:r>
              <a:rPr lang="ar-SA" sz="2400" dirty="0">
                <a:latin typeface="Simplified Arabic" pitchFamily="18" charset="-78"/>
                <a:ea typeface="Calibri"/>
                <a:cs typeface="Simplified Arabic" pitchFamily="18" charset="-78"/>
              </a:rPr>
              <a:t>بالتداول حركة السلع والنقود والأوراق التجارية  ومحصلة هذه النظرية أن العمل القانوني تثبت له الصفة التجارية في جميع الأحوال التي يكون الغرض منه تحريك السلع والاشياء وتداولها . وعلى الرغم من أن هذ النظرية تفسير الكثير من الاعمال التجارية إلا أنها لا تصلح كذلك لوحدها ان تكون معياراً مطلقاً للأعمال التجارية . فهي من جهة لا تضفي صفة التجارية على عمل المنتج الأول علماً بأن المنتج الأول هو أول من يضع السلع والبضائع في الحركة . وهناك من جهة أخرى بعض الأعمال القانونية التي تدفع السلع الى التداول ومع ذلك فإنها لا تعتبر تجارية بل أعمالاً مدنية ، كأعمال الجمعيات التعاونية الاستهلاكية ، وجمعيات النقابات ويعاب على هذه   النظرية أخيراً أنها لا تحتوي جميع الأعمال التجارية التي سردها القانون دون أن يتوافر فيها مفهوم التداول كالأعمال المتعلقة بالعقارات والعمليات </a:t>
            </a:r>
            <a:r>
              <a:rPr lang="ar-SA" sz="2400" dirty="0" err="1">
                <a:latin typeface="Simplified Arabic" pitchFamily="18" charset="-78"/>
                <a:ea typeface="Calibri"/>
                <a:cs typeface="Simplified Arabic" pitchFamily="18" charset="-78"/>
              </a:rPr>
              <a:t>الإستخراجية</a:t>
            </a:r>
            <a:r>
              <a:rPr lang="ar-SA" sz="2400" dirty="0">
                <a:latin typeface="Simplified Arabic" pitchFamily="18" charset="-78"/>
                <a:ea typeface="Calibri"/>
                <a:cs typeface="Simplified Arabic" pitchFamily="18" charset="-78"/>
              </a:rPr>
              <a:t> للثروة الطبيعية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2253259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20688"/>
            <a:ext cx="7920880" cy="5317353"/>
          </a:xfrm>
          <a:prstGeom prst="rect">
            <a:avLst/>
          </a:prstGeom>
        </p:spPr>
        <p:txBody>
          <a:bodyPr wrap="square">
            <a:spAutoFit/>
          </a:bodyPr>
          <a:lstStyle/>
          <a:p>
            <a:pPr algn="just">
              <a:lnSpc>
                <a:spcPct val="115000"/>
              </a:lnSpc>
              <a:spcAft>
                <a:spcPts val="1000"/>
              </a:spcAft>
            </a:pPr>
            <a:r>
              <a:rPr lang="ar-IQ" b="1" dirty="0" smtClean="0">
                <a:latin typeface="Calibri"/>
                <a:ea typeface="Calibri"/>
                <a:cs typeface="Arial"/>
              </a:rPr>
              <a:t>ثالثا</a:t>
            </a:r>
            <a:r>
              <a:rPr lang="ar-SA" b="1" dirty="0" smtClean="0">
                <a:latin typeface="Calibri"/>
                <a:ea typeface="Calibri"/>
                <a:cs typeface="Arial"/>
              </a:rPr>
              <a:t>. </a:t>
            </a:r>
            <a:r>
              <a:rPr lang="ar-SA" sz="2400" b="1" dirty="0">
                <a:latin typeface="Simplified Arabic" pitchFamily="18" charset="-78"/>
                <a:ea typeface="Calibri"/>
                <a:cs typeface="Simplified Arabic" pitchFamily="18" charset="-78"/>
              </a:rPr>
              <a:t>نظرية المشروع </a:t>
            </a:r>
            <a:r>
              <a:rPr lang="ar-IQ" sz="2400" b="1" dirty="0" smtClean="0">
                <a:latin typeface="Simplified Arabic" pitchFamily="18" charset="-78"/>
                <a:ea typeface="Calibri"/>
                <a:cs typeface="Simplified Arabic" pitchFamily="18" charset="-78"/>
              </a:rPr>
              <a:t>:</a:t>
            </a:r>
          </a:p>
          <a:p>
            <a:pPr algn="just">
              <a:lnSpc>
                <a:spcPct val="115000"/>
              </a:lnSpc>
              <a:spcAft>
                <a:spcPts val="1000"/>
              </a:spcAft>
            </a:pPr>
            <a:r>
              <a:rPr lang="ar-IQ" sz="2400" dirty="0" smtClean="0">
                <a:latin typeface="Simplified Arabic" pitchFamily="18" charset="-78"/>
                <a:ea typeface="Calibri"/>
                <a:cs typeface="Simplified Arabic" pitchFamily="18" charset="-78"/>
              </a:rPr>
              <a:t> </a:t>
            </a:r>
            <a:r>
              <a:rPr lang="ar-SA" sz="2400" dirty="0">
                <a:latin typeface="Simplified Arabic" pitchFamily="18" charset="-78"/>
                <a:ea typeface="Calibri"/>
                <a:cs typeface="Simplified Arabic" pitchFamily="18" charset="-78"/>
              </a:rPr>
              <a:t>فإذا كان العمل يقوم على صورة مشروع فهو تجاري . ويقوم المشروع التجاري على عنصرين : هما </a:t>
            </a:r>
            <a:r>
              <a:rPr lang="ar-SA" sz="2400" dirty="0" err="1">
                <a:latin typeface="Simplified Arabic" pitchFamily="18" charset="-78"/>
                <a:ea typeface="Calibri"/>
                <a:cs typeface="Simplified Arabic" pitchFamily="18" charset="-78"/>
              </a:rPr>
              <a:t>الإحتراف</a:t>
            </a:r>
            <a:r>
              <a:rPr lang="ar-SA" sz="2400" dirty="0">
                <a:latin typeface="Simplified Arabic" pitchFamily="18" charset="-78"/>
                <a:ea typeface="Calibri"/>
                <a:cs typeface="Simplified Arabic" pitchFamily="18" charset="-78"/>
              </a:rPr>
              <a:t> وجود تنظيم مسبق اي الاستعانة بمجموع من الوسائل المادية كرأس المال وقوة العمل .. ويأخذ على هذه النظرية أنه هناك كثير من الأعمال لا يشترط في تجاريتها أن تكون مباشرة على شكل مشروع ، اذ يكفي ان تقع منفردة حتى تعتبر تجارية كما هو الشأن في اعمال شراء المنقول او العقار لأجل البيع أو الاجارة والاعمال المتعلقة بالأعمال التجارية . كذلك فإن النظرية تخرج من اطار العمل التجاري جميع الاعمال التي يقوم بها الافراد بصورة (مستترة تهرباً من دفع الضرائب) ، أو اكتساب الصفة التجارية نتائجها يضاف الى ذلك أخيراً أن هناك كثير من الأعمال التي تمارس على شكل مشروع ومع ذلك فإنها لا يمكن أن تعد تجارية كأعمال ذوي المهن عليه فإن معيار المشروع لا يكفي لوحده إذن أن يكون قاعدة مطلقة للعمل التجاري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009747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764704"/>
            <a:ext cx="7416824" cy="5317353"/>
          </a:xfrm>
          <a:prstGeom prst="rect">
            <a:avLst/>
          </a:prstGeom>
        </p:spPr>
        <p:txBody>
          <a:bodyPr wrap="square">
            <a:spAutoFit/>
          </a:bodyPr>
          <a:lstStyle/>
          <a:p>
            <a:pPr algn="just">
              <a:lnSpc>
                <a:spcPct val="115000"/>
              </a:lnSpc>
              <a:spcAft>
                <a:spcPts val="1000"/>
              </a:spcAft>
            </a:pPr>
            <a:r>
              <a:rPr lang="ar-IQ" sz="2400" b="1" dirty="0" smtClean="0">
                <a:latin typeface="Simplified Arabic" pitchFamily="18" charset="-78"/>
                <a:ea typeface="Calibri"/>
                <a:cs typeface="Simplified Arabic" pitchFamily="18" charset="-78"/>
              </a:rPr>
              <a:t>رابعا</a:t>
            </a:r>
            <a:r>
              <a:rPr lang="ar-SA" sz="2400" b="1" dirty="0" smtClean="0">
                <a:latin typeface="Simplified Arabic" pitchFamily="18" charset="-78"/>
                <a:ea typeface="Calibri"/>
                <a:cs typeface="Simplified Arabic" pitchFamily="18" charset="-78"/>
              </a:rPr>
              <a:t>. </a:t>
            </a:r>
            <a:r>
              <a:rPr lang="ar-SA" sz="2400" b="1" dirty="0">
                <a:latin typeface="Simplified Arabic" pitchFamily="18" charset="-78"/>
                <a:ea typeface="Calibri"/>
                <a:cs typeface="Simplified Arabic" pitchFamily="18" charset="-78"/>
              </a:rPr>
              <a:t>نظرية الحرفة </a:t>
            </a:r>
            <a:r>
              <a:rPr lang="ar-IQ" sz="2400" b="1" dirty="0" smtClean="0">
                <a:latin typeface="Simplified Arabic" pitchFamily="18" charset="-78"/>
                <a:ea typeface="Calibri"/>
                <a:cs typeface="Simplified Arabic" pitchFamily="18" charset="-78"/>
              </a:rPr>
              <a:t>:</a:t>
            </a:r>
          </a:p>
          <a:p>
            <a:pPr algn="just">
              <a:lnSpc>
                <a:spcPct val="115000"/>
              </a:lnSpc>
              <a:spcAft>
                <a:spcPts val="1000"/>
              </a:spcAft>
            </a:pPr>
            <a:r>
              <a:rPr lang="ar-SA" sz="2400" dirty="0" smtClean="0">
                <a:latin typeface="Simplified Arabic" pitchFamily="18" charset="-78"/>
                <a:ea typeface="Calibri"/>
                <a:cs typeface="Simplified Arabic" pitchFamily="18" charset="-78"/>
              </a:rPr>
              <a:t>العمل </a:t>
            </a:r>
            <a:r>
              <a:rPr lang="ar-SA" sz="2400" dirty="0">
                <a:latin typeface="Simplified Arabic" pitchFamily="18" charset="-78"/>
                <a:ea typeface="Calibri"/>
                <a:cs typeface="Simplified Arabic" pitchFamily="18" charset="-78"/>
              </a:rPr>
              <a:t>في استغلال تجاري بطريقة ثابتة ومنظمة ثابتة ومنظمة ومستمرة  وعلى هذا تستلزم الحرفة بعض المظاهر الخارجية كوجود محل تجاري واستخدام قوة عمل واتصال بالعملاء وسمعة تجارية  فإذا ما توافرت هذه المستلزمات عند مزاولة النشاط التجاري نكون عندئذ أمام الحرفة التجارية وبالتالي يعد تجارياً كل عمل يقع في إطارها . يتضح أن هذه النظرية تميل بالقانون التجاري نحو الذاتية بمعنى أن هذه النظرية لا تصلح لقانون تجاري موضوعي  ويعاب على نظرية الحرفة كذلك أنها لم تضع معياراً للحرفة التجارية فلا يكفي في الواقع الإشارة الى المظاهر الخارجية التي </a:t>
            </a:r>
            <a:r>
              <a:rPr lang="ar-SA" sz="2400" dirty="0" err="1">
                <a:latin typeface="Simplified Arabic" pitchFamily="18" charset="-78"/>
                <a:ea typeface="Calibri"/>
                <a:cs typeface="Simplified Arabic" pitchFamily="18" charset="-78"/>
              </a:rPr>
              <a:t>تتطلبها</a:t>
            </a:r>
            <a:r>
              <a:rPr lang="ar-SA" sz="2400" dirty="0">
                <a:latin typeface="Simplified Arabic" pitchFamily="18" charset="-78"/>
                <a:ea typeface="Calibri"/>
                <a:cs typeface="Simplified Arabic" pitchFamily="18" charset="-78"/>
              </a:rPr>
              <a:t> الحرفة ، إذ أن هذه المظاهر لا تخرج عن كونها أمراً لازماً لجميع الحرف . هذا إضافة الى أنها تخرج بالضرورة من إطار قانون التجارة العمل التجاري المنفرد الذي يعتبر تجارياً بطبيعته دون ما حاجة لشرط الاحتراف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15051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706204"/>
            <a:ext cx="8136904" cy="5418278"/>
          </a:xfrm>
          <a:prstGeom prst="rect">
            <a:avLst/>
          </a:prstGeom>
        </p:spPr>
        <p:txBody>
          <a:bodyPr wrap="square">
            <a:spAutoFit/>
          </a:bodyPr>
          <a:lstStyle/>
          <a:p>
            <a:pPr algn="just">
              <a:lnSpc>
                <a:spcPct val="115000"/>
              </a:lnSpc>
              <a:spcAft>
                <a:spcPts val="1000"/>
              </a:spcAft>
            </a:pPr>
            <a:r>
              <a:rPr lang="ar-IQ" sz="2400" b="1" dirty="0" smtClean="0">
                <a:latin typeface="Simplified Arabic" pitchFamily="18" charset="-78"/>
                <a:ea typeface="Calibri"/>
                <a:cs typeface="Simplified Arabic" pitchFamily="18" charset="-78"/>
              </a:rPr>
              <a:t>خامسا</a:t>
            </a:r>
            <a:r>
              <a:rPr lang="ar-SA" sz="2400" b="1" dirty="0" smtClean="0">
                <a:latin typeface="Simplified Arabic" pitchFamily="18" charset="-78"/>
                <a:ea typeface="Calibri"/>
                <a:cs typeface="Simplified Arabic" pitchFamily="18" charset="-78"/>
              </a:rPr>
              <a:t>. </a:t>
            </a:r>
            <a:r>
              <a:rPr lang="ar-SA" sz="2400" b="1" dirty="0">
                <a:latin typeface="Simplified Arabic" pitchFamily="18" charset="-78"/>
                <a:ea typeface="Calibri"/>
                <a:cs typeface="Simplified Arabic" pitchFamily="18" charset="-78"/>
              </a:rPr>
              <a:t>نظرية </a:t>
            </a:r>
            <a:r>
              <a:rPr lang="ar-SA" sz="2400" b="1" dirty="0" smtClean="0">
                <a:latin typeface="Simplified Arabic" pitchFamily="18" charset="-78"/>
                <a:ea typeface="Calibri"/>
                <a:cs typeface="Simplified Arabic" pitchFamily="18" charset="-78"/>
              </a:rPr>
              <a:t>السبب</a:t>
            </a:r>
            <a:r>
              <a:rPr lang="ar-IQ" sz="2400" b="1" dirty="0" smtClean="0">
                <a:latin typeface="Simplified Arabic" pitchFamily="18" charset="-78"/>
                <a:ea typeface="Calibri"/>
                <a:cs typeface="Simplified Arabic" pitchFamily="18" charset="-78"/>
              </a:rPr>
              <a:t> :</a:t>
            </a:r>
            <a:r>
              <a:rPr lang="ar-SA" sz="2400" b="1" dirty="0" smtClean="0">
                <a:latin typeface="Simplified Arabic" pitchFamily="18" charset="-78"/>
                <a:ea typeface="Calibri"/>
                <a:cs typeface="Simplified Arabic" pitchFamily="18" charset="-78"/>
              </a:rPr>
              <a:t> </a:t>
            </a:r>
            <a:endParaRPr lang="en-US" sz="2400" b="1"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الباعث الدافع الى التعاقد. فإذا كان الحافز تجارياً فالعمل تجارياً والعكس صحيح . ومع ذلك فإن هذه النظرية لا تسلم من النقد والمأخذ فمن العسير أولاً تحديد القصد أو الباعث على العمل فالقصد عبارة عن عنصر معنوي كامن في النفس ومن الصعوبة استخلاصه والوقوف عليه عند إجراء التصرف ثم الى جانب ذلك تعجز النظرية المذكورة عن تفسير تجارية بعض الأعمال التي أضفي عليها المشرع صفة التجارية دون ما اعتبار لنية وقصد القائم بها ، كالأعمال المتعلقة بالأوراق التجارية مثلاً .</a:t>
            </a:r>
            <a:endParaRPr lang="en-US" sz="2400" dirty="0">
              <a:latin typeface="Simplified Arabic" pitchFamily="18" charset="-78"/>
              <a:ea typeface="Calibri"/>
              <a:cs typeface="Simplified Arabic" pitchFamily="18" charset="-78"/>
            </a:endParaRPr>
          </a:p>
          <a:p>
            <a:pPr algn="just">
              <a:lnSpc>
                <a:spcPct val="115000"/>
              </a:lnSpc>
              <a:spcAft>
                <a:spcPts val="1000"/>
              </a:spcAft>
            </a:pPr>
            <a:r>
              <a:rPr lang="ar-SA" sz="2400" dirty="0">
                <a:latin typeface="Simplified Arabic" pitchFamily="18" charset="-78"/>
                <a:ea typeface="Calibri"/>
                <a:cs typeface="Simplified Arabic" pitchFamily="18" charset="-78"/>
              </a:rPr>
              <a:t>واضح مما تقدم أن وضع ضابط دقيق ومحدد للعمل التجاري ليس بالأمر اليسير. ولعل السبب في ذلك كما نرى هو التطور الاقتصادي السريع في الواقع المعاصر والذي انعكست  آثاره على الهيكل القانوني للنشاط التجاري والذي دفع الفقه بالتالي الى مراجعة أسس القانون التجاري برمته ومحاولة إرساء قواعده على مبادئ جديدة تختلف جوهرياً عن أسسه </a:t>
            </a:r>
            <a:r>
              <a:rPr lang="ar-SA" sz="2400" dirty="0" smtClean="0">
                <a:latin typeface="Simplified Arabic" pitchFamily="18" charset="-78"/>
                <a:ea typeface="Calibri"/>
                <a:cs typeface="Simplified Arabic" pitchFamily="18" charset="-78"/>
              </a:rPr>
              <a:t>التقليدية</a:t>
            </a:r>
            <a:r>
              <a:rPr lang="ar-IQ" sz="2400" dirty="0" smtClean="0">
                <a:latin typeface="Simplified Arabic" pitchFamily="18" charset="-78"/>
                <a:ea typeface="Calibri"/>
                <a:cs typeface="Simplified Arabic" pitchFamily="18" charset="-78"/>
              </a:rPr>
              <a:t> .</a:t>
            </a:r>
            <a:endParaRPr lang="en-US" sz="2400" dirty="0">
              <a:effectLst/>
              <a:latin typeface="Simplified Arabic" pitchFamily="18" charset="-78"/>
              <a:ea typeface="Calibri"/>
              <a:cs typeface="Simplified Arabic" pitchFamily="18" charset="-78"/>
            </a:endParaRPr>
          </a:p>
        </p:txBody>
      </p:sp>
    </p:spTree>
    <p:extLst>
      <p:ext uri="{BB962C8B-B14F-4D97-AF65-F5344CB8AC3E}">
        <p14:creationId xmlns:p14="http://schemas.microsoft.com/office/powerpoint/2010/main" val="4165135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50</TotalTime>
  <Words>1003</Words>
  <Application>Microsoft Office PowerPoint</Application>
  <PresentationFormat>عرض على الشاشة (3:4)‏</PresentationFormat>
  <Paragraphs>43</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دفق الهواء</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Dr.wisam R.H</dc:creator>
  <cp:lastModifiedBy>Maher</cp:lastModifiedBy>
  <cp:revision>26</cp:revision>
  <dcterms:created xsi:type="dcterms:W3CDTF">2017-10-29T18:46:04Z</dcterms:created>
  <dcterms:modified xsi:type="dcterms:W3CDTF">2020-11-09T16:13:25Z</dcterms:modified>
</cp:coreProperties>
</file>