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73" r:id="rId5"/>
    <p:sldId id="269" r:id="rId6"/>
    <p:sldId id="304" r:id="rId7"/>
    <p:sldId id="270" r:id="rId8"/>
    <p:sldId id="271" r:id="rId9"/>
    <p:sldId id="272" r:id="rId10"/>
    <p:sldId id="274" r:id="rId11"/>
    <p:sldId id="275" r:id="rId12"/>
    <p:sldId id="303" r:id="rId13"/>
    <p:sldId id="276" r:id="rId14"/>
    <p:sldId id="277" r:id="rId15"/>
    <p:sldId id="278" r:id="rId16"/>
    <p:sldId id="279" r:id="rId17"/>
    <p:sldId id="281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04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1557527"/>
            <a:ext cx="7924800" cy="46070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727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447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637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1557527"/>
            <a:ext cx="7924800" cy="46070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0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303" y="281685"/>
            <a:ext cx="8051393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540" y="1326896"/>
            <a:ext cx="8088630" cy="442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303" y="281685"/>
            <a:ext cx="8051393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540" y="1326896"/>
            <a:ext cx="8088630" cy="442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93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1897" y="3461715"/>
            <a:ext cx="6223000" cy="132905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701164" marR="5080" indent="-1689100">
              <a:lnSpc>
                <a:spcPts val="4860"/>
              </a:lnSpc>
              <a:spcBef>
                <a:spcPts val="715"/>
              </a:spcBef>
            </a:pPr>
            <a:r>
              <a:rPr sz="4500" b="1" spc="-185" dirty="0">
                <a:latin typeface="Times New Roman"/>
                <a:cs typeface="Times New Roman"/>
              </a:rPr>
              <a:t>Child</a:t>
            </a:r>
            <a:r>
              <a:rPr sz="4500" b="1" spc="-145" dirty="0">
                <a:latin typeface="Times New Roman"/>
                <a:cs typeface="Times New Roman"/>
              </a:rPr>
              <a:t> </a:t>
            </a:r>
            <a:r>
              <a:rPr sz="4500" b="1" spc="-30" dirty="0">
                <a:latin typeface="Times New Roman"/>
                <a:cs typeface="Times New Roman"/>
              </a:rPr>
              <a:t>with</a:t>
            </a:r>
            <a:r>
              <a:rPr sz="4500" b="1" spc="-195" dirty="0">
                <a:latin typeface="Times New Roman"/>
                <a:cs typeface="Times New Roman"/>
              </a:rPr>
              <a:t> </a:t>
            </a:r>
            <a:r>
              <a:rPr sz="4500" b="1" spc="-155" dirty="0">
                <a:latin typeface="Times New Roman"/>
                <a:cs typeface="Times New Roman"/>
              </a:rPr>
              <a:t>Gastrointestinal </a:t>
            </a:r>
            <a:r>
              <a:rPr sz="4500" b="1" spc="-10" dirty="0">
                <a:latin typeface="Times New Roman"/>
                <a:cs typeface="Times New Roman"/>
              </a:rPr>
              <a:t>Dysfunction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0" y="5029201"/>
            <a:ext cx="3985131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Dr </a:t>
            </a:r>
            <a:r>
              <a:rPr sz="3200" b="1" spc="-10" dirty="0">
                <a:solidFill>
                  <a:srgbClr val="00B050"/>
                </a:solidFill>
                <a:latin typeface="Times New Roman"/>
                <a:cs typeface="Times New Roman"/>
              </a:rPr>
              <a:t>.</a:t>
            </a:r>
            <a:r>
              <a:rPr sz="3200" b="1" spc="-165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cs typeface="Times New Roman"/>
              </a:rPr>
              <a:t>Reda Elfeshawy </a:t>
            </a:r>
            <a:r>
              <a:rPr lang="en-US" sz="2400" b="1" dirty="0">
                <a:latin typeface="Times New Roman"/>
                <a:cs typeface="Times New Roman"/>
              </a:rPr>
              <a:t>Assistant</a:t>
            </a:r>
            <a:r>
              <a:rPr lang="en-US" sz="2400" b="1" spc="-75" dirty="0">
                <a:latin typeface="Times New Roman"/>
                <a:cs typeface="Times New Roman"/>
              </a:rPr>
              <a:t> </a:t>
            </a:r>
            <a:r>
              <a:rPr lang="en-US" sz="2400" b="1" spc="-10" dirty="0">
                <a:latin typeface="Times New Roman"/>
                <a:cs typeface="Times New Roman"/>
              </a:rPr>
              <a:t>professor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spc="-10" dirty="0">
                <a:latin typeface="Times New Roman"/>
                <a:cs typeface="Times New Roman"/>
              </a:rPr>
              <a:t>of pediatric nursing 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36576"/>
            <a:ext cx="6400800" cy="3392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198881"/>
            <a:ext cx="3412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00"/>
                </a:solidFill>
              </a:rPr>
              <a:t>Intussusception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4802" y="3636262"/>
            <a:ext cx="6248831" cy="32217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6303" y="966978"/>
            <a:ext cx="8128634" cy="24688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2880" marR="5080" indent="-17081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478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occurs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proximal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segment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bowel 	</a:t>
            </a:r>
            <a:r>
              <a:rPr sz="2400" dirty="0">
                <a:latin typeface="Times New Roman"/>
                <a:cs typeface="Times New Roman"/>
              </a:rPr>
              <a:t>“telescopes”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distal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segment,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edema,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vascular 	</a:t>
            </a:r>
            <a:r>
              <a:rPr sz="2400" dirty="0">
                <a:latin typeface="Times New Roman"/>
                <a:cs typeface="Times New Roman"/>
              </a:rPr>
              <a:t>compromise,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ultimately,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partial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total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bowel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obstruction</a:t>
            </a:r>
            <a:endParaRPr sz="2400" dirty="0">
              <a:latin typeface="Times New Roman"/>
              <a:cs typeface="Times New Roman"/>
            </a:endParaRPr>
          </a:p>
          <a:p>
            <a:pPr marL="182880" marR="53975" indent="-170815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Times New Roman"/>
                <a:cs typeface="Times New Roman"/>
              </a:rPr>
              <a:t>Intussusception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more common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males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females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is 	</a:t>
            </a:r>
            <a:r>
              <a:rPr sz="2400" dirty="0">
                <a:latin typeface="Times New Roman"/>
                <a:cs typeface="Times New Roman"/>
              </a:rPr>
              <a:t>more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common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children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years,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generally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	</a:t>
            </a:r>
            <a:r>
              <a:rPr sz="2400" b="1" dirty="0">
                <a:latin typeface="Times New Roman"/>
                <a:cs typeface="Times New Roman"/>
              </a:rPr>
              <a:t>cause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not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known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caused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0" dirty="0">
                <a:latin typeface="Times New Roman"/>
                <a:cs typeface="Times New Roman"/>
              </a:rPr>
              <a:t> 	</a:t>
            </a:r>
            <a:r>
              <a:rPr sz="2400" dirty="0">
                <a:latin typeface="Times New Roman"/>
                <a:cs typeface="Times New Roman"/>
              </a:rPr>
              <a:t>polyp,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enlargement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lymph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tissue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5CA1-4CA6-4B36-8F98-EE85E693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A55B4-1053-44FE-B225-D65D86D88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540" y="1326896"/>
            <a:ext cx="8088630" cy="1015663"/>
          </a:xfrm>
        </p:spPr>
        <p:txBody>
          <a:bodyPr/>
          <a:lstStyle/>
          <a:p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 the edema from the obstruction increases, pressure within the area of intussusception increases. When the pressure equals the arterial pressure, arterial blood flow stops, resulting in ischemia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3CFD5-8EDF-4A46-A85D-67BBDAD2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236323"/>
            <a:ext cx="5017443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6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86868"/>
            <a:ext cx="9143999" cy="6684264"/>
            <a:chOff x="0" y="0"/>
            <a:chExt cx="9143999" cy="668426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593836" cy="3238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5923" y="3238500"/>
              <a:ext cx="4418076" cy="34457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684" y="107441"/>
            <a:ext cx="75342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006FC0"/>
                </a:solidFill>
              </a:rPr>
              <a:t>Clinical</a:t>
            </a:r>
            <a:r>
              <a:rPr sz="3300" spc="-35" dirty="0">
                <a:solidFill>
                  <a:srgbClr val="006FC0"/>
                </a:solidFill>
              </a:rPr>
              <a:t> </a:t>
            </a:r>
            <a:r>
              <a:rPr sz="3300" dirty="0">
                <a:solidFill>
                  <a:srgbClr val="006FC0"/>
                </a:solidFill>
              </a:rPr>
              <a:t>Manifestations</a:t>
            </a:r>
            <a:r>
              <a:rPr sz="3300" spc="-50" dirty="0">
                <a:solidFill>
                  <a:srgbClr val="006FC0"/>
                </a:solidFill>
              </a:rPr>
              <a:t> </a:t>
            </a:r>
            <a:r>
              <a:rPr sz="3300" dirty="0">
                <a:solidFill>
                  <a:srgbClr val="006FC0"/>
                </a:solidFill>
              </a:rPr>
              <a:t>of</a:t>
            </a:r>
            <a:r>
              <a:rPr sz="3300" spc="-30" dirty="0">
                <a:solidFill>
                  <a:srgbClr val="006FC0"/>
                </a:solidFill>
              </a:rPr>
              <a:t> </a:t>
            </a:r>
            <a:r>
              <a:rPr sz="3300" spc="-10" dirty="0">
                <a:solidFill>
                  <a:srgbClr val="006FC0"/>
                </a:solidFill>
              </a:rPr>
              <a:t>Intussusception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5420793" y="3413798"/>
            <a:ext cx="3723640" cy="3444240"/>
            <a:chOff x="5420793" y="3413798"/>
            <a:chExt cx="3723640" cy="3444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0793" y="3413798"/>
              <a:ext cx="3723205" cy="3444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9363" y="3572255"/>
              <a:ext cx="3564635" cy="328574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8267" y="993775"/>
            <a:ext cx="7785100" cy="304228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Sudden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onset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intermittent,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crampy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abdominal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pain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(children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usually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draw up their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knees and </a:t>
            </a:r>
            <a:r>
              <a:rPr sz="2400" spc="-10" dirty="0">
                <a:latin typeface="Times New Roman"/>
                <a:cs typeface="Times New Roman"/>
              </a:rPr>
              <a:t>scream)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35" dirty="0">
                <a:latin typeface="Times New Roman"/>
                <a:cs typeface="Times New Roman"/>
              </a:rPr>
              <a:t>Vomiting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Diarrhea</a:t>
            </a:r>
            <a:endParaRPr sz="2400" dirty="0">
              <a:latin typeface="Times New Roman"/>
              <a:cs typeface="Times New Roman"/>
            </a:endParaRPr>
          </a:p>
          <a:p>
            <a:pPr marL="260985" indent="-248285">
              <a:lnSpc>
                <a:spcPct val="100000"/>
              </a:lnSpc>
              <a:spcBef>
                <a:spcPts val="515"/>
              </a:spcBef>
              <a:buClr>
                <a:srgbClr val="000000"/>
              </a:buClr>
              <a:buFont typeface="Arial"/>
              <a:buChar char="•"/>
              <a:tabLst>
                <a:tab pos="260985" algn="l"/>
              </a:tabLst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Currant-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jelly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stools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blood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10" dirty="0">
                <a:latin typeface="Times New Roman"/>
                <a:cs typeface="Times New Roman"/>
              </a:rPr>
              <a:t>Lethargy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Palpable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sausage-shaped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mass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upper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right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quadrant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Empty lower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right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quadrant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(Dance </a:t>
            </a:r>
            <a:r>
              <a:rPr sz="2400" spc="-10" dirty="0">
                <a:latin typeface="Times New Roman"/>
                <a:cs typeface="Times New Roman"/>
              </a:rPr>
              <a:t>sign)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5404" y="5169408"/>
            <a:ext cx="4278630" cy="1043305"/>
            <a:chOff x="565404" y="5169408"/>
            <a:chExt cx="4278630" cy="10433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404" y="5169408"/>
              <a:ext cx="2416302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78608" y="5169408"/>
              <a:ext cx="2265425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3500" y="5535168"/>
              <a:ext cx="1285494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15896" y="5535168"/>
              <a:ext cx="1860042" cy="67741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39495" y="5228844"/>
            <a:ext cx="4320540" cy="832485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10"/>
              </a:spcBef>
            </a:pPr>
            <a:r>
              <a:rPr sz="2400" b="1" dirty="0">
                <a:latin typeface="Arial"/>
                <a:cs typeface="Arial"/>
              </a:rPr>
              <a:t>Complication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Peritonitis</a:t>
            </a:r>
            <a:endParaRPr sz="2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bowel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perforation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186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sz="3300" b="0" dirty="0">
                <a:solidFill>
                  <a:srgbClr val="006FC0"/>
                </a:solidFill>
                <a:latin typeface="Times New Roman"/>
                <a:cs typeface="Times New Roman"/>
              </a:rPr>
              <a:t>Diagnostic</a:t>
            </a:r>
            <a:r>
              <a:rPr sz="3300" b="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300" b="0" spc="-10" dirty="0">
                <a:solidFill>
                  <a:srgbClr val="006FC0"/>
                </a:solidFill>
                <a:latin typeface="Times New Roman"/>
                <a:cs typeface="Times New Roman"/>
              </a:rPr>
              <a:t>Evaluation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507616"/>
            <a:ext cx="7788275" cy="195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236854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Times New Roman"/>
                <a:cs typeface="Times New Roman"/>
              </a:rPr>
              <a:t>Frequently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diagnosis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made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subjective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findings 	</a:t>
            </a:r>
            <a:r>
              <a:rPr sz="2400" dirty="0">
                <a:latin typeface="Times New Roman"/>
                <a:cs typeface="Times New Roman"/>
              </a:rPr>
              <a:t>alone.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However,</a:t>
            </a:r>
            <a:r>
              <a:rPr sz="2400" dirty="0">
                <a:latin typeface="Times New Roman"/>
                <a:cs typeface="Times New Roman"/>
              </a:rPr>
              <a:t> definitive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diagnosis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based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on 	</a:t>
            </a:r>
            <a:r>
              <a:rPr sz="2400" b="1" spc="-10" dirty="0">
                <a:latin typeface="Times New Roman"/>
                <a:cs typeface="Times New Roman"/>
              </a:rPr>
              <a:t>ultrasonography</a:t>
            </a:r>
            <a:endParaRPr sz="2400">
              <a:latin typeface="Times New Roman"/>
              <a:cs typeface="Times New Roman"/>
            </a:endParaRPr>
          </a:p>
          <a:p>
            <a:pPr marL="182880" marR="5080" indent="-17081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rectal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examination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reveals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mucus,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blood,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occasionally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 	</a:t>
            </a:r>
            <a:r>
              <a:rPr sz="2400" dirty="0">
                <a:latin typeface="Times New Roman"/>
                <a:cs typeface="Times New Roman"/>
              </a:rPr>
              <a:t>low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intussusception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itself.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666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sz="3300" b="0" dirty="0">
                <a:latin typeface="Times New Roman"/>
                <a:cs typeface="Times New Roman"/>
              </a:rPr>
              <a:t>Therapeutic</a:t>
            </a:r>
            <a:r>
              <a:rPr sz="3300" b="0" spc="-35" dirty="0">
                <a:latin typeface="Times New Roman"/>
                <a:cs typeface="Times New Roman"/>
              </a:rPr>
              <a:t> </a:t>
            </a:r>
            <a:r>
              <a:rPr sz="3300" b="0" spc="-10" dirty="0">
                <a:latin typeface="Times New Roman"/>
                <a:cs typeface="Times New Roman"/>
              </a:rPr>
              <a:t>management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507616"/>
            <a:ext cx="770635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barium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enema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successful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reducing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large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percentage 	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intussusception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cases;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cases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reduced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surgically</a:t>
            </a:r>
            <a:r>
              <a:rPr sz="2400" spc="-10" dirty="0">
                <a:latin typeface="Times New Roman"/>
                <a:cs typeface="Times New Roman"/>
              </a:rPr>
              <a:t>. 	</a:t>
            </a:r>
            <a:r>
              <a:rPr sz="2400" dirty="0">
                <a:latin typeface="Times New Roman"/>
                <a:cs typeface="Times New Roman"/>
              </a:rPr>
              <a:t>If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surgical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unsuccessful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bowel</a:t>
            </a:r>
            <a:r>
              <a:rPr sz="24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necrosis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has 	</a:t>
            </a:r>
            <a:r>
              <a:rPr sz="2400" dirty="0">
                <a:latin typeface="Times New Roman"/>
                <a:cs typeface="Times New Roman"/>
              </a:rPr>
              <a:t>occurred,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portion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bowel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must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resected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196" y="3295729"/>
            <a:ext cx="3988247" cy="33809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3500628"/>
            <a:ext cx="3960875" cy="31775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213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Nursing </a:t>
            </a:r>
            <a:r>
              <a:rPr sz="3300" spc="-10" dirty="0"/>
              <a:t>Diagnoses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7542" y="1582292"/>
            <a:ext cx="8020684" cy="289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Acute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pain related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bowel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invagination.</a:t>
            </a:r>
            <a:endParaRPr sz="240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224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Deficient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fluid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volume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vomiting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diarrhea.</a:t>
            </a:r>
            <a:endParaRPr sz="2400">
              <a:latin typeface="Times New Roman"/>
              <a:cs typeface="Times New Roman"/>
            </a:endParaRPr>
          </a:p>
          <a:p>
            <a:pPr marL="182880" marR="5080" indent="-170815">
              <a:lnSpc>
                <a:spcPct val="150100"/>
              </a:lnSpc>
              <a:spcBef>
                <a:spcPts val="790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Times New Roman"/>
                <a:cs typeface="Times New Roman"/>
              </a:rPr>
              <a:t>Ineffective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breathing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pattern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abdominal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distention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 	</a:t>
            </a:r>
            <a:r>
              <a:rPr sz="2400" spc="-10" dirty="0">
                <a:latin typeface="Times New Roman"/>
                <a:cs typeface="Times New Roman"/>
              </a:rPr>
              <a:t>rigidity.</a:t>
            </a:r>
            <a:endParaRPr sz="240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224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Anxiety related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change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health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status.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360045"/>
            <a:ext cx="49091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006FC0"/>
                </a:solidFill>
              </a:rPr>
              <a:t>Nursing</a:t>
            </a:r>
            <a:r>
              <a:rPr sz="3300" spc="-105" dirty="0">
                <a:solidFill>
                  <a:srgbClr val="006FC0"/>
                </a:solidFill>
              </a:rPr>
              <a:t> </a:t>
            </a:r>
            <a:r>
              <a:rPr sz="3300" dirty="0">
                <a:solidFill>
                  <a:srgbClr val="006FC0"/>
                </a:solidFill>
              </a:rPr>
              <a:t>Care</a:t>
            </a:r>
            <a:r>
              <a:rPr sz="3300" spc="-114" dirty="0">
                <a:solidFill>
                  <a:srgbClr val="006FC0"/>
                </a:solidFill>
              </a:rPr>
              <a:t> </a:t>
            </a:r>
            <a:r>
              <a:rPr sz="3300" spc="-10" dirty="0">
                <a:solidFill>
                  <a:srgbClr val="006FC0"/>
                </a:solidFill>
              </a:rPr>
              <a:t>Management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55142" y="1328673"/>
            <a:ext cx="7917815" cy="388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nurse can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help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establish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diagnosis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listening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	</a:t>
            </a:r>
            <a:r>
              <a:rPr sz="2400" spc="-10" dirty="0">
                <a:latin typeface="Times New Roman"/>
                <a:cs typeface="Times New Roman"/>
              </a:rPr>
              <a:t>parent’s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description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child’s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physical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behavioral 	</a:t>
            </a:r>
            <a:r>
              <a:rPr sz="2400" dirty="0">
                <a:latin typeface="Times New Roman"/>
                <a:cs typeface="Times New Roman"/>
              </a:rPr>
              <a:t>symptoms.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description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child’s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colicky 	</a:t>
            </a:r>
            <a:r>
              <a:rPr sz="2400" dirty="0">
                <a:latin typeface="Times New Roman"/>
                <a:cs typeface="Times New Roman"/>
              </a:rPr>
              <a:t>abdominal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combined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vomiting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significant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sign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	</a:t>
            </a:r>
            <a:r>
              <a:rPr sz="2400" spc="-10" dirty="0">
                <a:latin typeface="Times New Roman"/>
                <a:cs typeface="Times New Roman"/>
              </a:rPr>
              <a:t>intussusception.</a:t>
            </a:r>
            <a:endParaRPr sz="2400">
              <a:latin typeface="Times New Roman"/>
              <a:cs typeface="Times New Roman"/>
            </a:endParaRPr>
          </a:p>
          <a:p>
            <a:pPr marL="182880" marR="684530" indent="-17081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nurse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prepares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parents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immediate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for 	</a:t>
            </a:r>
            <a:r>
              <a:rPr sz="2400" dirty="0">
                <a:latin typeface="Times New Roman"/>
                <a:cs typeface="Times New Roman"/>
              </a:rPr>
              <a:t>hospitalization,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nonsurgical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technique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hydrostatic 	</a:t>
            </a:r>
            <a:r>
              <a:rPr sz="2400" dirty="0">
                <a:latin typeface="Times New Roman"/>
                <a:cs typeface="Times New Roman"/>
              </a:rPr>
              <a:t>reduction,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possibility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surgery</a:t>
            </a:r>
            <a:endParaRPr sz="2400">
              <a:latin typeface="Times New Roman"/>
              <a:cs typeface="Times New Roman"/>
            </a:endParaRPr>
          </a:p>
          <a:p>
            <a:pPr marL="182880" marR="189865" indent="-17081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Times New Roman"/>
                <a:cs typeface="Times New Roman"/>
              </a:rPr>
              <a:t>Offer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emotional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support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provide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appropriate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preoperative 	</a:t>
            </a:r>
            <a:r>
              <a:rPr sz="2400" dirty="0">
                <a:latin typeface="Times New Roman"/>
                <a:cs typeface="Times New Roman"/>
              </a:rPr>
              <a:t>and postoperative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education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family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118364"/>
            <a:ext cx="4983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Anorectal</a:t>
            </a:r>
            <a:r>
              <a:rPr sz="3600" spc="-165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Malformations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344" y="3247643"/>
            <a:ext cx="4716187" cy="36103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0200" y="812488"/>
            <a:ext cx="8459470" cy="2713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95"/>
              </a:spcBef>
            </a:pPr>
            <a:r>
              <a:rPr sz="2100" dirty="0">
                <a:latin typeface="Times New Roman"/>
                <a:cs typeface="Times New Roman"/>
              </a:rPr>
              <a:t>Imperforate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anus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more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common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congenital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malformations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caused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by </a:t>
            </a:r>
            <a:r>
              <a:rPr sz="2100" dirty="0">
                <a:latin typeface="Times New Roman"/>
                <a:cs typeface="Times New Roman"/>
              </a:rPr>
              <a:t>abnormal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development,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with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incidence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approximately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5000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births. </a:t>
            </a:r>
            <a:r>
              <a:rPr sz="2100" dirty="0">
                <a:latin typeface="Times New Roman"/>
                <a:cs typeface="Times New Roman"/>
              </a:rPr>
              <a:t>These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malformations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may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range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from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simple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imperforate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anus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include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other </a:t>
            </a:r>
            <a:r>
              <a:rPr sz="2100" dirty="0">
                <a:latin typeface="Times New Roman"/>
                <a:cs typeface="Times New Roman"/>
              </a:rPr>
              <a:t>associated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complex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anomalies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GU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pelvic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organs,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which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may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require </a:t>
            </a:r>
            <a:r>
              <a:rPr sz="2100" dirty="0">
                <a:latin typeface="Times New Roman"/>
                <a:cs typeface="Times New Roman"/>
              </a:rPr>
              <a:t>extensive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treatment for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fecal, </a:t>
            </a:r>
            <a:r>
              <a:rPr sz="2100" spc="-10" dirty="0">
                <a:latin typeface="Times New Roman"/>
                <a:cs typeface="Times New Roman"/>
              </a:rPr>
              <a:t>urinary,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sexual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function.</a:t>
            </a:r>
            <a:r>
              <a:rPr sz="2100" spc="-1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Anorectal </a:t>
            </a:r>
            <a:r>
              <a:rPr sz="2100" dirty="0">
                <a:latin typeface="Times New Roman"/>
                <a:cs typeface="Times New Roman"/>
              </a:rPr>
              <a:t>malformations may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occur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isolation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or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with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another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anomalies.</a:t>
            </a:r>
            <a:endParaRPr sz="21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49240" y="3564635"/>
            <a:ext cx="3794760" cy="3293745"/>
            <a:chOff x="5349240" y="3564635"/>
            <a:chExt cx="3794760" cy="32937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9240" y="6822947"/>
              <a:ext cx="3794759" cy="350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480" y="3564635"/>
              <a:ext cx="3777996" cy="32689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923" y="226002"/>
            <a:ext cx="8866909" cy="35855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1155" y="3933442"/>
            <a:ext cx="6102664" cy="2924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281685"/>
            <a:ext cx="8051393" cy="1060450"/>
          </a:xfrm>
          <a:prstGeom prst="rect">
            <a:avLst/>
          </a:prstGeom>
        </p:spPr>
        <p:txBody>
          <a:bodyPr vert="horz" wrap="square" lIns="0" tIns="445516" rIns="0" bIns="0" rtlCol="0">
            <a:spAutoFit/>
          </a:bodyPr>
          <a:lstStyle/>
          <a:p>
            <a:pPr marL="38227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sz="4000" spc="-1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utline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41297"/>
            <a:ext cx="4295775" cy="31419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>
                <a:tab pos="184785" algn="l"/>
              </a:tabLst>
              <a:defRPr/>
            </a:pP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Definition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>
                <a:tab pos="184785" algn="l"/>
              </a:tabLst>
              <a:defRPr/>
            </a:pP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Signs</a:t>
            </a:r>
            <a:r>
              <a:rPr kumimoji="0" sz="2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and</a:t>
            </a:r>
            <a:r>
              <a:rPr kumimoji="0" sz="21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symptoms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>
                <a:tab pos="184785" algn="l"/>
              </a:tabLst>
              <a:defRPr/>
            </a:pP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Causes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>
                <a:tab pos="184785" algn="l"/>
              </a:tabLst>
              <a:defRPr/>
            </a:pP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Complication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>
                <a:tab pos="184785" algn="l"/>
              </a:tabLst>
              <a:defRPr/>
            </a:pP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Assessment</a:t>
            </a:r>
            <a:r>
              <a:rPr kumimoji="0" sz="21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and</a:t>
            </a:r>
            <a:r>
              <a:rPr kumimoji="0" sz="21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diagnostic</a:t>
            </a:r>
            <a:r>
              <a:rPr kumimoji="0" sz="21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evaluation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>
                <a:tab pos="184785" algn="l"/>
              </a:tabLst>
              <a:defRPr/>
            </a:pP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Therapeutic</a:t>
            </a:r>
            <a:r>
              <a:rPr kumimoji="0" sz="21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management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>
                <a:tab pos="184785" algn="l"/>
              </a:tabLst>
              <a:defRPr/>
            </a:pP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Nursing</a:t>
            </a:r>
            <a:r>
              <a:rPr kumimoji="0" sz="2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diagnosis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84785" marR="0" lvl="0" indent="-172085" defTabSz="91440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>
                <a:tab pos="184785" algn="l"/>
              </a:tabLst>
              <a:defRPr/>
            </a:pP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Nursing</a:t>
            </a:r>
            <a:r>
              <a:rPr kumimoji="0" sz="21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care</a:t>
            </a:r>
            <a:r>
              <a:rPr kumimoji="0" sz="21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management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949" y="171597"/>
            <a:ext cx="3040985" cy="62386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78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006FC0"/>
                </a:solidFill>
              </a:rPr>
              <a:t>Diagnostic</a:t>
            </a:r>
            <a:r>
              <a:rPr sz="3300" spc="-80" dirty="0">
                <a:solidFill>
                  <a:srgbClr val="006FC0"/>
                </a:solidFill>
              </a:rPr>
              <a:t> </a:t>
            </a:r>
            <a:r>
              <a:rPr sz="3300" spc="-10" dirty="0">
                <a:solidFill>
                  <a:srgbClr val="006FC0"/>
                </a:solidFill>
              </a:rPr>
              <a:t>Evaluation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7542" y="1479884"/>
            <a:ext cx="7881620" cy="3387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</a:pP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diagnosis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anorectal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malformation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based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on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physical </a:t>
            </a:r>
            <a:r>
              <a:rPr sz="2100" dirty="0">
                <a:latin typeface="Times New Roman"/>
                <a:cs typeface="Times New Roman"/>
              </a:rPr>
              <a:t>finding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absent</a:t>
            </a:r>
            <a:r>
              <a:rPr sz="21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anal</a:t>
            </a:r>
            <a:r>
              <a:rPr sz="21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opening.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Other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symptoms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may</a:t>
            </a:r>
            <a:r>
              <a:rPr sz="2100" spc="-10" dirty="0">
                <a:latin typeface="Times New Roman"/>
                <a:cs typeface="Times New Roman"/>
              </a:rPr>
              <a:t> include </a:t>
            </a:r>
            <a:r>
              <a:rPr sz="2100" b="1" dirty="0">
                <a:latin typeface="Times New Roman"/>
                <a:cs typeface="Times New Roman"/>
              </a:rPr>
              <a:t>abdominal</a:t>
            </a:r>
            <a:r>
              <a:rPr sz="2100" b="1" spc="-3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distention,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vomiting,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absence</a:t>
            </a:r>
            <a:r>
              <a:rPr sz="2100" b="1" spc="-2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of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meconium</a:t>
            </a:r>
            <a:r>
              <a:rPr sz="2100" b="1" spc="-2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passage,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spc="-25" dirty="0">
                <a:latin typeface="Times New Roman"/>
                <a:cs typeface="Times New Roman"/>
              </a:rPr>
              <a:t>or </a:t>
            </a:r>
            <a:r>
              <a:rPr sz="2100" b="1" dirty="0">
                <a:latin typeface="Times New Roman"/>
                <a:cs typeface="Times New Roman"/>
              </a:rPr>
              <a:t>presence</a:t>
            </a:r>
            <a:r>
              <a:rPr sz="2100" b="1" spc="-4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of</a:t>
            </a:r>
            <a:r>
              <a:rPr sz="2100" b="1" spc="-4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meconium</a:t>
            </a:r>
            <a:r>
              <a:rPr sz="2100" b="1" spc="-4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in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the</a:t>
            </a:r>
            <a:r>
              <a:rPr sz="2100" b="1" spc="-3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urine</a:t>
            </a:r>
            <a:r>
              <a:rPr sz="2100" dirty="0">
                <a:latin typeface="Times New Roman"/>
                <a:cs typeface="Times New Roman"/>
              </a:rPr>
              <a:t>.</a:t>
            </a:r>
            <a:r>
              <a:rPr sz="2100" spc="-1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Additional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physical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findings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with </a:t>
            </a:r>
            <a:r>
              <a:rPr sz="2100" dirty="0">
                <a:latin typeface="Times New Roman"/>
                <a:cs typeface="Times New Roman"/>
              </a:rPr>
              <a:t>an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anorectal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malformation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are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flat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perineum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absence</a:t>
            </a:r>
            <a:r>
              <a:rPr sz="2100" b="1" spc="-4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of</a:t>
            </a:r>
            <a:r>
              <a:rPr sz="2100" b="1" spc="-45" dirty="0">
                <a:latin typeface="Times New Roman"/>
                <a:cs typeface="Times New Roman"/>
              </a:rPr>
              <a:t> </a:t>
            </a:r>
            <a:r>
              <a:rPr sz="2100" b="1" spc="-50" dirty="0">
                <a:latin typeface="Times New Roman"/>
                <a:cs typeface="Times New Roman"/>
              </a:rPr>
              <a:t>a </a:t>
            </a:r>
            <a:r>
              <a:rPr sz="2100" b="1" dirty="0">
                <a:latin typeface="Times New Roman"/>
                <a:cs typeface="Times New Roman"/>
              </a:rPr>
              <a:t>midline</a:t>
            </a:r>
            <a:r>
              <a:rPr sz="2100" b="1" spc="-5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intergluteal</a:t>
            </a:r>
            <a:r>
              <a:rPr sz="2100" b="1" spc="-4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groove.</a:t>
            </a:r>
            <a:r>
              <a:rPr sz="2100" b="1" spc="-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appearance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perineum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alone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does </a:t>
            </a:r>
            <a:r>
              <a:rPr sz="2100" dirty="0">
                <a:latin typeface="Times New Roman"/>
                <a:cs typeface="Times New Roman"/>
              </a:rPr>
              <a:t>not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accurately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predict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extent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defect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associated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anomalies.</a:t>
            </a: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481660"/>
            <a:ext cx="467233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006FC0"/>
                </a:solidFill>
              </a:rPr>
              <a:t>Therapeutic</a:t>
            </a:r>
            <a:r>
              <a:rPr sz="3300" spc="-20" dirty="0">
                <a:solidFill>
                  <a:srgbClr val="006FC0"/>
                </a:solidFill>
              </a:rPr>
              <a:t> </a:t>
            </a:r>
            <a:r>
              <a:rPr sz="3300" spc="-10" dirty="0">
                <a:solidFill>
                  <a:srgbClr val="006FC0"/>
                </a:solidFill>
              </a:rPr>
              <a:t>Management</a:t>
            </a:r>
            <a:endParaRPr sz="33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80" dirty="0"/>
              <a:t> </a:t>
            </a:r>
            <a:r>
              <a:rPr dirty="0"/>
              <a:t>primary</a:t>
            </a:r>
            <a:r>
              <a:rPr spc="-5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anorectal</a:t>
            </a:r>
            <a:r>
              <a:rPr spc="-80" dirty="0"/>
              <a:t> </a:t>
            </a:r>
            <a:r>
              <a:rPr dirty="0"/>
              <a:t>malformations</a:t>
            </a:r>
            <a:r>
              <a:rPr spc="-3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b="1" dirty="0">
                <a:latin typeface="Times New Roman"/>
                <a:cs typeface="Times New Roman"/>
              </a:rPr>
              <a:t>surgical</a:t>
            </a:r>
            <a:r>
              <a:rPr dirty="0"/>
              <a:t>.</a:t>
            </a:r>
            <a:r>
              <a:rPr spc="-80" dirty="0"/>
              <a:t> </a:t>
            </a:r>
            <a:r>
              <a:rPr spc="-20" dirty="0"/>
              <a:t>Once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defect</a:t>
            </a:r>
            <a:r>
              <a:rPr spc="-25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identified,</a:t>
            </a:r>
            <a:r>
              <a:rPr spc="-35" dirty="0"/>
              <a:t> </a:t>
            </a:r>
            <a:r>
              <a:rPr dirty="0"/>
              <a:t>take</a:t>
            </a:r>
            <a:r>
              <a:rPr spc="-40" dirty="0"/>
              <a:t> </a:t>
            </a:r>
            <a:r>
              <a:rPr dirty="0"/>
              <a:t>steps</a:t>
            </a:r>
            <a:r>
              <a:rPr spc="-4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rule</a:t>
            </a:r>
            <a:r>
              <a:rPr spc="-40" dirty="0"/>
              <a:t> </a:t>
            </a:r>
            <a:r>
              <a:rPr dirty="0"/>
              <a:t>out</a:t>
            </a:r>
            <a:r>
              <a:rPr spc="10" dirty="0"/>
              <a:t> </a:t>
            </a:r>
            <a:r>
              <a:rPr dirty="0"/>
              <a:t>associated</a:t>
            </a:r>
            <a:r>
              <a:rPr spc="-40" dirty="0"/>
              <a:t> </a:t>
            </a:r>
            <a:r>
              <a:rPr spc="-10" dirty="0"/>
              <a:t>life-threatening </a:t>
            </a:r>
            <a:r>
              <a:rPr dirty="0"/>
              <a:t>defects,</a:t>
            </a:r>
            <a:r>
              <a:rPr spc="-85" dirty="0"/>
              <a:t> </a:t>
            </a:r>
            <a:r>
              <a:rPr dirty="0"/>
              <a:t>which</a:t>
            </a:r>
            <a:r>
              <a:rPr spc="-80" dirty="0"/>
              <a:t> </a:t>
            </a:r>
            <a:r>
              <a:rPr dirty="0"/>
              <a:t>need</a:t>
            </a:r>
            <a:r>
              <a:rPr spc="-75" dirty="0"/>
              <a:t> </a:t>
            </a:r>
            <a:r>
              <a:rPr dirty="0"/>
              <a:t>immediate</a:t>
            </a:r>
            <a:r>
              <a:rPr spc="-40" dirty="0"/>
              <a:t> </a:t>
            </a:r>
            <a:r>
              <a:rPr dirty="0"/>
              <a:t>surgical</a:t>
            </a:r>
            <a:r>
              <a:rPr spc="-70" dirty="0"/>
              <a:t> </a:t>
            </a:r>
            <a:r>
              <a:rPr dirty="0"/>
              <a:t>intervention.</a:t>
            </a:r>
            <a:r>
              <a:rPr spc="-65" dirty="0"/>
              <a:t> </a:t>
            </a:r>
            <a:r>
              <a:rPr dirty="0"/>
              <a:t>Infants</a:t>
            </a:r>
            <a:r>
              <a:rPr spc="-80" dirty="0"/>
              <a:t> </a:t>
            </a:r>
            <a:r>
              <a:rPr spc="-10" dirty="0"/>
              <a:t>often </a:t>
            </a:r>
            <a:r>
              <a:rPr dirty="0"/>
              <a:t>require</a:t>
            </a:r>
            <a:r>
              <a:rPr spc="-3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staged</a:t>
            </a:r>
            <a:r>
              <a:rPr spc="-40" dirty="0"/>
              <a:t> </a:t>
            </a:r>
            <a:r>
              <a:rPr dirty="0"/>
              <a:t>repair</a:t>
            </a:r>
            <a:r>
              <a:rPr spc="-3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which</a:t>
            </a:r>
            <a:r>
              <a:rPr spc="-4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bowel</a:t>
            </a:r>
            <a:r>
              <a:rPr spc="-4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connected</a:t>
            </a:r>
            <a:r>
              <a:rPr spc="-4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20" dirty="0"/>
              <a:t>anal </a:t>
            </a:r>
            <a:r>
              <a:rPr dirty="0"/>
              <a:t>opening</a:t>
            </a:r>
            <a:r>
              <a:rPr spc="-60" dirty="0"/>
              <a:t> </a:t>
            </a:r>
            <a:r>
              <a:rPr dirty="0"/>
              <a:t>or</a:t>
            </a:r>
            <a:r>
              <a:rPr spc="-25" dirty="0"/>
              <a:t> </a:t>
            </a:r>
            <a:r>
              <a:rPr dirty="0"/>
              <a:t>an</a:t>
            </a:r>
            <a:r>
              <a:rPr spc="-40" dirty="0"/>
              <a:t> </a:t>
            </a:r>
            <a:r>
              <a:rPr dirty="0"/>
              <a:t>anal</a:t>
            </a:r>
            <a:r>
              <a:rPr spc="-45" dirty="0"/>
              <a:t> </a:t>
            </a:r>
            <a:r>
              <a:rPr dirty="0"/>
              <a:t>opening</a:t>
            </a:r>
            <a:r>
              <a:rPr spc="-40" dirty="0"/>
              <a:t> </a:t>
            </a:r>
            <a:r>
              <a:rPr dirty="0"/>
              <a:t>is</a:t>
            </a:r>
            <a:r>
              <a:rPr spc="-50" dirty="0"/>
              <a:t> </a:t>
            </a:r>
            <a:r>
              <a:rPr dirty="0"/>
              <a:t>created.</a:t>
            </a:r>
            <a:r>
              <a:rPr spc="-55" dirty="0"/>
              <a:t> </a:t>
            </a:r>
            <a:r>
              <a:rPr dirty="0"/>
              <a:t>When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final</a:t>
            </a:r>
            <a:r>
              <a:rPr spc="-40" dirty="0"/>
              <a:t> </a:t>
            </a:r>
            <a:r>
              <a:rPr dirty="0"/>
              <a:t>repair</a:t>
            </a:r>
            <a:r>
              <a:rPr spc="-2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spc="-10" dirty="0"/>
              <a:t>achieved,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stoma</a:t>
            </a:r>
            <a:r>
              <a:rPr spc="-1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closed</a:t>
            </a:r>
            <a:r>
              <a:rPr spc="-3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infant</a:t>
            </a:r>
            <a:r>
              <a:rPr spc="-15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pass</a:t>
            </a:r>
            <a:r>
              <a:rPr spc="-25" dirty="0"/>
              <a:t> </a:t>
            </a:r>
            <a:r>
              <a:rPr dirty="0"/>
              <a:t>stool</a:t>
            </a:r>
            <a:r>
              <a:rPr spc="-25" dirty="0"/>
              <a:t> </a:t>
            </a:r>
            <a:r>
              <a:rPr dirty="0"/>
              <a:t>through</a:t>
            </a:r>
            <a:r>
              <a:rPr spc="-45" dirty="0"/>
              <a:t> </a:t>
            </a:r>
            <a:r>
              <a:rPr dirty="0"/>
              <a:t>the</a:t>
            </a:r>
            <a:r>
              <a:rPr spc="10" dirty="0"/>
              <a:t> </a:t>
            </a:r>
            <a:r>
              <a:rPr spc="-20" dirty="0"/>
              <a:t>anal </a:t>
            </a:r>
            <a:r>
              <a:rPr dirty="0"/>
              <a:t>opening.</a:t>
            </a:r>
            <a:r>
              <a:rPr spc="-7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newborn</a:t>
            </a:r>
            <a:r>
              <a:rPr spc="-35" dirty="0"/>
              <a:t> </a:t>
            </a:r>
            <a:r>
              <a:rPr dirty="0"/>
              <a:t>is</a:t>
            </a:r>
            <a:r>
              <a:rPr spc="-45" dirty="0"/>
              <a:t> </a:t>
            </a:r>
            <a:r>
              <a:rPr dirty="0"/>
              <a:t>stabilized</a:t>
            </a:r>
            <a:r>
              <a:rPr spc="-4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kept</a:t>
            </a:r>
            <a:r>
              <a:rPr spc="-40" dirty="0"/>
              <a:t> </a:t>
            </a:r>
            <a:r>
              <a:rPr dirty="0"/>
              <a:t>NPO</a:t>
            </a:r>
            <a:r>
              <a:rPr spc="-25" dirty="0"/>
              <a:t> </a:t>
            </a:r>
            <a:r>
              <a:rPr dirty="0"/>
              <a:t>for</a:t>
            </a:r>
            <a:r>
              <a:rPr spc="-35" dirty="0"/>
              <a:t> </a:t>
            </a:r>
            <a:r>
              <a:rPr dirty="0"/>
              <a:t>further</a:t>
            </a:r>
            <a:r>
              <a:rPr spc="-80" dirty="0"/>
              <a:t> </a:t>
            </a:r>
            <a:r>
              <a:rPr spc="-10" dirty="0"/>
              <a:t>evaluation. </a:t>
            </a:r>
            <a:r>
              <a:rPr dirty="0"/>
              <a:t>IV</a:t>
            </a:r>
            <a:r>
              <a:rPr spc="-80" dirty="0"/>
              <a:t> </a:t>
            </a:r>
            <a:r>
              <a:rPr dirty="0"/>
              <a:t>fluids</a:t>
            </a:r>
            <a:r>
              <a:rPr spc="-50" dirty="0"/>
              <a:t> </a:t>
            </a:r>
            <a:r>
              <a:rPr dirty="0"/>
              <a:t>are</a:t>
            </a:r>
            <a:r>
              <a:rPr spc="-35" dirty="0"/>
              <a:t> </a:t>
            </a:r>
            <a:r>
              <a:rPr dirty="0"/>
              <a:t>provided</a:t>
            </a:r>
            <a:r>
              <a:rPr spc="-4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maintain</a:t>
            </a:r>
            <a:r>
              <a:rPr spc="-15" dirty="0"/>
              <a:t> </a:t>
            </a:r>
            <a:r>
              <a:rPr dirty="0"/>
              <a:t>glucose</a:t>
            </a:r>
            <a:r>
              <a:rPr spc="-5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fluid</a:t>
            </a:r>
            <a:r>
              <a:rPr spc="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electrolyte balance.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6184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Nursing</a:t>
            </a:r>
            <a:r>
              <a:rPr sz="3300" spc="-105" dirty="0"/>
              <a:t> </a:t>
            </a:r>
            <a:r>
              <a:rPr sz="3300" spc="-10" dirty="0"/>
              <a:t>Diagnoses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707542" y="1965401"/>
            <a:ext cx="7966709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Fluid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volume deficit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excessive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loss through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vomiting.</a:t>
            </a:r>
            <a:endParaRPr sz="240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2250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Impaired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skin integrity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colostomy.</a:t>
            </a:r>
            <a:endParaRPr sz="240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2230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Risk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infection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surgical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procedures.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969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6FC0"/>
                </a:solidFill>
              </a:rPr>
              <a:t>Nursing</a:t>
            </a:r>
            <a:r>
              <a:rPr sz="4000" spc="-135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Care</a:t>
            </a:r>
            <a:r>
              <a:rPr sz="4000" spc="-135" dirty="0">
                <a:solidFill>
                  <a:srgbClr val="006FC0"/>
                </a:solidFill>
              </a:rPr>
              <a:t> </a:t>
            </a:r>
            <a:r>
              <a:rPr sz="4000" spc="-10" dirty="0">
                <a:solidFill>
                  <a:srgbClr val="006FC0"/>
                </a:solidFill>
              </a:rPr>
              <a:t>management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26770" y="1451228"/>
            <a:ext cx="8156575" cy="3386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first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nursing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responsibility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is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assisting</a:t>
            </a:r>
            <a:r>
              <a:rPr sz="2100" b="1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identification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anorectal malformations.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newborn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who </a:t>
            </a:r>
            <a:r>
              <a:rPr sz="2100" b="1" dirty="0">
                <a:latin typeface="Times New Roman"/>
                <a:cs typeface="Times New Roman"/>
              </a:rPr>
              <a:t>does</a:t>
            </a:r>
            <a:r>
              <a:rPr sz="2100" b="1" spc="-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not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pass</a:t>
            </a:r>
            <a:r>
              <a:rPr sz="2100" b="1" spc="-3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stool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within</a:t>
            </a:r>
            <a:r>
              <a:rPr sz="2100" b="1" spc="-3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24</a:t>
            </a:r>
            <a:r>
              <a:rPr sz="2100" b="1" spc="-1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hours</a:t>
            </a:r>
            <a:r>
              <a:rPr sz="2100" b="1" spc="-1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after </a:t>
            </a:r>
            <a:r>
              <a:rPr sz="2100" dirty="0">
                <a:latin typeface="Times New Roman"/>
                <a:cs typeface="Times New Roman"/>
              </a:rPr>
              <a:t>birth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or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has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meconium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that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appears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at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location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other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than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anal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opening </a:t>
            </a:r>
            <a:r>
              <a:rPr sz="2100" dirty="0">
                <a:latin typeface="Times New Roman"/>
                <a:cs typeface="Times New Roman"/>
              </a:rPr>
              <a:t>requires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further</a:t>
            </a:r>
            <a:r>
              <a:rPr sz="2100" spc="-10" dirty="0">
                <a:latin typeface="Times New Roman"/>
                <a:cs typeface="Times New Roman"/>
              </a:rPr>
              <a:t> assessment.</a:t>
            </a:r>
            <a:r>
              <a:rPr sz="2100" spc="-1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Assess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signs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intestinal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obstruction,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which </a:t>
            </a:r>
            <a:r>
              <a:rPr sz="2100" dirty="0">
                <a:latin typeface="Times New Roman"/>
                <a:cs typeface="Times New Roman"/>
              </a:rPr>
              <a:t>may occur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result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malformation.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These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include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Times New Roman"/>
                <a:cs typeface="Times New Roman"/>
              </a:rPr>
              <a:t>abdominal </a:t>
            </a:r>
            <a:r>
              <a:rPr sz="2100" b="1" dirty="0">
                <a:latin typeface="Times New Roman"/>
                <a:cs typeface="Times New Roman"/>
              </a:rPr>
              <a:t>distention</a:t>
            </a:r>
            <a:r>
              <a:rPr sz="2100" b="1" spc="-4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and</a:t>
            </a:r>
            <a:r>
              <a:rPr sz="2100" b="1" spc="-4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bilious</a:t>
            </a:r>
            <a:r>
              <a:rPr sz="2100" b="1" spc="-25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Times New Roman"/>
                <a:cs typeface="Times New Roman"/>
              </a:rPr>
              <a:t>vomiting.</a:t>
            </a:r>
            <a:r>
              <a:rPr sz="2100" b="1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Preoperative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care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includes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diagnostic </a:t>
            </a:r>
            <a:r>
              <a:rPr sz="2100" dirty="0">
                <a:latin typeface="Times New Roman"/>
                <a:cs typeface="Times New Roman"/>
              </a:rPr>
              <a:t>evaluation,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GI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decompression,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bowel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preparation,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IV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fluids.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862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3719" y="1739751"/>
            <a:ext cx="7745095" cy="305879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320675" indent="-257175">
              <a:lnSpc>
                <a:spcPct val="100000"/>
              </a:lnSpc>
              <a:spcBef>
                <a:spcPts val="1355"/>
              </a:spcBef>
              <a:buFont typeface="Arial"/>
              <a:buChar char="•"/>
              <a:tabLst>
                <a:tab pos="320675" algn="l"/>
              </a:tabLst>
            </a:pPr>
            <a:r>
              <a:rPr sz="2100" spc="-10" dirty="0">
                <a:latin typeface="Times New Roman"/>
                <a:cs typeface="Times New Roman"/>
              </a:rPr>
              <a:t>Hockenberry,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M.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J.,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&amp;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Wilson,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D.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(2009).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i="1" spc="-80" dirty="0">
                <a:latin typeface="Times New Roman"/>
                <a:cs typeface="Times New Roman"/>
              </a:rPr>
              <a:t>Wong’s</a:t>
            </a:r>
            <a:r>
              <a:rPr sz="2100" i="1" spc="-5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essentials</a:t>
            </a:r>
            <a:r>
              <a:rPr sz="2100" i="1" spc="-55" dirty="0">
                <a:latin typeface="Times New Roman"/>
                <a:cs typeface="Times New Roman"/>
              </a:rPr>
              <a:t> </a:t>
            </a:r>
            <a:r>
              <a:rPr sz="2100" i="1" spc="-25" dirty="0">
                <a:latin typeface="Times New Roman"/>
                <a:cs typeface="Times New Roman"/>
              </a:rPr>
              <a:t>of</a:t>
            </a:r>
            <a:endParaRPr sz="2100">
              <a:latin typeface="Times New Roman"/>
              <a:cs typeface="Times New Roman"/>
            </a:endParaRPr>
          </a:p>
          <a:p>
            <a:pPr marL="321310">
              <a:lnSpc>
                <a:spcPct val="100000"/>
              </a:lnSpc>
              <a:spcBef>
                <a:spcPts val="1260"/>
              </a:spcBef>
            </a:pPr>
            <a:r>
              <a:rPr sz="2100" i="1" dirty="0">
                <a:latin typeface="Times New Roman"/>
                <a:cs typeface="Times New Roman"/>
              </a:rPr>
              <a:t>pediatric</a:t>
            </a:r>
            <a:r>
              <a:rPr sz="2100" i="1" spc="-6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nursing</a:t>
            </a:r>
            <a:r>
              <a:rPr sz="2100" i="1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(8th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ed).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Mosby,</a:t>
            </a:r>
            <a:r>
              <a:rPr sz="2100" spc="-7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Inc.,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affiliate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Elsevier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Inc.</a:t>
            </a:r>
            <a:endParaRPr sz="2100">
              <a:latin typeface="Times New Roman"/>
              <a:cs typeface="Times New Roman"/>
            </a:endParaRPr>
          </a:p>
          <a:p>
            <a:pPr marL="321310" marR="592455" indent="-258445">
              <a:lnSpc>
                <a:spcPct val="150000"/>
              </a:lnSpc>
              <a:spcBef>
                <a:spcPts val="605"/>
              </a:spcBef>
              <a:buFont typeface="Arial"/>
              <a:buChar char="•"/>
              <a:tabLst>
                <a:tab pos="321310" algn="l"/>
              </a:tabLst>
            </a:pPr>
            <a:r>
              <a:rPr sz="2100" dirty="0">
                <a:latin typeface="Times New Roman"/>
                <a:cs typeface="Times New Roman"/>
              </a:rPr>
              <a:t>Rudd,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K.,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&amp;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Kocisko,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D.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(2014).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Pediatric</a:t>
            </a:r>
            <a:r>
              <a:rPr sz="2100" i="1" spc="-15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nursing</a:t>
            </a:r>
            <a:r>
              <a:rPr sz="2100" i="1" spc="-95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:</a:t>
            </a:r>
            <a:r>
              <a:rPr sz="2100" i="1" spc="-5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the</a:t>
            </a:r>
            <a:r>
              <a:rPr sz="2100" i="1" spc="-10" dirty="0">
                <a:latin typeface="Times New Roman"/>
                <a:cs typeface="Times New Roman"/>
              </a:rPr>
              <a:t> critical </a:t>
            </a:r>
            <a:r>
              <a:rPr sz="2100" i="1" dirty="0">
                <a:latin typeface="Times New Roman"/>
                <a:cs typeface="Times New Roman"/>
              </a:rPr>
              <a:t>components</a:t>
            </a:r>
            <a:r>
              <a:rPr sz="2100" i="1" spc="-6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of</a:t>
            </a:r>
            <a:r>
              <a:rPr sz="2100" i="1" spc="-3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nursing</a:t>
            </a:r>
            <a:r>
              <a:rPr sz="2100" i="1" spc="-40" dirty="0">
                <a:latin typeface="Times New Roman"/>
                <a:cs typeface="Times New Roman"/>
              </a:rPr>
              <a:t> </a:t>
            </a:r>
            <a:r>
              <a:rPr sz="2100" i="1" dirty="0">
                <a:latin typeface="Times New Roman"/>
                <a:cs typeface="Times New Roman"/>
              </a:rPr>
              <a:t>care</a:t>
            </a:r>
            <a:r>
              <a:rPr sz="2100" dirty="0">
                <a:latin typeface="Times New Roman"/>
                <a:cs typeface="Times New Roman"/>
              </a:rPr>
              <a:t>.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1</a:t>
            </a:r>
            <a:r>
              <a:rPr sz="2100" baseline="25793" dirty="0">
                <a:latin typeface="Times New Roman"/>
                <a:cs typeface="Times New Roman"/>
              </a:rPr>
              <a:t>st</a:t>
            </a:r>
            <a:r>
              <a:rPr sz="2100" spc="195" baseline="2579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edition</a:t>
            </a:r>
            <a:r>
              <a:rPr sz="2100" spc="-25" dirty="0">
                <a:latin typeface="Times New Roman"/>
                <a:cs typeface="Times New Roman"/>
              </a:rPr>
              <a:t> Pp.</a:t>
            </a:r>
            <a:endParaRPr sz="2100">
              <a:latin typeface="Times New Roman"/>
              <a:cs typeface="Times New Roman"/>
            </a:endParaRPr>
          </a:p>
          <a:p>
            <a:pPr marL="321310" marR="43180" indent="-258445">
              <a:lnSpc>
                <a:spcPct val="150000"/>
              </a:lnSpc>
              <a:spcBef>
                <a:spcPts val="600"/>
              </a:spcBef>
              <a:buFont typeface="Arial"/>
              <a:buChar char="•"/>
              <a:tabLst>
                <a:tab pos="321310" algn="l"/>
              </a:tabLst>
            </a:pPr>
            <a:r>
              <a:rPr sz="2100" spc="-20" dirty="0">
                <a:latin typeface="Times New Roman"/>
                <a:cs typeface="Times New Roman"/>
              </a:rPr>
              <a:t>Terri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Kyle,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Susan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Carman.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(2013)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Essentials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pediatric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nursing,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2</a:t>
            </a:r>
            <a:r>
              <a:rPr sz="2100" spc="-37" baseline="25793" dirty="0">
                <a:latin typeface="Times New Roman"/>
                <a:cs typeface="Times New Roman"/>
              </a:rPr>
              <a:t>nd </a:t>
            </a:r>
            <a:r>
              <a:rPr sz="2100" dirty="0">
                <a:latin typeface="Times New Roman"/>
                <a:cs typeface="Times New Roman"/>
              </a:rPr>
              <a:t>edition,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Wolters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Kluwer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Health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|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Lippincott</a:t>
            </a:r>
            <a:r>
              <a:rPr sz="2100" spc="-10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Williams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&amp;</a:t>
            </a:r>
            <a:r>
              <a:rPr sz="2100" spc="-8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Wilkins.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5E55-262B-4088-A993-F3B825AC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2E53D-45AC-4163-8735-3E5C2DA81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992120"/>
            <a:ext cx="8088630" cy="1354217"/>
          </a:xfrm>
        </p:spPr>
        <p:txBody>
          <a:bodyPr/>
          <a:lstStyle/>
          <a:p>
            <a:pPr algn="ctr"/>
            <a:r>
              <a:rPr lang="en-US" sz="8800" dirty="0">
                <a:solidFill>
                  <a:srgbClr val="00B050"/>
                </a:solidFill>
                <a:latin typeface="French Script MT" panose="03020402040607040605" pitchFamily="66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2341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0075" y="1053083"/>
            <a:ext cx="5955891" cy="47024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-12115"/>
            <a:ext cx="669480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b="0" i="1" dirty="0">
                <a:solidFill>
                  <a:srgbClr val="3D8E54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IRSCHSPRUNG’S</a:t>
            </a:r>
            <a:r>
              <a:rPr sz="32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31F20"/>
                </a:solidFill>
                <a:latin typeface="Arial"/>
                <a:cs typeface="Arial"/>
              </a:rPr>
              <a:t>DISEASE</a:t>
            </a:r>
            <a:r>
              <a:rPr sz="3200" spc="-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b="0" spc="-20" dirty="0">
                <a:latin typeface="Calibri Light"/>
                <a:cs typeface="Calibri Light"/>
              </a:rPr>
              <a:t>(HD)</a:t>
            </a:r>
            <a:endParaRPr sz="30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078" y="3472976"/>
            <a:ext cx="8501838" cy="323855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4985" y="1069340"/>
            <a:ext cx="8719185" cy="236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2100" b="1" dirty="0">
                <a:latin typeface="Calibri"/>
                <a:cs typeface="Calibri"/>
              </a:rPr>
              <a:t>Congenital</a:t>
            </a:r>
            <a:r>
              <a:rPr sz="2100" b="1" spc="-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Aganglionic</a:t>
            </a:r>
            <a:r>
              <a:rPr sz="2100" b="1" spc="-6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Megacolon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most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common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cause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neonatal </a:t>
            </a:r>
            <a:r>
              <a:rPr sz="2100" dirty="0">
                <a:latin typeface="Calibri"/>
                <a:cs typeface="Calibri"/>
              </a:rPr>
              <a:t>intestinal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obstruction.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disease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is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characterized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by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Failure</a:t>
            </a:r>
            <a:r>
              <a:rPr sz="2100" b="1" spc="-5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to</a:t>
            </a:r>
            <a:r>
              <a:rPr sz="2100" b="1" spc="-70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pass </a:t>
            </a:r>
            <a:r>
              <a:rPr sz="2100" b="1" dirty="0">
                <a:latin typeface="Calibri"/>
                <a:cs typeface="Calibri"/>
              </a:rPr>
              <a:t>meconium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first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24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hours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life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with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increased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abdominal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distension</a:t>
            </a:r>
            <a:r>
              <a:rPr sz="2100" spc="-25" dirty="0">
                <a:latin typeface="Calibri"/>
                <a:cs typeface="Calibri"/>
              </a:rPr>
              <a:t> due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lack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of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ganglion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cells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bowel,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which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causes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inadequate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motility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in </a:t>
            </a:r>
            <a:r>
              <a:rPr sz="2100" dirty="0">
                <a:latin typeface="Calibri"/>
                <a:cs typeface="Calibri"/>
              </a:rPr>
              <a:t>part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intestine.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These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ganglion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cells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can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absent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from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rectosigmoid </a:t>
            </a:r>
            <a:r>
              <a:rPr sz="2100" dirty="0">
                <a:latin typeface="Calibri"/>
                <a:cs typeface="Calibri"/>
              </a:rPr>
              <a:t>colon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way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into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small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intestine.</a:t>
            </a:r>
            <a:endParaRPr sz="21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184785" algn="l"/>
              </a:tabLst>
            </a:pPr>
            <a:r>
              <a:rPr sz="2100" dirty="0">
                <a:latin typeface="Calibri"/>
                <a:cs typeface="Calibri"/>
              </a:rPr>
              <a:t>Incidence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occurs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every 5,000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newborns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65844-7A5F-4503-A1E8-1175BD9F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A5117-2088-4243-A3F0-2C0F4D8AF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6896"/>
            <a:ext cx="8534400" cy="4862870"/>
          </a:xfrm>
        </p:spPr>
        <p:txBody>
          <a:bodyPr/>
          <a:lstStyle/>
          <a:p>
            <a:pPr algn="ctr"/>
            <a:endParaRPr lang="en-US" sz="3600" b="1" dirty="0"/>
          </a:p>
          <a:p>
            <a:pPr algn="ctr"/>
            <a:r>
              <a:rPr lang="en-US" sz="2800" dirty="0"/>
              <a:t>These nerves are called ganglion cells. They </a:t>
            </a:r>
            <a:r>
              <a:rPr lang="en-US" sz="2800" b="1" dirty="0"/>
              <a:t>make the colon contract so stool can move easily through the digestive system</a:t>
            </a:r>
            <a:r>
              <a:rPr lang="en-US" sz="2800" dirty="0"/>
              <a:t> 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In Hirschsprung's disease, </a:t>
            </a:r>
            <a:r>
              <a:rPr lang="en-US" sz="2800" b="1" dirty="0"/>
              <a:t>certain types of nerve cells (called ganglion cells) are missing from a part of the bowel</a:t>
            </a:r>
            <a:r>
              <a:rPr lang="en-US" sz="2800" dirty="0"/>
              <a:t>. In areas without such nerves, the muscle within the bowel wall does not contract to push material through, which causes a blockage.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484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488" y="372237"/>
            <a:ext cx="51873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Clinical</a:t>
            </a:r>
            <a:r>
              <a:rPr sz="3200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mnifestation</a:t>
            </a:r>
            <a:r>
              <a:rPr sz="3200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3200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006FC0"/>
                </a:solidFill>
                <a:latin typeface="Arial"/>
                <a:cs typeface="Arial"/>
              </a:rPr>
              <a:t>HD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488" y="973697"/>
            <a:ext cx="7303770" cy="347345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Failure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pass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meconium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24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48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hours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after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birth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Refusal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feed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Bilious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vomiting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Abdominal</a:t>
            </a:r>
            <a:r>
              <a:rPr sz="2400" spc="-10" dirty="0">
                <a:latin typeface="Times New Roman"/>
                <a:cs typeface="Times New Roman"/>
              </a:rPr>
              <a:t> distention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Failure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thrive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(Poor weight</a:t>
            </a:r>
            <a:r>
              <a:rPr sz="2400" spc="-10" dirty="0">
                <a:latin typeface="Times New Roman"/>
                <a:cs typeface="Times New Roman"/>
              </a:rPr>
              <a:t> gain)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10" dirty="0">
                <a:solidFill>
                  <a:srgbClr val="231F20"/>
                </a:solidFill>
                <a:latin typeface="Times New Roman"/>
                <a:cs typeface="Times New Roman"/>
              </a:rPr>
              <a:t>Ribbon-</a:t>
            </a:r>
            <a:r>
              <a:rPr sz="2400" dirty="0">
                <a:solidFill>
                  <a:srgbClr val="231F20"/>
                </a:solidFill>
                <a:latin typeface="Times New Roman"/>
                <a:cs typeface="Times New Roman"/>
              </a:rPr>
              <a:t>like</a:t>
            </a:r>
            <a:r>
              <a:rPr sz="2400" spc="-2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24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31F20"/>
                </a:solidFill>
                <a:latin typeface="Times New Roman"/>
                <a:cs typeface="Times New Roman"/>
              </a:rPr>
              <a:t>watery</a:t>
            </a:r>
            <a:r>
              <a:rPr sz="2400" spc="1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31F20"/>
                </a:solidFill>
                <a:latin typeface="Times New Roman"/>
                <a:cs typeface="Times New Roman"/>
              </a:rPr>
              <a:t>stools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3515" algn="l"/>
              </a:tabLst>
            </a:pPr>
            <a:r>
              <a:rPr sz="2400" spc="-10" dirty="0">
                <a:latin typeface="Times New Roman"/>
                <a:cs typeface="Times New Roman"/>
              </a:rPr>
              <a:t>Visible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peristalsis</a:t>
            </a:r>
            <a:endParaRPr sz="2400" dirty="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latin typeface="Times New Roman"/>
                <a:cs typeface="Times New Roman"/>
              </a:rPr>
              <a:t>Easily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palpable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fecal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mass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30467" y="1469136"/>
            <a:ext cx="2990215" cy="5389245"/>
            <a:chOff x="6030467" y="1469136"/>
            <a:chExt cx="2990215" cy="53892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7896" y="4099556"/>
              <a:ext cx="2932945" cy="7450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8567" y="1469136"/>
              <a:ext cx="2913888" cy="26363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0467" y="4105656"/>
              <a:ext cx="2990088" cy="275234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71856" y="5224271"/>
            <a:ext cx="5527040" cy="786130"/>
            <a:chOff x="371856" y="5224271"/>
            <a:chExt cx="5527040" cy="7861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182" y="5254476"/>
              <a:ext cx="5474992" cy="6527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856" y="5224271"/>
              <a:ext cx="1690877" cy="5112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9656" y="5224271"/>
              <a:ext cx="1055370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9463" y="5224271"/>
              <a:ext cx="596645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60548" y="5224271"/>
              <a:ext cx="381762" cy="5112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36748" y="5224271"/>
              <a:ext cx="1512570" cy="511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43756" y="5224271"/>
              <a:ext cx="1754886" cy="5112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3584" y="5498591"/>
              <a:ext cx="750570" cy="5112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88592" y="5498591"/>
              <a:ext cx="3339846" cy="51128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07898" y="5286883"/>
            <a:ext cx="5247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Enterocolitis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life-</a:t>
            </a:r>
            <a:r>
              <a:rPr sz="1800" dirty="0">
                <a:latin typeface="Arial"/>
                <a:cs typeface="Arial"/>
              </a:rPr>
              <a:t>threatening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Complication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immediate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treatment.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298" y="1601546"/>
            <a:ext cx="8002270" cy="393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</a:tabLst>
            </a:pPr>
            <a:r>
              <a:rPr sz="2700" dirty="0">
                <a:latin typeface="Times New Roman"/>
                <a:cs typeface="Times New Roman"/>
              </a:rPr>
              <a:t>Empty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rectum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on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digital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examination</a:t>
            </a:r>
            <a:endParaRPr sz="2700" dirty="0">
              <a:latin typeface="Times New Roman"/>
              <a:cs typeface="Times New Roman"/>
            </a:endParaRPr>
          </a:p>
          <a:p>
            <a:pPr marL="251460" indent="-238760">
              <a:lnSpc>
                <a:spcPct val="100000"/>
              </a:lnSpc>
              <a:spcBef>
                <a:spcPts val="2415"/>
              </a:spcBef>
              <a:buFont typeface="Arial"/>
              <a:buChar char="•"/>
              <a:tabLst>
                <a:tab pos="251460" algn="l"/>
              </a:tabLst>
            </a:pPr>
            <a:r>
              <a:rPr sz="2700" dirty="0">
                <a:latin typeface="Times New Roman"/>
                <a:cs typeface="Times New Roman"/>
              </a:rPr>
              <a:t>Abdominal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x-</a:t>
            </a:r>
            <a:r>
              <a:rPr sz="2700" spc="-25" dirty="0">
                <a:latin typeface="Times New Roman"/>
                <a:cs typeface="Times New Roman"/>
              </a:rPr>
              <a:t>ray</a:t>
            </a:r>
            <a:endParaRPr sz="27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2425"/>
              </a:spcBef>
              <a:buFont typeface="Arial"/>
              <a:buChar char="•"/>
              <a:tabLst>
                <a:tab pos="184785" algn="l"/>
              </a:tabLst>
            </a:pPr>
            <a:r>
              <a:rPr sz="2700" dirty="0">
                <a:latin typeface="Times New Roman"/>
                <a:cs typeface="Times New Roman"/>
              </a:rPr>
              <a:t>Barium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enema</a:t>
            </a:r>
            <a:endParaRPr sz="27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2425"/>
              </a:spcBef>
              <a:buFont typeface="Arial"/>
              <a:buChar char="•"/>
              <a:tabLst>
                <a:tab pos="184785" algn="l"/>
              </a:tabLst>
            </a:pPr>
            <a:r>
              <a:rPr sz="2700" dirty="0">
                <a:latin typeface="Times New Roman"/>
                <a:cs typeface="Times New Roman"/>
              </a:rPr>
              <a:t>Rectal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biopsy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(definitive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test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for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diagnosis)</a:t>
            </a:r>
            <a:endParaRPr sz="2700" dirty="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150000"/>
              </a:lnSpc>
              <a:spcBef>
                <a:spcPts val="795"/>
              </a:spcBef>
              <a:buFont typeface="Arial"/>
              <a:buChar char="•"/>
              <a:tabLst>
                <a:tab pos="184785" algn="l"/>
                <a:tab pos="250825" algn="l"/>
              </a:tabLst>
            </a:pPr>
            <a:r>
              <a:rPr sz="2700" dirty="0">
                <a:latin typeface="Times New Roman"/>
                <a:cs typeface="Times New Roman"/>
              </a:rPr>
              <a:t>	Anorectal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manometry—</a:t>
            </a:r>
            <a:r>
              <a:rPr sz="2700" dirty="0">
                <a:latin typeface="Times New Roman"/>
                <a:cs typeface="Times New Roman"/>
              </a:rPr>
              <a:t>more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accurate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for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short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or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ultra- </a:t>
            </a:r>
            <a:r>
              <a:rPr sz="2700" dirty="0">
                <a:latin typeface="Times New Roman"/>
                <a:cs typeface="Times New Roman"/>
              </a:rPr>
              <a:t>short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segments</a:t>
            </a:r>
            <a:endParaRPr sz="27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5354" y="687283"/>
            <a:ext cx="3847465" cy="492125"/>
            <a:chOff x="975354" y="687283"/>
            <a:chExt cx="3847465" cy="492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54" y="687283"/>
              <a:ext cx="3847346" cy="4915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642" y="688975"/>
              <a:ext cx="3808844" cy="4561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291590"/>
            <a:ext cx="848550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sz="2400" dirty="0">
                <a:latin typeface="Times New Roman"/>
                <a:cs typeface="Times New Roman"/>
              </a:rPr>
              <a:t>Surgical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resection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aganglionic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bowel</a:t>
            </a:r>
            <a:r>
              <a:rPr sz="2400" spc="3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reanastomosis</a:t>
            </a:r>
            <a:r>
              <a:rPr sz="2400" spc="32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of 	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remaining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intestine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necessary</a:t>
            </a:r>
            <a:r>
              <a:rPr sz="2400" spc="2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promote</a:t>
            </a:r>
            <a:r>
              <a:rPr sz="2400" spc="3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proper</a:t>
            </a:r>
            <a:r>
              <a:rPr sz="2400" spc="30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bowel 	</a:t>
            </a:r>
            <a:r>
              <a:rPr sz="2400" dirty="0">
                <a:latin typeface="Times New Roman"/>
                <a:cs typeface="Times New Roman"/>
              </a:rPr>
              <a:t>function.The surgical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resection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requires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child 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have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ostomy 	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divert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stool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through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stoma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abdomen.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allows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 	</a:t>
            </a:r>
            <a:r>
              <a:rPr sz="2400" dirty="0">
                <a:latin typeface="Times New Roman"/>
                <a:cs typeface="Times New Roman"/>
              </a:rPr>
              <a:t>area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resected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bowel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anastomosis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heal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before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used. 	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ostomy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closed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later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date.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5591" y="461731"/>
            <a:ext cx="6948805" cy="505459"/>
            <a:chOff x="545591" y="461731"/>
            <a:chExt cx="6948805" cy="5054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591" y="461731"/>
              <a:ext cx="6948680" cy="505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442" y="462406"/>
              <a:ext cx="6913918" cy="4667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9915" y="3645408"/>
            <a:ext cx="8459470" cy="3189605"/>
            <a:chOff x="89915" y="3645408"/>
            <a:chExt cx="8459470" cy="31896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6613" y="3717035"/>
              <a:ext cx="2512499" cy="31176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15" y="3645408"/>
              <a:ext cx="6426708" cy="30723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0924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0000"/>
                </a:solidFill>
              </a:rPr>
              <a:t>Intussusception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1167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French Script MT</vt:lpstr>
      <vt:lpstr>Times New Roman</vt:lpstr>
      <vt:lpstr>Office Theme</vt:lpstr>
      <vt:lpstr>1_Office Theme</vt:lpstr>
      <vt:lpstr>PowerPoint Presentation</vt:lpstr>
      <vt:lpstr>Outline </vt:lpstr>
      <vt:lpstr>PowerPoint Presentation</vt:lpstr>
      <vt:lpstr>HIRSCHSPRUNG’S DISEASE (HD)</vt:lpstr>
      <vt:lpstr>PowerPoint Presentation</vt:lpstr>
      <vt:lpstr>Clinical mnifestation of HD</vt:lpstr>
      <vt:lpstr>PowerPoint Presentation</vt:lpstr>
      <vt:lpstr>PowerPoint Presentation</vt:lpstr>
      <vt:lpstr>Intussusception</vt:lpstr>
      <vt:lpstr>Intussusception</vt:lpstr>
      <vt:lpstr>PowerPoint Presentation</vt:lpstr>
      <vt:lpstr>PowerPoint Presentation</vt:lpstr>
      <vt:lpstr>Clinical Manifestations of Intussusception</vt:lpstr>
      <vt:lpstr>Diagnostic Evaluation</vt:lpstr>
      <vt:lpstr>Therapeutic management</vt:lpstr>
      <vt:lpstr>Nursing Diagnoses</vt:lpstr>
      <vt:lpstr>Nursing Care Management</vt:lpstr>
      <vt:lpstr>Anorectal Malformations</vt:lpstr>
      <vt:lpstr>PowerPoint Presentation</vt:lpstr>
      <vt:lpstr>Diagnostic Evaluation</vt:lpstr>
      <vt:lpstr>Therapeutic Management</vt:lpstr>
      <vt:lpstr>Nursing Diagnoses</vt:lpstr>
      <vt:lpstr>Nursing Care management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 disorder</dc:title>
  <dc:creator>ALFA</dc:creator>
  <cp:lastModifiedBy>Dell</cp:lastModifiedBy>
  <cp:revision>12</cp:revision>
  <dcterms:created xsi:type="dcterms:W3CDTF">2024-02-03T20:26:12Z</dcterms:created>
  <dcterms:modified xsi:type="dcterms:W3CDTF">2024-02-23T21:18:09Z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2024-02-03T00:00:00Z</vt:filetime>
  </property>
  <property fmtid="{D5CDD505-2E9C-101B-9397-08002B2CF9AE}" pid="5" name="Producer">
    <vt:lpwstr>Microsoft® PowerPoint® 2016</vt:lpwstr>
  </property>
</Properties>
</file>