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91" r:id="rId6"/>
    <p:sldId id="275" r:id="rId7"/>
    <p:sldId id="324" r:id="rId8"/>
    <p:sldId id="342" r:id="rId9"/>
    <p:sldId id="326" r:id="rId10"/>
    <p:sldId id="338" r:id="rId11"/>
    <p:sldId id="339" r:id="rId12"/>
    <p:sldId id="265" r:id="rId13"/>
    <p:sldId id="266" r:id="rId14"/>
    <p:sldId id="300" r:id="rId15"/>
    <p:sldId id="302" r:id="rId16"/>
    <p:sldId id="304" r:id="rId17"/>
    <p:sldId id="312" r:id="rId18"/>
    <p:sldId id="305" r:id="rId19"/>
    <p:sldId id="341" r:id="rId20"/>
    <p:sldId id="306" r:id="rId21"/>
    <p:sldId id="307" r:id="rId22"/>
    <p:sldId id="308" r:id="rId23"/>
    <p:sldId id="273" r:id="rId24"/>
    <p:sldId id="332" r:id="rId25"/>
    <p:sldId id="333" r:id="rId26"/>
    <p:sldId id="334" r:id="rId27"/>
    <p:sldId id="335" r:id="rId2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3088" autoAdjust="0"/>
    <p:restoredTop sz="94660"/>
  </p:normalViewPr>
  <p:slideViewPr>
    <p:cSldViewPr>
      <p:cViewPr varScale="1">
        <p:scale>
          <a:sx n="65" d="100"/>
          <a:sy n="65" d="100"/>
        </p:scale>
        <p:origin x="6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18FC02-FA33-419A-A566-1C8F1F7B0234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0304FD-DDF7-414D-8ED0-E220513146F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245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304FD-DDF7-414D-8ED0-E220513146FE}" type="slidenum">
              <a:rPr lang="ar-IQ" smtClean="0"/>
              <a:pPr/>
              <a:t>23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88FC0B-669D-4972-B5D0-76BAFB1C4613}" type="datetimeFigureOut">
              <a:rPr lang="ar-IQ" smtClean="0"/>
              <a:pPr/>
              <a:t>30/05/1445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A5D9D9-9407-4711-9E2E-286CD4D7484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ABA_receptor_agonist" TargetMode="External"/><Relationship Id="rId2" Type="http://schemas.openxmlformats.org/officeDocument/2006/relationships/hyperlink" Target="https://en.wikipedia.org/wiki/Voltage-gated_sodium_channe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GABA_recepto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40968"/>
            <a:ext cx="6400800" cy="3024336"/>
          </a:xfrm>
        </p:spPr>
        <p:txBody>
          <a:bodyPr>
            <a:normAutofit fontScale="77500" lnSpcReduction="20000"/>
          </a:bodyPr>
          <a:lstStyle/>
          <a:p>
            <a:r>
              <a:rPr lang="en-US" sz="11000" dirty="0" smtClean="0">
                <a:solidFill>
                  <a:srgbClr val="C00000"/>
                </a:solidFill>
              </a:rPr>
              <a:t>Drugs</a:t>
            </a:r>
            <a:r>
              <a:rPr lang="ar-IQ" sz="11000" dirty="0" smtClean="0">
                <a:solidFill>
                  <a:srgbClr val="C00000"/>
                </a:solidFill>
              </a:rPr>
              <a:t>  </a:t>
            </a:r>
            <a:r>
              <a:rPr lang="en-US" sz="11000" dirty="0" smtClean="0">
                <a:solidFill>
                  <a:srgbClr val="C00000"/>
                </a:solidFill>
              </a:rPr>
              <a:t>Anticonvulsant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Pharmaceutical Chemistry</a:t>
            </a:r>
            <a:endParaRPr lang="ar-IQ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Voltage-Gated Ion Channels as Targets</a:t>
            </a:r>
            <a:b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Anticonvulsants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293568"/>
          </a:xfrm>
        </p:spPr>
        <p:txBody>
          <a:bodyPr>
            <a:normAutofit/>
          </a:bodyPr>
          <a:lstStyle/>
          <a:p>
            <a:pPr algn="just" rtl="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Voltage-gated sodium channels (VGSCs)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presynaptic nerve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terminal of the excitatory glutamate receptors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molecular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for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phenytoin, Carbamazepine CBZ, and lamotrigine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some of the newer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AEDs, such as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Oxcarbazepine OXC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felbamate (FBM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and zonisamide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aromatic AEDs inhibit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neuronal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firing by binding to a site near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inactivation gate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thereby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prolonging inactivation of VGSCs. 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voltage-gated calcium channels (VGCCs)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regulating Ca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signaling, which is associated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many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cellular events such as the release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excitatory glutamate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neurotransmitters,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influx of Ca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plays a critical role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induction and progression of epileptic seizures</a:t>
            </a:r>
          </a:p>
        </p:txBody>
      </p:sp>
    </p:spTree>
    <p:extLst>
      <p:ext uri="{BB962C8B-B14F-4D97-AF65-F5344CB8AC3E}">
        <p14:creationId xmlns:p14="http://schemas.microsoft.com/office/powerpoint/2010/main" val="16252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784976" cy="5399112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Voltage-gated potassium channels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Potentiation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voltage-gated K channels is another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attractive target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designing of newer AEDs,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membrane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repolarization processes. </a:t>
            </a: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Levetiracetam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(LEV), a novel AED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recently marketed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adjunctive therapy of refractory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seizures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adults, has been suggested to work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the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voltage-operated </a:t>
            </a: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A-type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potassium currents as one of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mechanism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actions</a:t>
            </a:r>
          </a:p>
        </p:txBody>
      </p:sp>
    </p:spTree>
    <p:extLst>
      <p:ext uri="{BB962C8B-B14F-4D97-AF65-F5344CB8AC3E}">
        <p14:creationId xmlns:p14="http://schemas.microsoft.com/office/powerpoint/2010/main" val="11393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Hydantoins</a:t>
            </a:r>
            <a:endParaRPr lang="ar-IQ" sz="4800" b="1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9091" t="10772" r="4959" b="23944"/>
          <a:stretch>
            <a:fillRect/>
          </a:stretch>
        </p:blipFill>
        <p:spPr bwMode="auto">
          <a:xfrm>
            <a:off x="467544" y="980728"/>
            <a:ext cx="835292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cs typeface="+mn-cs"/>
              </a:rPr>
              <a:t>Hydantoin Drugs</a:t>
            </a:r>
            <a:endParaRPr lang="ar-IQ" b="1" dirty="0">
              <a:solidFill>
                <a:srgbClr val="0070C0"/>
              </a:solidFill>
              <a:cs typeface="+mn-cs"/>
            </a:endParaRPr>
          </a:p>
        </p:txBody>
      </p:sp>
      <p:pic>
        <p:nvPicPr>
          <p:cNvPr id="6146" name="Picture 2" descr="C:\Users\krema\Pictures\2014-04-15 karima\Screenshot0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7563" t="10256" r="5882" b="19407"/>
          <a:stretch>
            <a:fillRect/>
          </a:stretch>
        </p:blipFill>
        <p:spPr bwMode="auto">
          <a:xfrm>
            <a:off x="251520" y="908720"/>
            <a:ext cx="889248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Oxazolidinediones</a:t>
            </a:r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krema\Pictures\2014-04-15 karima\Screenshot0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7627" t="10127" r="5085" b="15190"/>
          <a:stretch>
            <a:fillRect/>
          </a:stretch>
        </p:blipFill>
        <p:spPr bwMode="auto">
          <a:xfrm>
            <a:off x="467544" y="764704"/>
            <a:ext cx="8208912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435280" cy="6048672"/>
          </a:xfrm>
        </p:spPr>
        <p:txBody>
          <a:bodyPr>
            <a:normAutofit fontScale="92500"/>
          </a:bodyPr>
          <a:lstStyle/>
          <a:p>
            <a:pPr marL="273050" indent="442913" algn="just" rtl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Carbamazepine (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Tegretol) </a:t>
            </a:r>
            <a:endParaRPr lang="en-US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two phenyls substituted on the urea nitrogen fit the pharmacophore pattern suggested for binding to the VGSC.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Like phenytoin, CBZ is useful in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generalized tonic– clonic and partial seizures.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Carbamazepine stabilizes the inactivated state of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 tooltip="Voltage-gated sodium channel"/>
              </a:rPr>
              <a:t>voltage-gated sodium channels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making fewer of these channels available to subsequently open. This leaves the affected cells less excitable until the drug dissociates. </a:t>
            </a:r>
          </a:p>
          <a:p>
            <a:pPr marL="273050" indent="442913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Carbamazepine is also a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 tooltip="GABA receptor agonist"/>
              </a:rPr>
              <a:t>GABA receptor agonist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as it has also been shown to potentiate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 tooltip="GABA receptor"/>
              </a:rPr>
              <a:t>GABA receptors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made up of alpha1, beta2, and gamma2 subunits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352425" algn="just" rtl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Oxcarbazepine (Trileptal)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OXC) is a newer AED with a similar mechanism of action to CBZ except for its metabolic inactivation pathway. 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52928" cy="432048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Drugs that enhance the biosynthesis of GABA</a:t>
            </a:r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35280" cy="5616624"/>
          </a:xfrm>
        </p:spPr>
        <p:txBody>
          <a:bodyPr>
            <a:normAutofit/>
          </a:bodyPr>
          <a:lstStyle/>
          <a:p>
            <a:pPr marL="273050" indent="442913" algn="just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GABA,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major inhibitory neurotransmitter in the brain, is biosynthesized at the GABA ergic neurons by the decarboxylation of the amino acid, L-glutamic acid (itself an excitatory amino acid neurotransmitter in the brain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cofactor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enzymatic reaction is pyridoxal phosphate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vitamin B6).</a:t>
            </a:r>
          </a:p>
          <a:p>
            <a:pPr marL="273050" indent="242888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rate-limiting enzyme that catalyzes this conversion is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L-glutamic acid decarboxylase (GAD). 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3-substituted GABA,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gabapentin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especially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pregabalin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may have the ability to activate GAD, Both of these drugs are weak activators of GAD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136904" cy="3384376"/>
          </a:xfrm>
        </p:spPr>
        <p:txBody>
          <a:bodyPr>
            <a:normAutofit/>
          </a:bodyPr>
          <a:lstStyle/>
          <a:p>
            <a:pPr marL="123825" indent="26035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addition to modulating calcium influx and stimulate GABA biosynthesis, they also compete for the biosynthesis of L-glutamic acid because of their structural similarity to L-leucine.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krema\Pictures\2014-04-15 karima\Screenshot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2397" t="21250" r="9091" b="25000"/>
          <a:stretch>
            <a:fillRect/>
          </a:stretch>
        </p:blipFill>
        <p:spPr bwMode="auto">
          <a:xfrm>
            <a:off x="395536" y="2204864"/>
            <a:ext cx="849694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/>
          </a:bodyPr>
          <a:lstStyle/>
          <a:p>
            <a:pPr marL="273050" indent="442913" algn="just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Valproic Acids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VPA), Similar to gabapentin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pregabalin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VPA)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elevates brain levels of GABA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patients with epilepsy.</a:t>
            </a:r>
          </a:p>
          <a:p>
            <a:pPr marL="273050" indent="442913" algn="just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exact mechanism of action of how this inhibition enhances GABA levels in the brain is still the subject of much debate (i.e., from an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indirect stimulation of GAD to an inhibition of GABA-T).</a:t>
            </a:r>
          </a:p>
          <a:p>
            <a:pPr marL="273050" indent="442913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its use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limited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two rare but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significant toxic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side effects (hepatotoxicity and teratogenicity)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dose-dependent or idiosyncratic in nature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These drawbacks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apparently shared by its equipotent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active metabolite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(E)-2-propyl-2-pentenoic acid (2-ene-VPA)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20037" t="22392" r="18833" b="24725"/>
          <a:stretch/>
        </p:blipFill>
        <p:spPr bwMode="auto">
          <a:xfrm>
            <a:off x="4427984" y="1268760"/>
            <a:ext cx="2160240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136904" cy="648072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GABA,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its release from the synaptic nerve terminal, is degraded by another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pyridoxal dependent enzyme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GABA transaminase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(GABA-T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0070C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Anticonvulsant Drugs (AEDs)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35280" cy="5832648"/>
          </a:xfrm>
        </p:spPr>
        <p:txBody>
          <a:bodyPr>
            <a:normAutofit/>
          </a:bodyPr>
          <a:lstStyle/>
          <a:p>
            <a:pPr marL="273050" indent="442913" algn="just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not a disease. It is the most prevalent neurological disorder affecting more than 0.5% of the world’s population. It is characterized by recurrent seizures.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Seizures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on the other hand, are symptoms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disturbed electrical activity in the brain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characterized by episodes of abnormal, excessive, and synchronous discharge of a group of neurons within the brain that cause involuntary movement, sensation, or thought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It is generally agreed that seizures may result from primary or acquired neurological disturbances of brain function as a result of an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imbalance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between excitatory and inhibitory processes in the brain. </a:t>
            </a:r>
          </a:p>
          <a:p>
            <a:pPr marL="273050" indent="442913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many possible causes of seizure including brain tumors or infections, head trauma, neurological diseases, systemic or metabolic disorders, alcohol abuse, drug overdose, or toxicities.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Drugs that inhibit GABA degradation</a:t>
            </a:r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568952" cy="5832648"/>
          </a:xfrm>
        </p:spPr>
        <p:txBody>
          <a:bodyPr>
            <a:normAutofit/>
          </a:bodyPr>
          <a:lstStyle/>
          <a:p>
            <a:pPr marL="58738" indent="398463" algn="just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Vigabatrin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e-IL" sz="2400" dirty="0" smtClean="0">
                <a:latin typeface="Times New Roman" pitchFamily="18" charset="0"/>
                <a:cs typeface="Times New Roman" pitchFamily="18" charset="0"/>
              </a:rPr>
              <a:t>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-vinyl-GABA) is an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irreversible inhibitor of GABA-T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rationally designed based on the biochemical mechanism of transamination reaction.   </a:t>
            </a:r>
          </a:p>
          <a:p>
            <a:pPr marL="58738" indent="39846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Briefly, vigabatrin, because of its structural similarity, competes with GABA for binding to GABA-T and forms a Schiff base intermediate with the cofactor, pyridoxal phosphate similar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GABA. However, unlike its substrate GABA, during the process of transferring the amino group to the pyridoxal phosphate, a reactive intermediate is formed with vigabatrin that immediately attaches itself to the active site of the enzyme, thereby irreversibly inhibiting GABA-T and increasing GABA levels in the brain. , It is marketed as an adjunctive treatment of patients with partial seizures.</a:t>
            </a:r>
          </a:p>
          <a:p>
            <a:pPr marL="58738" indent="398463" algn="just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8738" indent="398463"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57192"/>
            <a:ext cx="288032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Drugs that inhibit reuptake of</a:t>
            </a:r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GABA</a:t>
            </a:r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91264" cy="5904656"/>
          </a:xfrm>
        </p:spPr>
        <p:txBody>
          <a:bodyPr/>
          <a:lstStyle/>
          <a:p>
            <a:pPr marL="273050" indent="442913" algn="just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Tigabine: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uptake inhibitor. it blocks GABA reuptake as a major mode of its anticonvulsant activity. Its use is against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partial seizures. 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Inhibitors of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GABA transporter-1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(GAT-1inhibitors) increase extracellular GABA concentration in the hippocampus, striatum, and cortex, thereby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prolonging the inhibitory action of GABA released synaptically. </a:t>
            </a:r>
            <a:endParaRPr lang="ar-IQ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4" b="5410"/>
          <a:stretch/>
        </p:blipFill>
        <p:spPr bwMode="auto">
          <a:xfrm>
            <a:off x="1941513" y="3645023"/>
            <a:ext cx="5260975" cy="282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33843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Ethosuximide (zarontin) and Methsuximide (celontin)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Ethosuximide is considered the prototypical anticonvulsant needed for treating patients with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absence seizures.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Ethosuximide and the (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N- dealkylated active metabolite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of methsuximide work by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blocking the low threshold T-type calcium channels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thereby reducing the hyper excitability of thalamic neurons that is specifically associated with absence seizure.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064" t="18525" r="18088" b="21243"/>
          <a:stretch/>
        </p:blipFill>
        <p:spPr bwMode="auto">
          <a:xfrm>
            <a:off x="2153264" y="3356993"/>
            <a:ext cx="479499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773415"/>
            <a:ext cx="8424936" cy="5751929"/>
          </a:xfrm>
        </p:spPr>
        <p:txBody>
          <a:bodyPr>
            <a:noAutofit/>
          </a:bodyPr>
          <a:lstStyle/>
          <a:p>
            <a:pPr marL="273050" indent="442913" algn="just" rtl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Clonazepam: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useful in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absence seizures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in myoclonic seizures. </a:t>
            </a:r>
          </a:p>
          <a:p>
            <a:pPr marL="273050" indent="442913" algn="just" rtl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Diazepam: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given orally (Valium) or rectally (Diastat) as an adjunctive treatment in patients with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generalized tonic–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clonic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status epilepticus.</a:t>
            </a:r>
          </a:p>
          <a:p>
            <a:pPr marL="273050" indent="442913" algn="l" rtl="0">
              <a:buNone/>
            </a:pP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8864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Benzodiazepines (acts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selective molecular target)</a:t>
            </a:r>
            <a:endParaRPr lang="ar-IQ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krema\Pictures\2014-04-15 karima\Screenshot02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33979" t="19081" r="18417" b="24049"/>
          <a:stretch/>
        </p:blipFill>
        <p:spPr bwMode="auto">
          <a:xfrm>
            <a:off x="1619673" y="3789040"/>
            <a:ext cx="576064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20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Broad-Spectrum Anticonvulsants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836712"/>
            <a:ext cx="7931224" cy="576064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Lamotrigine,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AED of the phenyltriazine class, has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 found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against refractory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seizures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phenytoin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CBZ, its main mechanism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appears to be: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Blockade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sodium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high-threshold calcium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possibly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inhibition of presynaptic N-type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calcium channels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glutamate release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643" t="13473" r="10864"/>
          <a:stretch/>
        </p:blipFill>
        <p:spPr bwMode="auto">
          <a:xfrm>
            <a:off x="5292080" y="4221088"/>
            <a:ext cx="26642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9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Topiramate (topamax)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TPM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sulphamate-substituted monosaccharide, a derivative</a:t>
            </a:r>
          </a:p>
          <a:p>
            <a:pPr marL="0" indent="0" algn="just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naturally occurring sugar D-fructose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exhibits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 and potent AED actions at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glutamate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GABA receptors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good oral bioavailability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85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to 95%, most likely resulting from its structural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similarity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D-glucose. Thus, it may be actively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transported into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brain by the D-glucose transporter.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89" t="14337" r="14701"/>
          <a:stretch/>
        </p:blipFill>
        <p:spPr bwMode="auto">
          <a:xfrm>
            <a:off x="2051721" y="3284984"/>
            <a:ext cx="374441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0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Zonisamide (zonegran, excegran)</a:t>
            </a:r>
          </a:p>
          <a:p>
            <a:pPr marL="0" indent="0" algn="just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Zonisamide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sulfonamide-type anticonvulsant was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recently approved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adjunctive therapy in the treatment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seizures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adults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epilepsy. 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biotransformation is mainly carried out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intestinal bacteria.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Again, because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a sulfonamide moiety in zonisamide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molecule, precaution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given to patients who have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history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hypersensitivity reactions toward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sulfonamide drugs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concomitant use of zonisamide with other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carbonic anhydrase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 should also be avoided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16531" b="17074"/>
          <a:stretch/>
        </p:blipFill>
        <p:spPr bwMode="auto">
          <a:xfrm>
            <a:off x="4427984" y="5085184"/>
            <a:ext cx="432048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404664"/>
            <a:ext cx="87129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Levetiracetam (keppra)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analog of the nootropic agent, piracetam.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S-isomer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anticonvulsant activity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Unlike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piracetam, LEV does not have any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affinity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AMPA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amino-3-hydroxy-5-methyl-4-isoxazolepropionic acid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thereby has no nootropic activity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Alzheimer disease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 also has no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affinity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GABA receptors, BZD receptors, the various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excitatory amino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related receptors, or the voltage-gated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ion channels. 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reason, its mechanism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anticonvulsant action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unclear, but it appears to exert its antiepileptic action by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modulating kainite/AMPA-induced excitatory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synaptic currents, thus decreasing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membrane conductance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1107" b="16847"/>
          <a:stretch/>
        </p:blipFill>
        <p:spPr bwMode="auto">
          <a:xfrm>
            <a:off x="6660232" y="188640"/>
            <a:ext cx="223224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5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Epileptic Seizures and Recommended Initial Drug Therapy</a:t>
            </a:r>
            <a:endParaRPr lang="ar-IQ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352928" cy="4572000"/>
          </a:xfrm>
        </p:spPr>
        <p:txBody>
          <a:bodyPr>
            <a:noAutofit/>
          </a:bodyPr>
          <a:lstStyle/>
          <a:p>
            <a:pPr marL="273050" indent="442913" algn="just" rtl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Seizures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classified, based on their initial signs and symptoms and the pattern seen on the electro-encephalogram (EEG), into two broad categories:</a:t>
            </a:r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442913" algn="just" rtl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generalized seizures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major types of generalized seizures are the primarily generalized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tonic– clonic seizures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(grand mal) and the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absence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(petit mal)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seizures.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Partial seizures</a:t>
            </a:r>
          </a:p>
          <a:p>
            <a:pPr marL="273050" indent="442913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 types of partial seizure are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simple partial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seizures (focal) and 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complex partial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seizures (temporal lobe or   psychomotor).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562074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  <a:cs typeface="+mn-cs"/>
              </a:rPr>
              <a:t>Mechanisms of action of anticonvulsants</a:t>
            </a:r>
            <a:endParaRPr lang="ar-IQ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12968" cy="5616624"/>
          </a:xfrm>
        </p:spPr>
        <p:txBody>
          <a:bodyPr>
            <a:noAutofit/>
          </a:bodyPr>
          <a:lstStyle/>
          <a:p>
            <a:pPr marL="273050" indent="125413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Modulation of voltage-gated ion channels (Na, 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K).</a:t>
            </a:r>
          </a:p>
          <a:p>
            <a:pPr marL="273050" indent="7938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Enhancement of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amino butyric acid (GABA)-mediated inhibitory neurotransmission.</a:t>
            </a:r>
          </a:p>
          <a:p>
            <a:pPr marL="273050" indent="7938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Attenuation of excitatory (particularly glutamate-mediated) neurotransmission in the brain.</a:t>
            </a:r>
          </a:p>
          <a:p>
            <a:pPr marL="273050" indent="242888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Many of AEDs, especially the newer drugs, work by more than one of the above mechanisms of actions, therefore possessing a broader spectrum of antiepileptic action.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GABA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Receptors as Target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Anticonvulsant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784976" cy="5400600"/>
          </a:xfrm>
        </p:spPr>
        <p:txBody>
          <a:bodyPr>
            <a:noAutofit/>
          </a:bodyPr>
          <a:lstStyle/>
          <a:p>
            <a:pPr marL="273050" indent="442913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now well recognized that cellular excitability leading to convulsive seizures can be attenuated by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ergic stimulation in the brain.</a:t>
            </a:r>
          </a:p>
          <a:p>
            <a:pPr marL="273050" indent="442913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GABA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receptor is one of two ligand-gated ion channels responsible for mediating the effects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major inhibitory neurotransmitter in the brain. </a:t>
            </a:r>
          </a:p>
          <a:p>
            <a:pPr marL="273050" indent="442913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Activation of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GABA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benzodiazepine (BZD) receptors /chloride channel complex allows increased chloride conductance, thereby preventing the spread of neuronal excitations.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904656"/>
          </a:xfrm>
        </p:spPr>
        <p:txBody>
          <a:bodyPr>
            <a:normAutofit/>
          </a:bodyPr>
          <a:lstStyle/>
          <a:p>
            <a:pPr marL="273050" indent="442913"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potential targets for AED’s action on the GABA ergic inhibitory synapses include: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Drugs that enhance the biosynthesis of GABA (gabapentin, pregabalin, and VPA)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(b)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Drugs that inhibit GABA degradation (vigabatrin).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Drugs that inhibit the reuptake of GABA (tiagabine)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Drugs that bind to an allosteric site on the   postsynaptic GABA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receptor complex that increase chloride conductance (barbiturates, BZDs). 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Autofit/>
          </a:bodyPr>
          <a:lstStyle/>
          <a:p>
            <a:pPr rtl="0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Phenobarbital and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Primidone (Mysoline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84976" cy="5976664"/>
          </a:xfrm>
        </p:spPr>
        <p:txBody>
          <a:bodyPr>
            <a:normAutofit/>
          </a:bodyPr>
          <a:lstStyle/>
          <a:p>
            <a:pPr marL="0" indent="236538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Barbiturate anticonvulsants are a group of drugs derived from barbituric acid and they act by suppressing activity of the central nervous system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36538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Barbiturate anticonvulsants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 the action of GABA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an inhibitory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neurotransmitter.</a:t>
            </a:r>
          </a:p>
          <a:p>
            <a:pPr marL="0" indent="236538" algn="just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6538" algn="just" rtl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6538" algn="just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36538" algn="just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Barbiturates facilitate GABA-mediated opening of chloride channels and increases effectiveness of GABA. </a:t>
            </a:r>
          </a:p>
          <a:p>
            <a:pPr marL="0" indent="236538" algn="just" rtl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25"/>
          <a:stretch/>
        </p:blipFill>
        <p:spPr bwMode="auto">
          <a:xfrm>
            <a:off x="6300192" y="2492896"/>
            <a:ext cx="208823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612068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Barbiturates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as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allosteric modulators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at higher doses, as agonists of GABA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receptors. 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Barbiturates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 to the GABA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their pharmacological effects by increasing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chloride ion channel opening at the GABAA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receptor.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increases the efficacy of GABA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whereas benzodiazepines increase the frequency of the chloride ion channel opening at the GABA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increases the potency of GABA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496944" cy="6264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Primidone (Mysoline)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metabolized by CPY2C9/19 to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phenobarbital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phenylethylmalonamide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(PEMA) 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Both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these metabolites have anticonvulsant activities.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However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generally believed that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pharmacological action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primidone is mainly a result of the minor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metabolite,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phenobarbital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primidone is much less potent/toxic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phenobarbital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because most of the drug is rapidly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degraded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less potent metabolite, PEMA.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544" b="11046"/>
          <a:stretch/>
        </p:blipFill>
        <p:spPr bwMode="auto">
          <a:xfrm>
            <a:off x="3851920" y="4149079"/>
            <a:ext cx="2808312" cy="259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4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5289</TotalTime>
  <Words>1836</Words>
  <Application>Microsoft Office PowerPoint</Application>
  <PresentationFormat>On-screen Show (4:3)</PresentationFormat>
  <Paragraphs>107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Franklin Gothic Book</vt:lpstr>
      <vt:lpstr>Perpetua</vt:lpstr>
      <vt:lpstr>Tahoma</vt:lpstr>
      <vt:lpstr>Times New Roman</vt:lpstr>
      <vt:lpstr>Wingdings</vt:lpstr>
      <vt:lpstr>Wingdings 2</vt:lpstr>
      <vt:lpstr>Equity</vt:lpstr>
      <vt:lpstr>Pharmaceutical Chemistry</vt:lpstr>
      <vt:lpstr>:Anticonvulsant Drugs (AEDs)</vt:lpstr>
      <vt:lpstr>Classification of Epileptic Seizures and Recommended Initial Drug Therapy</vt:lpstr>
      <vt:lpstr>Mechanisms of action of anticonvulsants</vt:lpstr>
      <vt:lpstr>GABA A Receptors as Target for Anticonvulsant</vt:lpstr>
      <vt:lpstr>PowerPoint Presentation</vt:lpstr>
      <vt:lpstr>Phenobarbital and Primidone (Mysoline)</vt:lpstr>
      <vt:lpstr>PowerPoint Presentation</vt:lpstr>
      <vt:lpstr>PowerPoint Presentation</vt:lpstr>
      <vt:lpstr>Voltage-Gated Ion Channels as Targets for Anticonvulsants</vt:lpstr>
      <vt:lpstr>PowerPoint Presentation</vt:lpstr>
      <vt:lpstr>Hydantoins</vt:lpstr>
      <vt:lpstr>Hydantoin Drugs</vt:lpstr>
      <vt:lpstr>Oxazolidinediones</vt:lpstr>
      <vt:lpstr>PowerPoint Presentation</vt:lpstr>
      <vt:lpstr>Drugs that enhance the biosynthesis of GABA</vt:lpstr>
      <vt:lpstr>PowerPoint Presentation</vt:lpstr>
      <vt:lpstr>PowerPoint Presentation</vt:lpstr>
      <vt:lpstr>PowerPoint Presentation</vt:lpstr>
      <vt:lpstr>Drugs that inhibit GABA degradation</vt:lpstr>
      <vt:lpstr>Drugs that inhibit reuptake of GABA</vt:lpstr>
      <vt:lpstr>PowerPoint Presentation</vt:lpstr>
      <vt:lpstr>PowerPoint Presentation</vt:lpstr>
      <vt:lpstr>Novel Broad-Spectrum Anticonvulsants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Chemistry</dc:title>
  <dc:creator>krema</dc:creator>
  <cp:lastModifiedBy>Maher</cp:lastModifiedBy>
  <cp:revision>101</cp:revision>
  <dcterms:created xsi:type="dcterms:W3CDTF">2014-12-15T16:49:20Z</dcterms:created>
  <dcterms:modified xsi:type="dcterms:W3CDTF">2023-12-12T09:28:53Z</dcterms:modified>
</cp:coreProperties>
</file>