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73" r:id="rId3"/>
    <p:sldId id="257" r:id="rId4"/>
    <p:sldId id="270" r:id="rId5"/>
    <p:sldId id="268" r:id="rId6"/>
    <p:sldId id="269" r:id="rId7"/>
    <p:sldId id="271" r:id="rId8"/>
    <p:sldId id="272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227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671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57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A31C4-39DA-405B-9EA0-C2E827042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1EA96-C8F6-42A3-8506-913A39A9B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7FBC2-0DDA-4294-986E-324487BB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D3A6-A6C2-4072-8D3C-A742CB32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766E8-8546-46B5-B507-9871EAB2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87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A859-7556-4DAA-9B7C-548D5D96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A0D5-4F77-4AB0-B428-409384CD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B660B-2F97-4272-8F4C-DCA99CE6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CFAEA-BE6A-4B80-9356-A9DA7519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9F55E-FEAE-4FE2-B6DE-6737B10D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95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052AC-1EFE-4304-859E-6334FFEB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40FD4-A894-4B04-94FC-B461B319E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9CE7E-021A-41FD-9200-F462D562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C0326-15C3-44E5-800D-AD9A0360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92FCB-54C7-4A4E-A7D9-AD339512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14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E387-A4D4-45AE-A2F0-83C85A788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155A3-5C60-45F7-B65C-A55A1E529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B44CD-3BDA-462D-AF7F-7E40372A0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6AC7-B058-4393-B171-555F7758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DF15B-1C9E-4D21-B47B-B89B25BF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1E984-BC66-411B-8CFD-D085176F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3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FC7B-F1BE-4896-ADF2-ADE247A5C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4BE2E-0B03-4109-804D-6E212F34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F514E-F3D3-4C64-86F4-2123518A8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7AF8C-3D95-44A7-BB44-115A3A134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EA0B5-358D-46C7-BC32-AA830E1A8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DA888-1D29-4738-8A61-4CE60E4D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DC5B8-5464-4069-8EBA-93CCEB3FB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BDF9F-08C6-4B77-A140-9B296714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21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661F-B56D-4108-BA8B-377D1261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5D6CB-75E4-42DD-81FC-D5BC80A3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52B0F-8E80-4CB7-9A88-00655300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F42AD-452E-4506-8483-CFC8EA7A1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5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12D4BC-D5E8-48CF-8235-2AAC0C5B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F6F51-B109-4A19-B2F5-37F1FE0F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45DDD-1F1E-4928-BAD4-41B8AB42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6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659C3-FB17-409A-9117-D4F3345B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88C83-3571-4300-A552-80077687D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56E13-1F4B-47E4-BA3F-95DC2EAB8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7EDB6-8888-46F6-8693-1B3DC2CA0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46011-0738-4CEC-B887-EDC83C0E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1D33D-39D4-4E8A-B7D4-1B3E8FD6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6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9720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D1EC4-85BE-4AE6-9F09-7869292D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1330E-F214-4F47-A029-AA3FE1A71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A44AA-7710-4AA9-B70A-8B3B6E942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15B56-AABF-4743-BA54-6C628E5A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22D23-AE88-47FE-A878-F81F70B3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16AB0-E46B-4A82-9958-5E8A5C3D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92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AAC7-7BBC-46C8-845E-0AD515FC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054E0-B624-498B-8B88-8436A991C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F0F1A-5D6D-4AB4-B0FF-3F82389B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B05A0-AAA3-4F86-BAD4-2B08400F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3317D-B80E-4D3D-A65A-3F248584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84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E09D90-EA5E-481B-9BCA-6AFF3A217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8D9F1-CC81-447A-81B0-95D867B32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5549B-B7E2-4F04-9A3E-03E693F8D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C20F4-82FA-4F03-A7F4-D53CB81C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31632-E814-4DB1-BC0E-B7AA1B7A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1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608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841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33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453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421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506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98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25A5-74AF-4730-8C4A-6CFBC4765F3D}" type="datetimeFigureOut">
              <a:rPr lang="ar-IQ" smtClean="0"/>
              <a:t>16/08/1445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0F38-DF33-4CF4-83A0-6A0BD772A8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34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6A461-5B5A-4DEF-B900-9D7E38FF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BE8AF-73F6-493E-9ACA-F1ACDBC84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CBCEF-53C2-49FD-83E0-ED6CB359E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B111-2312-4F1F-9BAA-79F17988548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92CA5-A7C1-4453-943B-ABD955D95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16F2A-5C5B-459C-AED4-38E7E6DAB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5176-5CA5-4FBC-8F04-81AF74F2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677"/>
            <a:ext cx="1835697" cy="213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2555776" cy="177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مستدير الزوايا 3"/>
          <p:cNvSpPr/>
          <p:nvPr/>
        </p:nvSpPr>
        <p:spPr>
          <a:xfrm>
            <a:off x="0" y="3222915"/>
            <a:ext cx="9144000" cy="2792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AMINO ACIDS LECTURE</a:t>
            </a:r>
          </a:p>
          <a:p>
            <a:pPr algn="ctr"/>
            <a:r>
              <a:rPr lang="en-US" sz="3200" dirty="0">
                <a:latin typeface="Constantia" panose="02030602050306030303" pitchFamily="18" charset="0"/>
              </a:rPr>
              <a:t>Article teachers</a:t>
            </a:r>
          </a:p>
          <a:p>
            <a:pPr algn="ctr"/>
            <a:endParaRPr lang="en-US" sz="2800" dirty="0"/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13A9092-DA28-4BDE-AA11-8FC736D0C8DE}"/>
              </a:ext>
            </a:extLst>
          </p:cNvPr>
          <p:cNvSpPr/>
          <p:nvPr/>
        </p:nvSpPr>
        <p:spPr>
          <a:xfrm>
            <a:off x="2339348" y="858842"/>
            <a:ext cx="4581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Al-</a:t>
            </a:r>
            <a:r>
              <a:rPr lang="en-US" sz="2400" dirty="0" err="1">
                <a:solidFill>
                  <a:srgbClr val="FF0000"/>
                </a:solidFill>
              </a:rPr>
              <a:t>Mustaqbal</a:t>
            </a:r>
            <a:r>
              <a:rPr lang="en-US" sz="2400" dirty="0">
                <a:solidFill>
                  <a:srgbClr val="FF0000"/>
                </a:solidFill>
              </a:rPr>
              <a:t> University College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Anesthesia Techniques Department</a:t>
            </a:r>
          </a:p>
        </p:txBody>
      </p:sp>
    </p:spTree>
    <p:extLst>
      <p:ext uri="{BB962C8B-B14F-4D97-AF65-F5344CB8AC3E}">
        <p14:creationId xmlns:p14="http://schemas.microsoft.com/office/powerpoint/2010/main" val="156066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1DE18A0-0C06-4605-B426-1432CC61A2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328" y="1367909"/>
            <a:ext cx="6828592" cy="412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23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675"/>
            <a:ext cx="9144000" cy="5591325"/>
          </a:xfrm>
          <a:prstGeom prst="rect">
            <a:avLst/>
          </a:prstGeom>
        </p:spPr>
      </p:pic>
      <p:sp>
        <p:nvSpPr>
          <p:cNvPr id="7" name="مخطط انسيابي: معالجة متعاقبة 6"/>
          <p:cNvSpPr/>
          <p:nvPr/>
        </p:nvSpPr>
        <p:spPr>
          <a:xfrm>
            <a:off x="0" y="0"/>
            <a:ext cx="9144000" cy="12666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/>
              <a:t>GOOD LUCK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407157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628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Amino acids are any group of organic molecules that contain a basic amine group (NH2), a carboxylic acid group (COOH), and an organic group R that are unique to each amino acid and are the building blocks of proteins. And its shape is as follows: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algn="l"/>
            <a:r>
              <a:rPr lang="en-US" sz="3200" dirty="0"/>
              <a:t>Amino acids differ from each other according to the specific chemical group, the R group</a:t>
            </a:r>
            <a:endParaRPr lang="ar-IQ" sz="3200" dirty="0"/>
          </a:p>
        </p:txBody>
      </p:sp>
      <p:sp>
        <p:nvSpPr>
          <p:cNvPr id="6" name="مستطيل 5"/>
          <p:cNvSpPr/>
          <p:nvPr/>
        </p:nvSpPr>
        <p:spPr>
          <a:xfrm>
            <a:off x="539552" y="0"/>
            <a:ext cx="78488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Amino Acids</a:t>
            </a:r>
            <a:endParaRPr lang="ar-IQ" sz="7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756" y="3603823"/>
            <a:ext cx="2880320" cy="204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5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If the amine group is to the right of the carbon atom The amino acid is of type D.</a:t>
            </a:r>
          </a:p>
          <a:p>
            <a:pPr marL="0" indent="0" algn="l">
              <a:buNone/>
            </a:pPr>
            <a:r>
              <a:rPr lang="en-US" dirty="0"/>
              <a:t> If the amine group is to the left of the </a:t>
            </a:r>
            <a:r>
              <a:rPr lang="en-US"/>
              <a:t>carbon atom The </a:t>
            </a:r>
            <a:r>
              <a:rPr lang="en-US" dirty="0"/>
              <a:t>amino acid is of the L type.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AA73C-4CD4-4DA6-B6C5-14ABAA7C8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92896"/>
            <a:ext cx="6496397" cy="34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1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importance of amino acids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79512" y="1412776"/>
            <a:ext cx="8820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1- </a:t>
            </a:r>
            <a:r>
              <a:rPr lang="en-US" sz="3200" b="1" dirty="0"/>
              <a:t>Help improve general mood</a:t>
            </a:r>
            <a:r>
              <a:rPr lang="en-US" sz="3200" dirty="0"/>
              <a:t>; That is, the mental and psychological state of the human body An example is the amino acid </a:t>
            </a:r>
            <a:r>
              <a:rPr lang="en-US" sz="3200" b="1" dirty="0"/>
              <a:t>tryptophan</a:t>
            </a:r>
            <a:r>
              <a:rPr lang="en-US" sz="3200" dirty="0"/>
              <a:t>, which is </a:t>
            </a:r>
            <a:r>
              <a:rPr lang="en-US" sz="3200" u="sng" dirty="0"/>
              <a:t>essential for the production of serotonin</a:t>
            </a:r>
            <a:r>
              <a:rPr lang="en-US" sz="3200" dirty="0"/>
              <a:t>.</a:t>
            </a:r>
            <a:endParaRPr lang="ar-IQ" sz="3200" dirty="0"/>
          </a:p>
        </p:txBody>
      </p:sp>
      <p:sp>
        <p:nvSpPr>
          <p:cNvPr id="5" name="مستطيل 4"/>
          <p:cNvSpPr/>
          <p:nvPr/>
        </p:nvSpPr>
        <p:spPr>
          <a:xfrm>
            <a:off x="167386" y="364502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2- </a:t>
            </a:r>
            <a:r>
              <a:rPr lang="en-US" sz="3200" b="1" dirty="0"/>
              <a:t>Protein building </a:t>
            </a:r>
            <a:r>
              <a:rPr lang="en-US" sz="3200" dirty="0"/>
              <a:t>:When protein is broken down, the amino acids in the body build up the protein in the body again.</a:t>
            </a:r>
            <a:endParaRPr lang="ar-IQ" sz="3200" dirty="0"/>
          </a:p>
        </p:txBody>
      </p:sp>
      <p:sp>
        <p:nvSpPr>
          <p:cNvPr id="6" name="مستطيل 5"/>
          <p:cNvSpPr/>
          <p:nvPr/>
        </p:nvSpPr>
        <p:spPr>
          <a:xfrm>
            <a:off x="179512" y="5488880"/>
            <a:ext cx="84604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3- Amino acids, such as </a:t>
            </a:r>
            <a:r>
              <a:rPr lang="en-US" sz="3200" b="1" dirty="0"/>
              <a:t>arginine</a:t>
            </a:r>
            <a:r>
              <a:rPr lang="en-US" sz="3200" dirty="0"/>
              <a:t>, help the body </a:t>
            </a:r>
            <a:r>
              <a:rPr lang="en-US" sz="3200" b="1" dirty="0"/>
              <a:t>maintain arteries elasticity</a:t>
            </a:r>
            <a:r>
              <a:rPr lang="en-US" b="1" dirty="0"/>
              <a:t>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13249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460432" cy="5328592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 4-Some amino acids, such as </a:t>
            </a:r>
            <a:r>
              <a:rPr lang="en-US" b="1" dirty="0"/>
              <a:t>lysine</a:t>
            </a:r>
            <a:r>
              <a:rPr lang="en-US" dirty="0"/>
              <a:t>, help the body better </a:t>
            </a:r>
            <a:r>
              <a:rPr lang="en-US" b="1" dirty="0"/>
              <a:t>absorb calcium</a:t>
            </a:r>
            <a:r>
              <a:rPr lang="en-US" dirty="0"/>
              <a:t>, which </a:t>
            </a:r>
            <a:r>
              <a:rPr lang="en-US" b="1" dirty="0"/>
              <a:t>reduces weak and osteoporosis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 5- </a:t>
            </a:r>
            <a:r>
              <a:rPr lang="en-US" b="1" dirty="0"/>
              <a:t>Repair of muscles, skin, and connective tissues: </a:t>
            </a:r>
            <a:r>
              <a:rPr lang="en-US" dirty="0"/>
              <a:t>- they need amino acids to repair themselves when injured or damaged. Taking an amino acid like arginine after exercising can help your muscles recover.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730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E7EEC-BCDE-47E5-A0AC-4D686667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3A92F-ECB1-4FFE-8D8E-0BC9C69BB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Amino acids are classified mainly into three groups depending on their reaction in solution as neutral, acidic and basic amino acids which is known as </a:t>
            </a:r>
            <a:r>
              <a:rPr lang="en-US" sz="3200" b="1" dirty="0"/>
              <a:t>chemical classification 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They are also classified on the basis of their essentiality in the diet known as </a:t>
            </a:r>
            <a:r>
              <a:rPr lang="en-US" sz="3200" b="1" dirty="0"/>
              <a:t>nutritional  classification 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Amino acids have also </a:t>
            </a:r>
            <a:r>
              <a:rPr lang="en-US" sz="3200" b="1" dirty="0"/>
              <a:t>Metabolic Classification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0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18C2B-C764-4159-8019-8C5BA43A8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Essential and Nonessential amino acids</a:t>
            </a:r>
            <a:endParaRPr lang="en-US" sz="2800" b="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Of the 20 amino acids, our body has the ability to synthesize 10 of them. Even if they are absent in our dietary proteins,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our body can synthesize them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 Hence, they are known as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nonessential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On the other hand, </a:t>
            </a: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our body cannot synthesize the remaining 10 amino acids, should be supplied through diet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 Hence, they are called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essential amino acids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98AC6C-2ABE-4347-9384-BB1E927C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Nutritional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Classification of Amino Acids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20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7C02B-7181-4EE3-AAFA-B3DBA0CB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Metabolic Classification of Amino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1526-9232-4677-AA4C-7D7AB2606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After the removal of amino group from amino acid, if the carbon skeleton of </a:t>
            </a:r>
            <a:r>
              <a:rPr lang="en-US" sz="2800" u="sng" dirty="0"/>
              <a:t>amino acid can be converted into glucose </a:t>
            </a:r>
            <a:r>
              <a:rPr lang="en-US" sz="2800" dirty="0"/>
              <a:t>in the body, such amino acids are called </a:t>
            </a:r>
            <a:r>
              <a:rPr lang="en-US" sz="2800" b="1" dirty="0"/>
              <a:t>glucogenic amino acids.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Similarly, if the carbon skeleton of </a:t>
            </a:r>
            <a:r>
              <a:rPr lang="en-US" sz="2800" u="sng" dirty="0"/>
              <a:t>amino acid is converted into ketone body</a:t>
            </a:r>
            <a:r>
              <a:rPr lang="en-US" sz="2800" dirty="0"/>
              <a:t> (acetoacetic acid), such amino acids are called </a:t>
            </a:r>
            <a:r>
              <a:rPr lang="en-US" sz="2800" b="1" dirty="0"/>
              <a:t>ketogenic amino acids.</a:t>
            </a:r>
          </a:p>
          <a:p>
            <a:pPr marL="0" indent="0">
              <a:buNone/>
            </a:pPr>
            <a:r>
              <a:rPr lang="en-US" sz="2800" dirty="0"/>
              <a:t>Two amino acids</a:t>
            </a:r>
            <a:r>
              <a:rPr lang="en-US" sz="2800" b="1" dirty="0"/>
              <a:t> leucine and lysine </a:t>
            </a:r>
            <a:r>
              <a:rPr lang="en-US" sz="2800" dirty="0"/>
              <a:t>are exclusively ketogenic.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If one part of the carbon skeleton is converted into glucose and other part is converted into ketone body, such amino acids are termed </a:t>
            </a:r>
            <a:r>
              <a:rPr lang="en-US" sz="2800" b="1" dirty="0"/>
              <a:t>both mixed glucogenic and ketogenic amino acid.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6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B295-A147-4EDB-89D4-05562DC0C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Peptide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98675-ACF7-41DE-9299-1A951FDC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Individual amino acids can be linked by forming covalent bonds. The bond is formed between the a-carboxyl group of one amino acid and the a-amino group of the next one. Water is eliminated in the process, and the linked amino acid residues remain after water is eliminated. A bond formed in this way is called a </a:t>
            </a:r>
            <a:r>
              <a:rPr lang="en-US" sz="2800" b="1" dirty="0"/>
              <a:t>peptide bond</a:t>
            </a:r>
            <a:r>
              <a:rPr lang="en-US" sz="2800" dirty="0"/>
              <a:t>. </a:t>
            </a:r>
          </a:p>
          <a:p>
            <a:r>
              <a:rPr lang="en-US" sz="2800" b="1" u="sng" dirty="0"/>
              <a:t>Peptides</a:t>
            </a:r>
            <a:r>
              <a:rPr lang="en-US" sz="2800" dirty="0"/>
              <a:t> are compounds formed by linking small numbers of amino acids, ranging </a:t>
            </a:r>
            <a:r>
              <a:rPr lang="en-US" sz="2800" b="1" dirty="0"/>
              <a:t>from two to about 50 amino acids</a:t>
            </a:r>
            <a:r>
              <a:rPr lang="en-US" sz="2800" dirty="0"/>
              <a:t>. In a </a:t>
            </a:r>
            <a:r>
              <a:rPr lang="en-US" sz="2800" b="1" u="sng" dirty="0"/>
              <a:t>protein</a:t>
            </a:r>
            <a:r>
              <a:rPr lang="en-US" sz="2800" dirty="0"/>
              <a:t>, many amino acids are linked by peptide bonds to form a polypeptide chain of </a:t>
            </a:r>
            <a:r>
              <a:rPr lang="en-US" sz="2800" b="1" dirty="0"/>
              <a:t>more than 50 amino acids .</a:t>
            </a:r>
          </a:p>
        </p:txBody>
      </p:sp>
    </p:spTree>
    <p:extLst>
      <p:ext uri="{BB962C8B-B14F-4D97-AF65-F5344CB8AC3E}">
        <p14:creationId xmlns:p14="http://schemas.microsoft.com/office/powerpoint/2010/main" val="13777902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618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Constantia</vt:lpstr>
      <vt:lpstr>Times New Roman</vt:lpstr>
      <vt:lpstr>نسق Office</vt:lpstr>
      <vt:lpstr>Office Theme</vt:lpstr>
      <vt:lpstr>PowerPoint Presentation</vt:lpstr>
      <vt:lpstr>PowerPoint Presentation</vt:lpstr>
      <vt:lpstr>PowerPoint Presentation</vt:lpstr>
      <vt:lpstr>The importance of amino acids</vt:lpstr>
      <vt:lpstr>PowerPoint Presentation</vt:lpstr>
      <vt:lpstr>CLASSIFICATION</vt:lpstr>
      <vt:lpstr>Nutritional Classification of Amino Acids </vt:lpstr>
      <vt:lpstr> Metabolic Classification of Amino Acids</vt:lpstr>
      <vt:lpstr>Peptide bonds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ALFA</dc:creator>
  <cp:lastModifiedBy>PC</cp:lastModifiedBy>
  <cp:revision>25</cp:revision>
  <dcterms:created xsi:type="dcterms:W3CDTF">2021-04-26T20:32:35Z</dcterms:created>
  <dcterms:modified xsi:type="dcterms:W3CDTF">2024-02-25T17:35:47Z</dcterms:modified>
</cp:coreProperties>
</file>