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4" r:id="rId1"/>
  </p:sldMasterIdLst>
  <p:notesMasterIdLst>
    <p:notesMasterId r:id="rId17"/>
  </p:notesMasterIdLst>
  <p:sldIdLst>
    <p:sldId id="277" r:id="rId2"/>
    <p:sldId id="257" r:id="rId3"/>
    <p:sldId id="275" r:id="rId4"/>
    <p:sldId id="276" r:id="rId5"/>
    <p:sldId id="266" r:id="rId6"/>
    <p:sldId id="279" r:id="rId7"/>
    <p:sldId id="267" r:id="rId8"/>
    <p:sldId id="269" r:id="rId9"/>
    <p:sldId id="260" r:id="rId10"/>
    <p:sldId id="280" r:id="rId11"/>
    <p:sldId id="264" r:id="rId12"/>
    <p:sldId id="282" r:id="rId13"/>
    <p:sldId id="265" r:id="rId14"/>
    <p:sldId id="278" r:id="rId15"/>
    <p:sldId id="274"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p" initials="h" lastIdx="1" clrIdx="0">
    <p:extLst>
      <p:ext uri="{19B8F6BF-5375-455C-9EA6-DF929625EA0E}">
        <p15:presenceInfo xmlns:p15="http://schemas.microsoft.com/office/powerpoint/2012/main" userId="h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426" autoAdjust="0"/>
    <p:restoredTop sz="94660"/>
  </p:normalViewPr>
  <p:slideViewPr>
    <p:cSldViewPr>
      <p:cViewPr varScale="1">
        <p:scale>
          <a:sx n="63" d="100"/>
          <a:sy n="63" d="100"/>
        </p:scale>
        <p:origin x="1304"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5D39C7F-8240-4B48-93E7-1467D3C5CFDA}" type="datetimeFigureOut">
              <a:rPr lang="ar-IQ" smtClean="0"/>
              <a:t>11/10/1445</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1C836A2-192D-487D-BB53-E4879C7F0D5C}" type="slidenum">
              <a:rPr lang="ar-IQ" smtClean="0"/>
              <a:t>‹#›</a:t>
            </a:fld>
            <a:endParaRPr lang="ar-IQ"/>
          </a:p>
        </p:txBody>
      </p:sp>
    </p:spTree>
    <p:extLst>
      <p:ext uri="{BB962C8B-B14F-4D97-AF65-F5344CB8AC3E}">
        <p14:creationId xmlns:p14="http://schemas.microsoft.com/office/powerpoint/2010/main" val="3451433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4F7D5F1F-22B0-488D-8F81-070DC3508CCF}" type="datetimeFigureOut">
              <a:rPr lang="ar-IQ" smtClean="0"/>
              <a:t>11/10/1445</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CB445DB8-BB8E-4884-ACBE-3B9102C97975}" type="slidenum">
              <a:rPr lang="ar-IQ" smtClean="0"/>
              <a:t>‹#›</a:t>
            </a:fld>
            <a:endParaRPr lang="ar-IQ"/>
          </a:p>
        </p:txBody>
      </p:sp>
    </p:spTree>
    <p:extLst>
      <p:ext uri="{BB962C8B-B14F-4D97-AF65-F5344CB8AC3E}">
        <p14:creationId xmlns:p14="http://schemas.microsoft.com/office/powerpoint/2010/main" val="106319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p:txBody>
          <a:bodyPr/>
          <a:lstStyle/>
          <a:p>
            <a:fld id="{4F7D5F1F-22B0-488D-8F81-070DC3508CCF}" type="datetimeFigureOut">
              <a:rPr lang="ar-IQ" smtClean="0"/>
              <a:t>11/10/1445</a:t>
            </a:fld>
            <a:endParaRPr lang="ar-IQ"/>
          </a:p>
        </p:txBody>
      </p:sp>
      <p:sp>
        <p:nvSpPr>
          <p:cNvPr id="5" name="Footer Placeholder 4"/>
          <p:cNvSpPr>
            <a:spLocks noGrp="1"/>
          </p:cNvSpPr>
          <p:nvPr>
            <p:ph type="ftr" sz="quarter" idx="11"/>
          </p:nvPr>
        </p:nvSpPr>
        <p:spPr/>
        <p:txBody>
          <a:bodyPr/>
          <a:lstStyle/>
          <a:p>
            <a:endParaRPr lang="ar-IQ"/>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B445DB8-BB8E-4884-ACBE-3B9102C97975}" type="slidenum">
              <a:rPr lang="ar-IQ" smtClean="0"/>
              <a:t>‹#›</a:t>
            </a:fld>
            <a:endParaRPr lang="ar-IQ"/>
          </a:p>
        </p:txBody>
      </p:sp>
    </p:spTree>
    <p:extLst>
      <p:ext uri="{BB962C8B-B14F-4D97-AF65-F5344CB8AC3E}">
        <p14:creationId xmlns:p14="http://schemas.microsoft.com/office/powerpoint/2010/main" val="959038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حرر أنماط نص الشكل الرئيسي</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p:txBody>
          <a:bodyPr/>
          <a:lstStyle/>
          <a:p>
            <a:fld id="{4F7D5F1F-22B0-488D-8F81-070DC3508CCF}" type="datetimeFigureOut">
              <a:rPr lang="ar-IQ" smtClean="0"/>
              <a:t>11/10/1445</a:t>
            </a:fld>
            <a:endParaRPr lang="ar-IQ"/>
          </a:p>
        </p:txBody>
      </p:sp>
      <p:sp>
        <p:nvSpPr>
          <p:cNvPr id="5" name="Footer Placeholder 4"/>
          <p:cNvSpPr>
            <a:spLocks noGrp="1"/>
          </p:cNvSpPr>
          <p:nvPr>
            <p:ph type="ftr" sz="quarter" idx="11"/>
          </p:nvPr>
        </p:nvSpPr>
        <p:spPr/>
        <p:txBody>
          <a:bodyPr/>
          <a:lstStyle/>
          <a:p>
            <a:endParaRPr lang="ar-IQ"/>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B445DB8-BB8E-4884-ACBE-3B9102C97975}" type="slidenum">
              <a:rPr lang="ar-IQ" smtClean="0"/>
              <a:t>‹#›</a:t>
            </a:fld>
            <a:endParaRPr lang="ar-IQ"/>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50088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حرر أنماط نص الشكل الرئيسي</a:t>
            </a:r>
          </a:p>
        </p:txBody>
      </p:sp>
      <p:sp>
        <p:nvSpPr>
          <p:cNvPr id="5" name="Date Placeholder 4"/>
          <p:cNvSpPr>
            <a:spLocks noGrp="1"/>
          </p:cNvSpPr>
          <p:nvPr>
            <p:ph type="dt" sz="half" idx="10"/>
          </p:nvPr>
        </p:nvSpPr>
        <p:spPr/>
        <p:txBody>
          <a:bodyPr/>
          <a:lstStyle/>
          <a:p>
            <a:fld id="{4F7D5F1F-22B0-488D-8F81-070DC3508CCF}" type="datetimeFigureOut">
              <a:rPr lang="ar-IQ" smtClean="0"/>
              <a:t>11/10/1445</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B445DB8-BB8E-4884-ACBE-3B9102C97975}" type="slidenum">
              <a:rPr lang="ar-IQ" smtClean="0"/>
              <a:t>‹#›</a:t>
            </a:fld>
            <a:endParaRPr lang="ar-IQ"/>
          </a:p>
        </p:txBody>
      </p:sp>
    </p:spTree>
    <p:extLst>
      <p:ext uri="{BB962C8B-B14F-4D97-AF65-F5344CB8AC3E}">
        <p14:creationId xmlns:p14="http://schemas.microsoft.com/office/powerpoint/2010/main" val="30605172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حرر أنماط نص الشكل الرئيسي</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حرر أنماط نص الشكل الرئيسي</a:t>
            </a:r>
          </a:p>
        </p:txBody>
      </p:sp>
      <p:sp>
        <p:nvSpPr>
          <p:cNvPr id="5" name="Date Placeholder 4"/>
          <p:cNvSpPr>
            <a:spLocks noGrp="1"/>
          </p:cNvSpPr>
          <p:nvPr>
            <p:ph type="dt" sz="half" idx="10"/>
          </p:nvPr>
        </p:nvSpPr>
        <p:spPr/>
        <p:txBody>
          <a:bodyPr/>
          <a:lstStyle/>
          <a:p>
            <a:fld id="{4F7D5F1F-22B0-488D-8F81-070DC3508CCF}" type="datetimeFigureOut">
              <a:rPr lang="ar-IQ" smtClean="0"/>
              <a:t>11/10/1445</a:t>
            </a:fld>
            <a:endParaRPr lang="ar-IQ"/>
          </a:p>
        </p:txBody>
      </p:sp>
      <p:sp>
        <p:nvSpPr>
          <p:cNvPr id="6" name="Footer Placeholder 5"/>
          <p:cNvSpPr>
            <a:spLocks noGrp="1"/>
          </p:cNvSpPr>
          <p:nvPr>
            <p:ph type="ftr" sz="quarter" idx="11"/>
          </p:nvPr>
        </p:nvSpPr>
        <p:spPr/>
        <p:txBody>
          <a:bodyPr/>
          <a:lstStyle/>
          <a:p>
            <a:endParaRPr lang="ar-IQ"/>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B445DB8-BB8E-4884-ACBE-3B9102C97975}" type="slidenum">
              <a:rPr lang="ar-IQ" smtClean="0"/>
              <a:t>‹#›</a:t>
            </a:fld>
            <a:endParaRPr lang="ar-IQ"/>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6578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حرر أنماط نص الشكل الرئيسي</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حرر أنماط نص الشكل الرئيسي</a:t>
            </a:r>
          </a:p>
        </p:txBody>
      </p:sp>
      <p:sp>
        <p:nvSpPr>
          <p:cNvPr id="5" name="Date Placeholder 4"/>
          <p:cNvSpPr>
            <a:spLocks noGrp="1"/>
          </p:cNvSpPr>
          <p:nvPr>
            <p:ph type="dt" sz="half" idx="10"/>
          </p:nvPr>
        </p:nvSpPr>
        <p:spPr/>
        <p:txBody>
          <a:bodyPr/>
          <a:lstStyle/>
          <a:p>
            <a:fld id="{4F7D5F1F-22B0-488D-8F81-070DC3508CCF}" type="datetimeFigureOut">
              <a:rPr lang="ar-IQ" smtClean="0"/>
              <a:t>11/10/1445</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B445DB8-BB8E-4884-ACBE-3B9102C97975}" type="slidenum">
              <a:rPr lang="ar-IQ" smtClean="0"/>
              <a:t>‹#›</a:t>
            </a:fld>
            <a:endParaRPr lang="ar-IQ"/>
          </a:p>
        </p:txBody>
      </p:sp>
    </p:spTree>
    <p:extLst>
      <p:ext uri="{BB962C8B-B14F-4D97-AF65-F5344CB8AC3E}">
        <p14:creationId xmlns:p14="http://schemas.microsoft.com/office/powerpoint/2010/main" val="28912186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F7D5F1F-22B0-488D-8F81-070DC3508CCF}" type="datetimeFigureOut">
              <a:rPr lang="ar-IQ" smtClean="0"/>
              <a:t>11/10/1445</a:t>
            </a:fld>
            <a:endParaRPr lang="ar-IQ"/>
          </a:p>
        </p:txBody>
      </p:sp>
      <p:sp>
        <p:nvSpPr>
          <p:cNvPr id="5" name="Footer Placeholder 4"/>
          <p:cNvSpPr>
            <a:spLocks noGrp="1"/>
          </p:cNvSpPr>
          <p:nvPr>
            <p:ph type="ftr" sz="quarter" idx="11"/>
          </p:nvPr>
        </p:nvSpPr>
        <p:spPr/>
        <p:txBody>
          <a:bodyPr/>
          <a:lstStyle/>
          <a:p>
            <a:endParaRPr lang="ar-IQ"/>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445DB8-BB8E-4884-ACBE-3B9102C97975}" type="slidenum">
              <a:rPr lang="ar-IQ" smtClean="0"/>
              <a:t>‹#›</a:t>
            </a:fld>
            <a:endParaRPr lang="ar-IQ"/>
          </a:p>
        </p:txBody>
      </p:sp>
    </p:spTree>
    <p:extLst>
      <p:ext uri="{BB962C8B-B14F-4D97-AF65-F5344CB8AC3E}">
        <p14:creationId xmlns:p14="http://schemas.microsoft.com/office/powerpoint/2010/main" val="14050958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F7D5F1F-22B0-488D-8F81-070DC3508CCF}" type="datetimeFigureOut">
              <a:rPr lang="ar-IQ" smtClean="0"/>
              <a:t>11/10/1445</a:t>
            </a:fld>
            <a:endParaRPr lang="ar-IQ"/>
          </a:p>
        </p:txBody>
      </p:sp>
      <p:sp>
        <p:nvSpPr>
          <p:cNvPr id="5" name="Footer Placeholder 4"/>
          <p:cNvSpPr>
            <a:spLocks noGrp="1"/>
          </p:cNvSpPr>
          <p:nvPr>
            <p:ph type="ftr" sz="quarter" idx="11"/>
          </p:nvPr>
        </p:nvSpPr>
        <p:spPr/>
        <p:txBody>
          <a:bodyPr/>
          <a:lstStyle/>
          <a:p>
            <a:endParaRPr lang="ar-IQ"/>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445DB8-BB8E-4884-ACBE-3B9102C97975}" type="slidenum">
              <a:rPr lang="ar-IQ" smtClean="0"/>
              <a:t>‹#›</a:t>
            </a:fld>
            <a:endParaRPr lang="ar-IQ"/>
          </a:p>
        </p:txBody>
      </p:sp>
    </p:spTree>
    <p:extLst>
      <p:ext uri="{BB962C8B-B14F-4D97-AF65-F5344CB8AC3E}">
        <p14:creationId xmlns:p14="http://schemas.microsoft.com/office/powerpoint/2010/main" val="4056307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F7D5F1F-22B0-488D-8F81-070DC3508CCF}" type="datetimeFigureOut">
              <a:rPr lang="ar-IQ" smtClean="0"/>
              <a:t>11/10/1445</a:t>
            </a:fld>
            <a:endParaRPr lang="ar-IQ"/>
          </a:p>
        </p:txBody>
      </p:sp>
      <p:sp>
        <p:nvSpPr>
          <p:cNvPr id="5" name="Footer Placeholder 4"/>
          <p:cNvSpPr>
            <a:spLocks noGrp="1"/>
          </p:cNvSpPr>
          <p:nvPr>
            <p:ph type="ftr" sz="quarter" idx="11"/>
          </p:nvPr>
        </p:nvSpPr>
        <p:spPr/>
        <p:txBody>
          <a:bodyPr/>
          <a:lstStyle/>
          <a:p>
            <a:endParaRPr lang="ar-IQ"/>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445DB8-BB8E-4884-ACBE-3B9102C97975}" type="slidenum">
              <a:rPr lang="ar-IQ" smtClean="0"/>
              <a:t>‹#›</a:t>
            </a:fld>
            <a:endParaRPr lang="ar-IQ"/>
          </a:p>
        </p:txBody>
      </p:sp>
    </p:spTree>
    <p:extLst>
      <p:ext uri="{BB962C8B-B14F-4D97-AF65-F5344CB8AC3E}">
        <p14:creationId xmlns:p14="http://schemas.microsoft.com/office/powerpoint/2010/main" val="2979629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p:txBody>
          <a:bodyPr/>
          <a:lstStyle/>
          <a:p>
            <a:fld id="{4F7D5F1F-22B0-488D-8F81-070DC3508CCF}" type="datetimeFigureOut">
              <a:rPr lang="ar-IQ" smtClean="0"/>
              <a:t>11/10/1445</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B445DB8-BB8E-4884-ACBE-3B9102C97975}" type="slidenum">
              <a:rPr lang="ar-IQ" smtClean="0"/>
              <a:t>‹#›</a:t>
            </a:fld>
            <a:endParaRPr lang="ar-IQ"/>
          </a:p>
        </p:txBody>
      </p:sp>
    </p:spTree>
    <p:extLst>
      <p:ext uri="{BB962C8B-B14F-4D97-AF65-F5344CB8AC3E}">
        <p14:creationId xmlns:p14="http://schemas.microsoft.com/office/powerpoint/2010/main" val="1209757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4F7D5F1F-22B0-488D-8F81-070DC3508CCF}" type="datetimeFigureOut">
              <a:rPr lang="ar-IQ" smtClean="0"/>
              <a:t>11/10/1445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CB445DB8-BB8E-4884-ACBE-3B9102C97975}" type="slidenum">
              <a:rPr lang="ar-IQ" smtClean="0"/>
              <a:t>‹#›</a:t>
            </a:fld>
            <a:endParaRPr lang="ar-IQ"/>
          </a:p>
        </p:txBody>
      </p:sp>
    </p:spTree>
    <p:extLst>
      <p:ext uri="{BB962C8B-B14F-4D97-AF65-F5344CB8AC3E}">
        <p14:creationId xmlns:p14="http://schemas.microsoft.com/office/powerpoint/2010/main" val="2790487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4F7D5F1F-22B0-488D-8F81-070DC3508CCF}" type="datetimeFigureOut">
              <a:rPr lang="ar-IQ" smtClean="0"/>
              <a:t>11/10/1445</a:t>
            </a:fld>
            <a:endParaRPr lang="ar-IQ"/>
          </a:p>
        </p:txBody>
      </p:sp>
      <p:sp>
        <p:nvSpPr>
          <p:cNvPr id="8" name="Footer Placeholder 7"/>
          <p:cNvSpPr>
            <a:spLocks noGrp="1"/>
          </p:cNvSpPr>
          <p:nvPr>
            <p:ph type="ftr" sz="quarter" idx="11"/>
          </p:nvPr>
        </p:nvSpPr>
        <p:spPr/>
        <p:txBody>
          <a:bodyPr/>
          <a:lstStyle/>
          <a:p>
            <a:endParaRPr lang="ar-IQ"/>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CB445DB8-BB8E-4884-ACBE-3B9102C97975}" type="slidenum">
              <a:rPr lang="ar-IQ" smtClean="0"/>
              <a:t>‹#›</a:t>
            </a:fld>
            <a:endParaRPr lang="ar-IQ"/>
          </a:p>
        </p:txBody>
      </p:sp>
    </p:spTree>
    <p:extLst>
      <p:ext uri="{BB962C8B-B14F-4D97-AF65-F5344CB8AC3E}">
        <p14:creationId xmlns:p14="http://schemas.microsoft.com/office/powerpoint/2010/main" val="279724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4F7D5F1F-22B0-488D-8F81-070DC3508CCF}" type="datetimeFigureOut">
              <a:rPr lang="ar-IQ" smtClean="0"/>
              <a:t>11/10/1445</a:t>
            </a:fld>
            <a:endParaRPr lang="ar-IQ"/>
          </a:p>
        </p:txBody>
      </p:sp>
      <p:sp>
        <p:nvSpPr>
          <p:cNvPr id="4" name="Footer Placeholder 3"/>
          <p:cNvSpPr>
            <a:spLocks noGrp="1"/>
          </p:cNvSpPr>
          <p:nvPr>
            <p:ph type="ftr" sz="quarter" idx="11"/>
          </p:nvPr>
        </p:nvSpPr>
        <p:spPr/>
        <p:txBody>
          <a:bodyPr/>
          <a:lstStyle/>
          <a:p>
            <a:endParaRPr lang="ar-IQ"/>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B445DB8-BB8E-4884-ACBE-3B9102C97975}" type="slidenum">
              <a:rPr lang="ar-IQ" smtClean="0"/>
              <a:t>‹#›</a:t>
            </a:fld>
            <a:endParaRPr lang="ar-IQ"/>
          </a:p>
        </p:txBody>
      </p:sp>
    </p:spTree>
    <p:extLst>
      <p:ext uri="{BB962C8B-B14F-4D97-AF65-F5344CB8AC3E}">
        <p14:creationId xmlns:p14="http://schemas.microsoft.com/office/powerpoint/2010/main" val="3868748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7D5F1F-22B0-488D-8F81-070DC3508CCF}" type="datetimeFigureOut">
              <a:rPr lang="ar-IQ" smtClean="0"/>
              <a:t>11/10/1445</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B445DB8-BB8E-4884-ACBE-3B9102C97975}" type="slidenum">
              <a:rPr lang="ar-IQ" smtClean="0"/>
              <a:t>‹#›</a:t>
            </a:fld>
            <a:endParaRPr lang="ar-IQ"/>
          </a:p>
        </p:txBody>
      </p:sp>
    </p:spTree>
    <p:extLst>
      <p:ext uri="{BB962C8B-B14F-4D97-AF65-F5344CB8AC3E}">
        <p14:creationId xmlns:p14="http://schemas.microsoft.com/office/powerpoint/2010/main" val="135295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F7D5F1F-22B0-488D-8F81-070DC3508CCF}" type="datetimeFigureOut">
              <a:rPr lang="ar-IQ" smtClean="0"/>
              <a:t>11/10/1445</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B445DB8-BB8E-4884-ACBE-3B9102C97975}" type="slidenum">
              <a:rPr lang="ar-IQ" smtClean="0"/>
              <a:t>‹#›</a:t>
            </a:fld>
            <a:endParaRPr lang="ar-IQ"/>
          </a:p>
        </p:txBody>
      </p:sp>
    </p:spTree>
    <p:extLst>
      <p:ext uri="{BB962C8B-B14F-4D97-AF65-F5344CB8AC3E}">
        <p14:creationId xmlns:p14="http://schemas.microsoft.com/office/powerpoint/2010/main" val="4824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F7D5F1F-22B0-488D-8F81-070DC3508CCF}" type="datetimeFigureOut">
              <a:rPr lang="ar-IQ" smtClean="0"/>
              <a:t>11/10/1445</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B445DB8-BB8E-4884-ACBE-3B9102C97975}" type="slidenum">
              <a:rPr lang="ar-IQ" smtClean="0"/>
              <a:t>‹#›</a:t>
            </a:fld>
            <a:endParaRPr lang="ar-IQ"/>
          </a:p>
        </p:txBody>
      </p:sp>
    </p:spTree>
    <p:extLst>
      <p:ext uri="{BB962C8B-B14F-4D97-AF65-F5344CB8AC3E}">
        <p14:creationId xmlns:p14="http://schemas.microsoft.com/office/powerpoint/2010/main" val="2765806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F7D5F1F-22B0-488D-8F81-070DC3508CCF}" type="datetimeFigureOut">
              <a:rPr lang="ar-IQ" smtClean="0"/>
              <a:t>11/10/1445</a:t>
            </a:fld>
            <a:endParaRPr lang="ar-IQ"/>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CB445DB8-BB8E-4884-ACBE-3B9102C97975}" type="slidenum">
              <a:rPr lang="ar-IQ" smtClean="0"/>
              <a:t>‹#›</a:t>
            </a:fld>
            <a:endParaRPr lang="ar-IQ"/>
          </a:p>
        </p:txBody>
      </p:sp>
    </p:spTree>
    <p:extLst>
      <p:ext uri="{BB962C8B-B14F-4D97-AF65-F5344CB8AC3E}">
        <p14:creationId xmlns:p14="http://schemas.microsoft.com/office/powerpoint/2010/main" val="75133793"/>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4800000" scaled="0"/>
        </a:gradFill>
        <a:effectLst/>
      </p:bgPr>
    </p:bg>
    <p:spTree>
      <p:nvGrpSpPr>
        <p:cNvPr id="1" name=""/>
        <p:cNvGrpSpPr/>
        <p:nvPr/>
      </p:nvGrpSpPr>
      <p:grpSpPr>
        <a:xfrm>
          <a:off x="0" y="0"/>
          <a:ext cx="0" cy="0"/>
          <a:chOff x="0" y="0"/>
          <a:chExt cx="0" cy="0"/>
        </a:xfrm>
      </p:grpSpPr>
      <p:pic>
        <p:nvPicPr>
          <p:cNvPr id="6" name="صورة 5">
            <a:extLst>
              <a:ext uri="{FF2B5EF4-FFF2-40B4-BE49-F238E27FC236}">
                <a16:creationId xmlns:a16="http://schemas.microsoft.com/office/drawing/2014/main" id="{BE0637F8-0274-44C6-A444-4F039C1777AF}"/>
              </a:ext>
            </a:extLst>
          </p:cNvPr>
          <p:cNvPicPr>
            <a:picLocks noChangeAspect="1"/>
          </p:cNvPicPr>
          <p:nvPr/>
        </p:nvPicPr>
        <p:blipFill>
          <a:blip r:embed="rId2"/>
          <a:stretch>
            <a:fillRect/>
          </a:stretch>
        </p:blipFill>
        <p:spPr>
          <a:xfrm>
            <a:off x="1395739" y="2184983"/>
            <a:ext cx="6395258" cy="1225402"/>
          </a:xfrm>
          <a:prstGeom prst="rect">
            <a:avLst/>
          </a:prstGeom>
        </p:spPr>
      </p:pic>
      <p:sp>
        <p:nvSpPr>
          <p:cNvPr id="2" name="عنوان 1">
            <a:extLst>
              <a:ext uri="{FF2B5EF4-FFF2-40B4-BE49-F238E27FC236}">
                <a16:creationId xmlns:a16="http://schemas.microsoft.com/office/drawing/2014/main" id="{B53493B9-1F70-497C-98FF-7B590E81780E}"/>
              </a:ext>
            </a:extLst>
          </p:cNvPr>
          <p:cNvSpPr>
            <a:spLocks noGrp="1"/>
          </p:cNvSpPr>
          <p:nvPr>
            <p:ph type="title"/>
          </p:nvPr>
        </p:nvSpPr>
        <p:spPr>
          <a:xfrm>
            <a:off x="478568" y="4149080"/>
            <a:ext cx="8229600" cy="2007096"/>
          </a:xfrm>
        </p:spPr>
        <p:txBody>
          <a:bodyPr>
            <a:normAutofit/>
          </a:bodyPr>
          <a:lstStyle/>
          <a:p>
            <a:pPr algn="ctr"/>
            <a:br>
              <a:rPr lang="en-US" dirty="0"/>
            </a:br>
            <a:r>
              <a:rPr lang="en-US" sz="4900" dirty="0">
                <a:solidFill>
                  <a:srgbClr val="FF0000"/>
                </a:solidFill>
                <a:latin typeface="Aharoni" panose="02010803020104030203" pitchFamily="2" charset="-79"/>
                <a:cs typeface="Aharoni" panose="02010803020104030203" pitchFamily="2" charset="-79"/>
              </a:rPr>
              <a:t>Biochemistry</a:t>
            </a:r>
            <a:br>
              <a:rPr lang="en-US" sz="3600" dirty="0">
                <a:latin typeface="Corbel" panose="020B0503020204020204" pitchFamily="34" charset="0"/>
              </a:rPr>
            </a:br>
            <a:endParaRPr lang="en-US" dirty="0">
              <a:latin typeface="Corbel" panose="020B0503020204020204" pitchFamily="34" charset="0"/>
            </a:endParaRPr>
          </a:p>
        </p:txBody>
      </p:sp>
    </p:spTree>
    <p:extLst>
      <p:ext uri="{BB962C8B-B14F-4D97-AF65-F5344CB8AC3E}">
        <p14:creationId xmlns:p14="http://schemas.microsoft.com/office/powerpoint/2010/main" val="2993585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0DF35-8859-4B44-8D09-4BBB7277D77F}"/>
              </a:ext>
            </a:extLst>
          </p:cNvPr>
          <p:cNvSpPr>
            <a:spLocks noGrp="1"/>
          </p:cNvSpPr>
          <p:nvPr>
            <p:ph type="title"/>
          </p:nvPr>
        </p:nvSpPr>
        <p:spPr>
          <a:xfrm>
            <a:off x="1945201" y="624110"/>
            <a:ext cx="6589199" cy="860674"/>
          </a:xfrm>
        </p:spPr>
        <p:txBody>
          <a:bodyPr>
            <a:normAutofit fontScale="90000"/>
          </a:bodyPr>
          <a:lstStyle/>
          <a:p>
            <a:r>
              <a:rPr lang="en-US" sz="3600" b="1" i="0" u="none" strike="noStrike" baseline="0" dirty="0">
                <a:solidFill>
                  <a:srgbClr val="FF0000"/>
                </a:solidFill>
                <a:latin typeface="Times New Roman" panose="02020603050405020304" pitchFamily="18" charset="0"/>
              </a:rPr>
              <a:t>Blood functions</a:t>
            </a:r>
            <a:br>
              <a:rPr lang="en-US" sz="3600" b="1" i="0" u="none" strike="noStrike" baseline="0" dirty="0">
                <a:latin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DBDA02D8-7AE6-442E-B081-A5FFEA071235}"/>
              </a:ext>
            </a:extLst>
          </p:cNvPr>
          <p:cNvSpPr>
            <a:spLocks noGrp="1"/>
          </p:cNvSpPr>
          <p:nvPr>
            <p:ph idx="1"/>
          </p:nvPr>
        </p:nvSpPr>
        <p:spPr>
          <a:xfrm>
            <a:off x="827585" y="1340768"/>
            <a:ext cx="7560839" cy="5184576"/>
          </a:xfrm>
        </p:spPr>
        <p:txBody>
          <a:bodyPr>
            <a:normAutofit/>
          </a:bodyPr>
          <a:lstStyle/>
          <a:p>
            <a:pPr algn="l"/>
            <a:r>
              <a:rPr lang="en-US" sz="2400" b="0" i="0" u="none" strike="noStrike" baseline="0" dirty="0">
                <a:latin typeface="Times New Roman" panose="02020603050405020304" pitchFamily="18" charset="0"/>
              </a:rPr>
              <a:t>1- carry oxygen from the lungs and transfer it to tissues.</a:t>
            </a:r>
          </a:p>
          <a:p>
            <a:pPr algn="l"/>
            <a:r>
              <a:rPr lang="en-US" sz="2400" b="0" i="0" u="none" strike="noStrike" baseline="0" dirty="0">
                <a:latin typeface="Times New Roman" panose="02020603050405020304" pitchFamily="18" charset="0"/>
              </a:rPr>
              <a:t>2- The carbon dioxide generated by the tissue returns to the lungs to induce exhalation.</a:t>
            </a:r>
          </a:p>
          <a:p>
            <a:pPr algn="l"/>
            <a:r>
              <a:rPr lang="en-US" sz="2400" b="0" i="0" u="none" strike="noStrike" baseline="0" dirty="0">
                <a:latin typeface="Times New Roman" panose="02020603050405020304" pitchFamily="18" charset="0"/>
              </a:rPr>
              <a:t>3-Provides the body's cells with nutrients absorbed by the intestine to support them in the production of energy needed by the body to carry out activities.</a:t>
            </a:r>
          </a:p>
          <a:p>
            <a:pPr algn="l"/>
            <a:r>
              <a:rPr lang="en-US" sz="2400" b="0" i="0" u="none" strike="noStrike" baseline="0" dirty="0">
                <a:latin typeface="Times New Roman" panose="02020603050405020304" pitchFamily="18" charset="0"/>
              </a:rPr>
              <a:t>4-The blood gives the body the immunity necessary to treat viruses and diseases through the production of white blood cells.</a:t>
            </a:r>
          </a:p>
          <a:p>
            <a:pPr algn="l"/>
            <a:r>
              <a:rPr lang="en-US" sz="2400" b="0" i="0" u="none" strike="noStrike" baseline="0" dirty="0">
                <a:latin typeface="Times New Roman" panose="02020603050405020304" pitchFamily="18" charset="0"/>
              </a:rPr>
              <a:t>5- Blood preserves the water balance in the human body, keeping the water necessary for the body.</a:t>
            </a:r>
          </a:p>
          <a:p>
            <a:pPr algn="l"/>
            <a:r>
              <a:rPr lang="en-US" sz="2400" b="0" i="0" u="none" strike="noStrike" baseline="0" dirty="0">
                <a:latin typeface="Times New Roman" panose="02020603050405020304" pitchFamily="18" charset="0"/>
              </a:rPr>
              <a:t>6-The blood maintains a balance of body temperature.</a:t>
            </a:r>
            <a:endParaRPr lang="en-US" sz="2400" dirty="0"/>
          </a:p>
        </p:txBody>
      </p:sp>
    </p:spTree>
    <p:extLst>
      <p:ext uri="{BB962C8B-B14F-4D97-AF65-F5344CB8AC3E}">
        <p14:creationId xmlns:p14="http://schemas.microsoft.com/office/powerpoint/2010/main" val="1147893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260648"/>
            <a:ext cx="8229600" cy="5760640"/>
          </a:xfrm>
        </p:spPr>
        <p:txBody>
          <a:bodyPr>
            <a:normAutofit fontScale="92500" lnSpcReduction="20000"/>
          </a:bodyPr>
          <a:lstStyle/>
          <a:p>
            <a:pPr marL="0" indent="0" algn="l">
              <a:buNone/>
            </a:pPr>
            <a:r>
              <a:rPr lang="en-US" sz="4000" b="1" i="1" dirty="0">
                <a:solidFill>
                  <a:srgbClr val="FF0000"/>
                </a:solidFill>
              </a:rPr>
              <a:t>Major blood components</a:t>
            </a:r>
            <a:r>
              <a:rPr lang="en-US" sz="4000" dirty="0">
                <a:solidFill>
                  <a:srgbClr val="FF0000"/>
                </a:solidFill>
              </a:rPr>
              <a:t>:</a:t>
            </a:r>
          </a:p>
          <a:p>
            <a:pPr marL="0" indent="0" algn="l">
              <a:buNone/>
            </a:pPr>
            <a:endParaRPr lang="en-US" sz="4000" dirty="0">
              <a:solidFill>
                <a:srgbClr val="FF0000"/>
              </a:solidFill>
            </a:endParaRPr>
          </a:p>
          <a:p>
            <a:pPr marL="0" indent="0" algn="l">
              <a:buNone/>
            </a:pPr>
            <a:r>
              <a:rPr lang="en-US" sz="3300" b="0" i="0" u="none" strike="noStrike" baseline="0" dirty="0">
                <a:latin typeface="Times New Roman" panose="02020603050405020304" pitchFamily="18" charset="0"/>
              </a:rPr>
              <a:t>Blood consists of two important parts:</a:t>
            </a: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sz="3400" b="1"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ea typeface="+mn-ea"/>
                <a:cs typeface="+mn-cs"/>
              </a:rPr>
              <a:t>Plasma</a:t>
            </a:r>
            <a:r>
              <a:rPr kumimoji="0" lang="en-US" sz="34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ea typeface="+mn-ea"/>
                <a:cs typeface="+mn-cs"/>
              </a:rPr>
              <a:t>: and make up 55% of the total volume of blood</a:t>
            </a:r>
            <a:endParaRPr kumimoji="0" lang="en-US" sz="34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pPr algn="l"/>
            <a:r>
              <a:rPr lang="en-US" sz="3300" b="1" i="0" u="none" strike="noStrike" baseline="0" dirty="0">
                <a:latin typeface="Times New Roman" panose="02020603050405020304" pitchFamily="18" charset="0"/>
              </a:rPr>
              <a:t>Blood cells</a:t>
            </a:r>
            <a:r>
              <a:rPr lang="en-US" sz="3300" b="0" i="0" u="none" strike="noStrike" baseline="0" dirty="0">
                <a:latin typeface="Times New Roman" panose="02020603050405020304" pitchFamily="18" charset="0"/>
              </a:rPr>
              <a:t>: form 45% of the total blood volume</a:t>
            </a:r>
          </a:p>
          <a:p>
            <a:pPr marL="0" lvl="0" indent="0" algn="l">
              <a:buNone/>
            </a:pPr>
            <a:endParaRPr lang="en-US" sz="3200" b="1" dirty="0">
              <a:solidFill>
                <a:srgbClr val="FF0000"/>
              </a:solidFill>
            </a:endParaRPr>
          </a:p>
          <a:p>
            <a:pPr marL="0" lvl="0" indent="0" algn="l">
              <a:buNone/>
            </a:pPr>
            <a:r>
              <a:rPr lang="en-US" sz="3200" b="1" dirty="0">
                <a:solidFill>
                  <a:srgbClr val="FF0000"/>
                </a:solidFill>
              </a:rPr>
              <a:t>A- plasma:</a:t>
            </a:r>
            <a:r>
              <a:rPr lang="en-US" sz="3200" b="1" dirty="0">
                <a:solidFill>
                  <a:prstClr val="black"/>
                </a:solidFill>
              </a:rPr>
              <a:t> </a:t>
            </a:r>
            <a:r>
              <a:rPr lang="en-US" sz="3200" dirty="0"/>
              <a:t>It is the blood fluid that carries the rest of the blood components in addition to proteins and nutrients for the cells and tissues of the body.</a:t>
            </a:r>
          </a:p>
          <a:p>
            <a:pPr marL="0" indent="0" algn="l">
              <a:buNone/>
            </a:pPr>
            <a:r>
              <a:rPr lang="en-US" sz="3200" dirty="0"/>
              <a:t>.</a:t>
            </a:r>
            <a:endParaRPr lang="ar-IQ" sz="3200" dirty="0"/>
          </a:p>
        </p:txBody>
      </p:sp>
    </p:spTree>
    <p:extLst>
      <p:ext uri="{BB962C8B-B14F-4D97-AF65-F5344CB8AC3E}">
        <p14:creationId xmlns:p14="http://schemas.microsoft.com/office/powerpoint/2010/main" val="405595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39989B-C1DF-4D87-9447-14B435B72DDD}"/>
              </a:ext>
            </a:extLst>
          </p:cNvPr>
          <p:cNvSpPr>
            <a:spLocks noGrp="1"/>
          </p:cNvSpPr>
          <p:nvPr>
            <p:ph idx="1"/>
          </p:nvPr>
        </p:nvSpPr>
        <p:spPr>
          <a:xfrm>
            <a:off x="1475657" y="692696"/>
            <a:ext cx="7058744" cy="5218526"/>
          </a:xfrm>
        </p:spPr>
        <p:txBody>
          <a:bodyPr>
            <a:noAutofit/>
          </a:bodyPr>
          <a:lstStyle/>
          <a:p>
            <a:pPr algn="l">
              <a:buFont typeface="Wingdings" panose="05000000000000000000" pitchFamily="2" charset="2"/>
              <a:buChar char="q"/>
            </a:pPr>
            <a:r>
              <a:rPr lang="en-US" sz="2400" b="0" i="0" u="none" strike="noStrike" baseline="0" dirty="0">
                <a:latin typeface="Times New Roman" panose="02020603050405020304" pitchFamily="18" charset="0"/>
              </a:rPr>
              <a:t>This is the liquid part in which the blood cells swim. They are pale yellow and water form 90% of the total plasma size</a:t>
            </a:r>
          </a:p>
          <a:p>
            <a:pPr algn="l">
              <a:buFont typeface="Wingdings" panose="05000000000000000000" pitchFamily="2" charset="2"/>
              <a:buChar char="q"/>
            </a:pPr>
            <a:r>
              <a:rPr lang="en-US" sz="2400" b="0" i="0" u="none" strike="noStrike" baseline="0" dirty="0">
                <a:latin typeface="Times New Roman" panose="02020603050405020304" pitchFamily="18" charset="0"/>
              </a:rPr>
              <a:t>The remaining 10% consists of the following:</a:t>
            </a:r>
          </a:p>
          <a:p>
            <a:pPr algn="l"/>
            <a:r>
              <a:rPr lang="en-US" sz="2400" b="0" i="0" u="none" strike="noStrike" baseline="0" dirty="0">
                <a:latin typeface="Times New Roman" panose="02020603050405020304" pitchFamily="18" charset="0"/>
              </a:rPr>
              <a:t>-Blood proteins (albumin, globulin, thrombin and fibrinogen)</a:t>
            </a:r>
          </a:p>
          <a:p>
            <a:pPr algn="l"/>
            <a:r>
              <a:rPr lang="en-US" sz="2400" b="0" i="0" u="none" strike="noStrike" baseline="0" dirty="0">
                <a:latin typeface="Times New Roman" panose="02020603050405020304" pitchFamily="18" charset="0"/>
              </a:rPr>
              <a:t>-Foods such as sugars, fats, vitamins, enzymes and hormones.</a:t>
            </a:r>
          </a:p>
          <a:p>
            <a:pPr algn="l"/>
            <a:r>
              <a:rPr lang="en-US" sz="2400" b="0" i="0" u="none" strike="noStrike" baseline="0" dirty="0">
                <a:latin typeface="Times New Roman" panose="02020603050405020304" pitchFamily="18" charset="0"/>
              </a:rPr>
              <a:t>-Extractive materials such as urea, creatinine and uric acid.</a:t>
            </a:r>
          </a:p>
          <a:p>
            <a:pPr algn="l"/>
            <a:r>
              <a:rPr lang="en-US" sz="2400" b="0" i="0" u="none" strike="noStrike" baseline="0" dirty="0">
                <a:latin typeface="Times New Roman" panose="02020603050405020304" pitchFamily="18" charset="0"/>
              </a:rPr>
              <a:t>-Inorganic substances such as potassium, calcium, sodium, iron, chlorine,</a:t>
            </a:r>
          </a:p>
          <a:p>
            <a:pPr algn="l"/>
            <a:r>
              <a:rPr lang="en-US" sz="2400" b="0" i="0" u="none" strike="noStrike" baseline="0" dirty="0">
                <a:latin typeface="Times New Roman" panose="02020603050405020304" pitchFamily="18" charset="0"/>
              </a:rPr>
              <a:t>magnesium and other elements.</a:t>
            </a:r>
            <a:endParaRPr lang="en-US" sz="2400" dirty="0"/>
          </a:p>
        </p:txBody>
      </p:sp>
    </p:spTree>
    <p:extLst>
      <p:ext uri="{BB962C8B-B14F-4D97-AF65-F5344CB8AC3E}">
        <p14:creationId xmlns:p14="http://schemas.microsoft.com/office/powerpoint/2010/main" val="535524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268760"/>
            <a:ext cx="8424936" cy="5040560"/>
          </a:xfrm>
        </p:spPr>
        <p:txBody>
          <a:bodyPr>
            <a:normAutofit fontScale="77500" lnSpcReduction="20000"/>
          </a:bodyPr>
          <a:lstStyle/>
          <a:p>
            <a:pPr marL="0" indent="0" algn="l">
              <a:buNone/>
            </a:pPr>
            <a:r>
              <a:rPr lang="en-US" sz="4000" b="1" dirty="0">
                <a:solidFill>
                  <a:srgbClr val="FF0000"/>
                </a:solidFill>
              </a:rPr>
              <a:t>B- </a:t>
            </a:r>
            <a:r>
              <a:rPr kumimoji="0" lang="en-US" sz="56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Blood cells</a:t>
            </a:r>
            <a:endParaRPr lang="en-US" sz="4000" b="1" dirty="0">
              <a:solidFill>
                <a:srgbClr val="FF0000"/>
              </a:solidFill>
            </a:endParaRPr>
          </a:p>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n-US" sz="3600" b="1" i="0" u="none" strike="noStrike" kern="1200" cap="none" spc="0" normalizeH="0" baseline="0" noProof="0" dirty="0">
                <a:ln>
                  <a:noFill/>
                </a:ln>
                <a:solidFill>
                  <a:srgbClr val="FF0000"/>
                </a:solidFill>
                <a:effectLst/>
                <a:uLnTx/>
                <a:uFillTx/>
                <a:latin typeface="Century Gothic" panose="020B0502020202020204"/>
                <a:ea typeface="+mn-ea"/>
                <a:cs typeface="+mn-cs"/>
              </a:rPr>
              <a:t>1- Red blood cells:</a:t>
            </a:r>
            <a:r>
              <a:rPr kumimoji="0" lang="en-US" sz="36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t>
            </a:r>
            <a:r>
              <a:rPr kumimoji="0" lang="en-US" sz="36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give blood its distinctive color and are responsible for transporting oxygen to cells and removing carbon dioxide. </a:t>
            </a:r>
          </a:p>
          <a:p>
            <a:pPr marL="0" indent="0" algn="l">
              <a:buNone/>
            </a:pPr>
            <a:endParaRPr lang="en-US" sz="4000" b="1" dirty="0">
              <a:solidFill>
                <a:srgbClr val="FF0000"/>
              </a:solidFill>
            </a:endParaRPr>
          </a:p>
          <a:p>
            <a:pPr marL="0" indent="0" algn="l">
              <a:buNone/>
            </a:pPr>
            <a:r>
              <a:rPr lang="en-US" sz="4000" b="1" dirty="0">
                <a:solidFill>
                  <a:srgbClr val="FF0000"/>
                </a:solidFill>
              </a:rPr>
              <a:t>2- White blood cells</a:t>
            </a:r>
            <a:r>
              <a:rPr lang="en-US" sz="4000" b="1" dirty="0"/>
              <a:t>: </a:t>
            </a:r>
            <a:r>
              <a:rPr lang="en-US" sz="4000" dirty="0"/>
              <a:t>These cells work as part of the immune system to help fight various diseases. </a:t>
            </a:r>
          </a:p>
          <a:p>
            <a:pPr marL="0" indent="0" algn="l">
              <a:buNone/>
            </a:pPr>
            <a:endParaRPr lang="en-US" sz="4000" dirty="0"/>
          </a:p>
          <a:p>
            <a:pPr marL="0" indent="0" algn="l">
              <a:buNone/>
            </a:pPr>
            <a:r>
              <a:rPr lang="en-US" sz="4000" b="1" dirty="0">
                <a:solidFill>
                  <a:srgbClr val="FF0000"/>
                </a:solidFill>
              </a:rPr>
              <a:t>3- Platelets: </a:t>
            </a:r>
            <a:r>
              <a:rPr lang="en-US" sz="4000" dirty="0"/>
              <a:t>are mainly responsible for coagulation processes</a:t>
            </a:r>
            <a:endParaRPr lang="ar-IQ" sz="4000" dirty="0"/>
          </a:p>
        </p:txBody>
      </p:sp>
    </p:spTree>
    <p:extLst>
      <p:ext uri="{BB962C8B-B14F-4D97-AF65-F5344CB8AC3E}">
        <p14:creationId xmlns:p14="http://schemas.microsoft.com/office/powerpoint/2010/main" val="3802485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DAE64EB-793C-4447-9B65-C4C0D0BBAAD9}"/>
              </a:ext>
            </a:extLst>
          </p:cNvPr>
          <p:cNvSpPr>
            <a:spLocks noGrp="1"/>
          </p:cNvSpPr>
          <p:nvPr>
            <p:ph type="title"/>
          </p:nvPr>
        </p:nvSpPr>
        <p:spPr/>
        <p:txBody>
          <a:bodyPr/>
          <a:lstStyle/>
          <a:p>
            <a:endParaRPr lang="en-US"/>
          </a:p>
        </p:txBody>
      </p:sp>
      <p:pic>
        <p:nvPicPr>
          <p:cNvPr id="4" name="عنصر نائب للمحتوى 3">
            <a:extLst>
              <a:ext uri="{FF2B5EF4-FFF2-40B4-BE49-F238E27FC236}">
                <a16:creationId xmlns:a16="http://schemas.microsoft.com/office/drawing/2014/main" id="{096A3C8C-3FFD-41AE-B405-0BD1AAEB83DF}"/>
              </a:ext>
            </a:extLst>
          </p:cNvPr>
          <p:cNvPicPr>
            <a:picLocks noGrp="1" noChangeAspect="1"/>
          </p:cNvPicPr>
          <p:nvPr>
            <p:ph idx="1"/>
          </p:nvPr>
        </p:nvPicPr>
        <p:blipFill>
          <a:blip r:embed="rId2"/>
          <a:stretch>
            <a:fillRect/>
          </a:stretch>
        </p:blipFill>
        <p:spPr>
          <a:xfrm>
            <a:off x="1427209" y="241424"/>
            <a:ext cx="7107191" cy="6375152"/>
          </a:xfrm>
          <a:prstGeom prst="rect">
            <a:avLst/>
          </a:prstGeom>
        </p:spPr>
      </p:pic>
    </p:spTree>
    <p:extLst>
      <p:ext uri="{BB962C8B-B14F-4D97-AF65-F5344CB8AC3E}">
        <p14:creationId xmlns:p14="http://schemas.microsoft.com/office/powerpoint/2010/main" val="1046226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16632"/>
            <a:ext cx="8229600" cy="1800200"/>
          </a:xfrm>
        </p:spPr>
        <p:txBody>
          <a:bodyPr>
            <a:normAutofit/>
          </a:bodyPr>
          <a:lstStyle/>
          <a:p>
            <a:pPr marL="0" indent="0" algn="ctr">
              <a:buNone/>
            </a:pPr>
            <a:r>
              <a:rPr lang="en-US" sz="9600" dirty="0">
                <a:solidFill>
                  <a:schemeClr val="accent5"/>
                </a:solidFill>
                <a:latin typeface="Aharoni" pitchFamily="2" charset="-79"/>
                <a:cs typeface="Aharoni" pitchFamily="2" charset="-79"/>
              </a:rPr>
              <a:t>GOOD LUCK</a:t>
            </a:r>
            <a:endParaRPr lang="ar-IQ" sz="9600" dirty="0">
              <a:solidFill>
                <a:schemeClr val="accent5"/>
              </a:solidFill>
              <a:latin typeface="Aharoni" pitchFamily="2" charset="-79"/>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1412776"/>
            <a:ext cx="9144000" cy="5445223"/>
          </a:xfrm>
          <a:prstGeom prst="rect">
            <a:avLst/>
          </a:prstGeom>
        </p:spPr>
      </p:pic>
    </p:spTree>
    <p:extLst>
      <p:ext uri="{BB962C8B-B14F-4D97-AF65-F5344CB8AC3E}">
        <p14:creationId xmlns:p14="http://schemas.microsoft.com/office/powerpoint/2010/main" val="3597680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340768"/>
            <a:ext cx="9144000" cy="5517232"/>
          </a:xfrm>
          <a:solidFill>
            <a:schemeClr val="bg1"/>
          </a:solidFill>
        </p:spPr>
        <p:txBody>
          <a:bodyPr>
            <a:normAutofit/>
          </a:bodyPr>
          <a:lstStyle/>
          <a:p>
            <a:pPr marL="0" indent="0" algn="l">
              <a:buNone/>
            </a:pPr>
            <a:r>
              <a:rPr lang="en-US" dirty="0">
                <a:solidFill>
                  <a:srgbClr val="282828"/>
                </a:solidFill>
                <a:latin typeface="Georgia"/>
              </a:rPr>
              <a:t> </a:t>
            </a:r>
            <a:endParaRPr lang="en-US" b="0" i="0" dirty="0">
              <a:solidFill>
                <a:srgbClr val="282828"/>
              </a:solidFill>
              <a:effectLst/>
              <a:latin typeface="Georgia"/>
            </a:endParaRPr>
          </a:p>
          <a:p>
            <a:pPr marL="0" indent="0" algn="l">
              <a:buNone/>
            </a:pPr>
            <a:r>
              <a:rPr lang="en-US" sz="3200" dirty="0">
                <a:latin typeface="Georgia"/>
                <a:cs typeface="+mj-cs"/>
              </a:rPr>
              <a:t>it is one of the branches of natural sciences and it is specialized in studying the chemical composition of cell parts, and studying the different biological reactions that take place within these living cells, in terms of structure and composition, or in terms of catabolism and energy production ,whether they are simple organisms such as (bacteria, fungi and algae) or as complex as humans, animals and plants. </a:t>
            </a:r>
            <a:endParaRPr lang="ar-IQ" sz="3200" dirty="0">
              <a:cs typeface="+mj-cs"/>
            </a:endParaRPr>
          </a:p>
        </p:txBody>
      </p:sp>
      <p:sp>
        <p:nvSpPr>
          <p:cNvPr id="2" name="وسيلة شرح مستطيلة مستديرة الزوايا 1"/>
          <p:cNvSpPr/>
          <p:nvPr/>
        </p:nvSpPr>
        <p:spPr>
          <a:xfrm>
            <a:off x="1547664" y="188640"/>
            <a:ext cx="6048672" cy="151216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7200" dirty="0">
                <a:solidFill>
                  <a:schemeClr val="bg1"/>
                </a:solidFill>
              </a:rPr>
              <a:t>Biochemistry</a:t>
            </a:r>
            <a:endParaRPr lang="ar-IQ" sz="7200" dirty="0">
              <a:solidFill>
                <a:schemeClr val="bg1"/>
              </a:solidFill>
            </a:endParaRPr>
          </a:p>
        </p:txBody>
      </p:sp>
    </p:spTree>
    <p:extLst>
      <p:ext uri="{BB962C8B-B14F-4D97-AF65-F5344CB8AC3E}">
        <p14:creationId xmlns:p14="http://schemas.microsoft.com/office/powerpoint/2010/main" val="2569154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44824"/>
            <a:ext cx="8229600" cy="4896544"/>
          </a:xfrm>
        </p:spPr>
        <p:txBody>
          <a:bodyPr>
            <a:normAutofit/>
          </a:bodyPr>
          <a:lstStyle/>
          <a:p>
            <a:pPr marL="0" indent="0" algn="l">
              <a:buNone/>
            </a:pPr>
            <a:endParaRPr lang="en-US" b="1" dirty="0">
              <a:solidFill>
                <a:schemeClr val="tx2">
                  <a:lumMod val="60000"/>
                  <a:lumOff val="40000"/>
                </a:schemeClr>
              </a:solidFill>
            </a:endParaRPr>
          </a:p>
          <a:p>
            <a:pPr marL="0" indent="0" algn="l">
              <a:buNone/>
            </a:pPr>
            <a:r>
              <a:rPr lang="en-US" sz="2800" b="1" dirty="0">
                <a:solidFill>
                  <a:srgbClr val="FF0000"/>
                </a:solidFill>
                <a:latin typeface="Times New Roman" panose="02020603050405020304" pitchFamily="18" charset="0"/>
                <a:cs typeface="Times New Roman" panose="02020603050405020304" pitchFamily="18" charset="0"/>
              </a:rPr>
              <a:t>1-Water: </a:t>
            </a:r>
            <a:r>
              <a:rPr lang="en-US" sz="2800" dirty="0">
                <a:latin typeface="Times New Roman" panose="02020603050405020304" pitchFamily="18" charset="0"/>
                <a:cs typeface="Times New Roman" panose="02020603050405020304" pitchFamily="18" charset="0"/>
              </a:rPr>
              <a:t>makes up a large proportion of the body of a living being, 60% of the adult human body , 70% in children , 97% in fetuses.</a:t>
            </a:r>
          </a:p>
          <a:p>
            <a:pPr marL="0" indent="0" algn="l">
              <a:buNone/>
            </a:pPr>
            <a:endParaRPr lang="en-US" sz="2800" b="1" dirty="0">
              <a:solidFill>
                <a:schemeClr val="accent3"/>
              </a:solidFill>
              <a:latin typeface="Times New Roman" panose="02020603050405020304" pitchFamily="18" charset="0"/>
              <a:cs typeface="Times New Roman" panose="02020603050405020304" pitchFamily="18" charset="0"/>
            </a:endParaRPr>
          </a:p>
          <a:p>
            <a:pPr marL="0" indent="0" algn="l">
              <a:buNone/>
            </a:pPr>
            <a:r>
              <a:rPr lang="en-US" sz="2800" b="1" dirty="0">
                <a:solidFill>
                  <a:srgbClr val="FF0000"/>
                </a:solidFill>
                <a:latin typeface="Times New Roman" panose="02020603050405020304" pitchFamily="18" charset="0"/>
                <a:cs typeface="Times New Roman" panose="02020603050405020304" pitchFamily="18" charset="0"/>
              </a:rPr>
              <a:t>2-Mineral salts:</a:t>
            </a:r>
          </a:p>
          <a:p>
            <a:pPr marL="0" indent="0" algn="l">
              <a:buNone/>
            </a:pPr>
            <a:r>
              <a:rPr lang="en-US" sz="2800" dirty="0">
                <a:latin typeface="Times New Roman" panose="02020603050405020304" pitchFamily="18" charset="0"/>
                <a:cs typeface="Times New Roman" panose="02020603050405020304" pitchFamily="18" charset="0"/>
              </a:rPr>
              <a:t>a- Major metals such as (</a:t>
            </a:r>
            <a:r>
              <a:rPr lang="en-US" sz="2800" dirty="0" err="1">
                <a:latin typeface="Times New Roman" panose="02020603050405020304" pitchFamily="18" charset="0"/>
                <a:cs typeface="Times New Roman" panose="02020603050405020304" pitchFamily="18" charset="0"/>
              </a:rPr>
              <a:t>Cl,k,Na,Ca,P</a:t>
            </a:r>
            <a:r>
              <a:rPr lang="en-US" sz="2800" dirty="0">
                <a:latin typeface="Times New Roman" panose="02020603050405020304" pitchFamily="18" charset="0"/>
                <a:cs typeface="Times New Roman" panose="02020603050405020304" pitchFamily="18" charset="0"/>
              </a:rPr>
              <a:t>).</a:t>
            </a:r>
          </a:p>
          <a:p>
            <a:pPr marL="0" indent="0" algn="l">
              <a:buNone/>
            </a:pPr>
            <a:r>
              <a:rPr lang="en-US" sz="2800" dirty="0">
                <a:latin typeface="Times New Roman" panose="02020603050405020304" pitchFamily="18" charset="0"/>
                <a:cs typeface="Times New Roman" panose="02020603050405020304" pitchFamily="18" charset="0"/>
              </a:rPr>
              <a:t>b- Trace metals such as (</a:t>
            </a:r>
            <a:r>
              <a:rPr lang="en-US" sz="2800" dirty="0" err="1">
                <a:latin typeface="Times New Roman" panose="02020603050405020304" pitchFamily="18" charset="0"/>
                <a:cs typeface="Times New Roman" panose="02020603050405020304" pitchFamily="18" charset="0"/>
              </a:rPr>
              <a:t>Fe,Cu,F,I</a:t>
            </a:r>
            <a:r>
              <a:rPr lang="en-US" sz="2800" dirty="0">
                <a:latin typeface="Times New Roman" panose="02020603050405020304" pitchFamily="18" charset="0"/>
                <a:cs typeface="Times New Roman" panose="02020603050405020304" pitchFamily="18" charset="0"/>
              </a:rPr>
              <a:t>)</a:t>
            </a:r>
          </a:p>
        </p:txBody>
      </p:sp>
      <p:sp>
        <p:nvSpPr>
          <p:cNvPr id="5" name="مخطط انسيابي: شريط مثقب 4"/>
          <p:cNvSpPr/>
          <p:nvPr/>
        </p:nvSpPr>
        <p:spPr>
          <a:xfrm>
            <a:off x="971600" y="116632"/>
            <a:ext cx="6840760" cy="1656184"/>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4000" dirty="0"/>
              <a:t>The basic components of living matter</a:t>
            </a:r>
            <a:endParaRPr lang="ar-IQ" sz="4000" dirty="0"/>
          </a:p>
        </p:txBody>
      </p:sp>
    </p:spTree>
    <p:extLst>
      <p:ext uri="{BB962C8B-B14F-4D97-AF65-F5344CB8AC3E}">
        <p14:creationId xmlns:p14="http://schemas.microsoft.com/office/powerpoint/2010/main" val="3344461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3568" y="692696"/>
            <a:ext cx="8229600" cy="5793507"/>
          </a:xfrm>
        </p:spPr>
        <p:txBody>
          <a:bodyPr>
            <a:normAutofit/>
          </a:bodyPr>
          <a:lstStyle/>
          <a:p>
            <a:pPr marL="0" indent="0" algn="l">
              <a:buNone/>
            </a:pPr>
            <a:r>
              <a:rPr lang="en-US" sz="2800" b="1" dirty="0">
                <a:solidFill>
                  <a:srgbClr val="FF0000"/>
                </a:solidFill>
                <a:latin typeface="Times New Roman" panose="02020603050405020304" pitchFamily="18" charset="0"/>
                <a:cs typeface="Times New Roman" panose="02020603050405020304" pitchFamily="18" charset="0"/>
              </a:rPr>
              <a:t>3-Organic compounds:</a:t>
            </a:r>
          </a:p>
          <a:p>
            <a:pPr marL="0" indent="0" algn="l">
              <a:buNone/>
            </a:pPr>
            <a:r>
              <a:rPr lang="en-US" sz="2800" dirty="0">
                <a:latin typeface="Times New Roman" panose="02020603050405020304" pitchFamily="18" charset="0"/>
                <a:cs typeface="Times New Roman" panose="02020603050405020304" pitchFamily="18" charset="0"/>
              </a:rPr>
              <a:t> a- </a:t>
            </a:r>
            <a:r>
              <a:rPr lang="en-US" sz="2800" b="1" dirty="0">
                <a:solidFill>
                  <a:srgbClr val="FF0000"/>
                </a:solidFill>
                <a:latin typeface="Times New Roman" panose="02020603050405020304" pitchFamily="18" charset="0"/>
                <a:cs typeface="Times New Roman" panose="02020603050405020304" pitchFamily="18" charset="0"/>
              </a:rPr>
              <a:t>Structural compounds</a:t>
            </a:r>
            <a:r>
              <a:rPr lang="en-US" sz="2800" dirty="0">
                <a:solidFill>
                  <a:srgbClr val="FF0000"/>
                </a:solidFill>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It includes four main components(H,O,N,C) such as Proteins, Fats, carbohydrate. These compounds make up the skeletal structure such as Membranes, Muscles</a:t>
            </a:r>
          </a:p>
          <a:p>
            <a:pPr marL="0" indent="0" algn="l">
              <a:buNone/>
            </a:pPr>
            <a:r>
              <a:rPr lang="en-US" sz="2800" dirty="0">
                <a:latin typeface="Times New Roman" panose="02020603050405020304" pitchFamily="18" charset="0"/>
                <a:cs typeface="Times New Roman" panose="02020603050405020304" pitchFamily="18" charset="0"/>
              </a:rPr>
              <a:t>,Bones.</a:t>
            </a:r>
          </a:p>
          <a:p>
            <a:pPr marL="0" indent="0" algn="l">
              <a:buNone/>
            </a:pPr>
            <a:r>
              <a:rPr lang="en-US" sz="2800" dirty="0">
                <a:latin typeface="Times New Roman" panose="02020603050405020304" pitchFamily="18" charset="0"/>
                <a:cs typeface="Times New Roman" panose="02020603050405020304" pitchFamily="18" charset="0"/>
              </a:rPr>
              <a:t>b- </a:t>
            </a:r>
            <a:r>
              <a:rPr lang="en-US" sz="2800" b="1" dirty="0">
                <a:solidFill>
                  <a:srgbClr val="FF0000"/>
                </a:solidFill>
                <a:latin typeface="Times New Roman" panose="02020603050405020304" pitchFamily="18" charset="0"/>
                <a:cs typeface="Times New Roman" panose="02020603050405020304" pitchFamily="18" charset="0"/>
              </a:rPr>
              <a:t>Non-structural </a:t>
            </a:r>
            <a:r>
              <a:rPr lang="en-US" sz="2800" b="1" dirty="0" err="1">
                <a:solidFill>
                  <a:srgbClr val="FF0000"/>
                </a:solidFill>
                <a:latin typeface="Times New Roman" panose="02020603050405020304" pitchFamily="18" charset="0"/>
                <a:cs typeface="Times New Roman" panose="02020603050405020304" pitchFamily="18" charset="0"/>
              </a:rPr>
              <a:t>compounds</a:t>
            </a:r>
            <a:r>
              <a:rPr lang="en-US" sz="2800" dirty="0" err="1">
                <a:solidFill>
                  <a:srgbClr val="FF0000"/>
                </a:solidFill>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Functionally</a:t>
            </a:r>
            <a:r>
              <a:rPr lang="en-US" sz="2800" dirty="0">
                <a:latin typeface="Times New Roman" panose="02020603050405020304" pitchFamily="18" charset="0"/>
                <a:cs typeface="Times New Roman" panose="02020603050405020304" pitchFamily="18" charset="0"/>
              </a:rPr>
              <a:t> necessary, but not structured such as Hormones</a:t>
            </a:r>
          </a:p>
          <a:p>
            <a:pPr marL="0" indent="0" algn="l">
              <a:buNone/>
            </a:pPr>
            <a:r>
              <a:rPr lang="en-US" sz="2800" dirty="0">
                <a:latin typeface="Times New Roman" panose="02020603050405020304" pitchFamily="18" charset="0"/>
                <a:cs typeface="Times New Roman" panose="02020603050405020304" pitchFamily="18" charset="0"/>
              </a:rPr>
              <a:t>,Enzymes, Vitamins.</a:t>
            </a:r>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6822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764704"/>
            <a:ext cx="8712968" cy="4857403"/>
          </a:xfrm>
        </p:spPr>
        <p:txBody>
          <a:bodyPr>
            <a:normAutofit/>
          </a:bodyPr>
          <a:lstStyle/>
          <a:p>
            <a:pPr marL="0" indent="0" algn="ctr">
              <a:buNone/>
            </a:pPr>
            <a:r>
              <a:rPr lang="en-US" sz="8000" b="1" i="1" dirty="0">
                <a:solidFill>
                  <a:srgbClr val="0070C0"/>
                </a:solidFill>
                <a:latin typeface="Agency FB" pitchFamily="34" charset="0"/>
              </a:rPr>
              <a:t>Metabolism</a:t>
            </a:r>
          </a:p>
          <a:p>
            <a:pPr marL="0" indent="0" algn="l">
              <a:buNone/>
            </a:pPr>
            <a:r>
              <a:rPr lang="en-US" sz="2800" dirty="0"/>
              <a:t>It is a biochemical process in which the body converts food into energy, through a series of chemical reactions in which it destroys nutrients inside the digestive system and turns them into energy through building and destroying cells and tissues.</a:t>
            </a:r>
          </a:p>
        </p:txBody>
      </p:sp>
    </p:spTree>
    <p:extLst>
      <p:ext uri="{BB962C8B-B14F-4D97-AF65-F5344CB8AC3E}">
        <p14:creationId xmlns:p14="http://schemas.microsoft.com/office/powerpoint/2010/main" val="72352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94CE9B9-C254-4734-8831-B20D29C1DC57}"/>
              </a:ext>
            </a:extLst>
          </p:cNvPr>
          <p:cNvSpPr>
            <a:spLocks noGrp="1"/>
          </p:cNvSpPr>
          <p:nvPr>
            <p:ph type="title"/>
          </p:nvPr>
        </p:nvSpPr>
        <p:spPr/>
        <p:txBody>
          <a:bodyPr/>
          <a:lstStyle/>
          <a:p>
            <a:endParaRPr lang="en-US"/>
          </a:p>
        </p:txBody>
      </p:sp>
      <p:pic>
        <p:nvPicPr>
          <p:cNvPr id="4" name="عنصر نائب للمحتوى 3">
            <a:extLst>
              <a:ext uri="{FF2B5EF4-FFF2-40B4-BE49-F238E27FC236}">
                <a16:creationId xmlns:a16="http://schemas.microsoft.com/office/drawing/2014/main" id="{F0FAF8A2-A371-4D75-9506-2DEE9CAE64FD}"/>
              </a:ext>
            </a:extLst>
          </p:cNvPr>
          <p:cNvPicPr>
            <a:picLocks noGrp="1" noChangeAspect="1"/>
          </p:cNvPicPr>
          <p:nvPr>
            <p:ph idx="1"/>
          </p:nvPr>
        </p:nvPicPr>
        <p:blipFill>
          <a:blip r:embed="rId2"/>
          <a:stretch>
            <a:fillRect/>
          </a:stretch>
        </p:blipFill>
        <p:spPr>
          <a:xfrm>
            <a:off x="1691680" y="411471"/>
            <a:ext cx="6959087" cy="6035058"/>
          </a:xfrm>
          <a:prstGeom prst="rect">
            <a:avLst/>
          </a:prstGeom>
        </p:spPr>
      </p:pic>
    </p:spTree>
    <p:extLst>
      <p:ext uri="{BB962C8B-B14F-4D97-AF65-F5344CB8AC3E}">
        <p14:creationId xmlns:p14="http://schemas.microsoft.com/office/powerpoint/2010/main" val="2694911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33670"/>
            <a:ext cx="8686800" cy="6741368"/>
          </a:xfrm>
        </p:spPr>
        <p:txBody>
          <a:bodyPr>
            <a:normAutofit/>
          </a:bodyPr>
          <a:lstStyle/>
          <a:p>
            <a:pPr marL="0" indent="0" algn="l">
              <a:buNone/>
            </a:pPr>
            <a:r>
              <a:rPr lang="en-US" sz="3200" b="1" dirty="0">
                <a:solidFill>
                  <a:srgbClr val="FF0000"/>
                </a:solidFill>
              </a:rPr>
              <a:t>Types of metabolism</a:t>
            </a:r>
            <a:r>
              <a:rPr lang="en-US" sz="3200" dirty="0">
                <a:solidFill>
                  <a:srgbClr val="FF0000"/>
                </a:solidFill>
              </a:rPr>
              <a:t>:</a:t>
            </a:r>
          </a:p>
          <a:p>
            <a:pPr marL="0" indent="0" algn="l">
              <a:buNone/>
            </a:pPr>
            <a:r>
              <a:rPr lang="en-US" sz="3200" b="1" dirty="0">
                <a:solidFill>
                  <a:srgbClr val="FF0000"/>
                </a:solidFill>
              </a:rPr>
              <a:t>1- Anabolism: </a:t>
            </a:r>
            <a:r>
              <a:rPr lang="en-US" sz="3200" dirty="0"/>
              <a:t>it is the process in which small molecules are converted into larger and more complex molecules of carbohydrates, proteins and fats.</a:t>
            </a:r>
          </a:p>
          <a:p>
            <a:pPr marL="0" indent="0" algn="l">
              <a:buNone/>
            </a:pPr>
            <a:r>
              <a:rPr lang="en-US" sz="3200" dirty="0"/>
              <a:t>In this process body tissues are built up and energy stores.</a:t>
            </a:r>
          </a:p>
          <a:p>
            <a:pPr marL="0" indent="0" algn="l">
              <a:buNone/>
            </a:pPr>
            <a:r>
              <a:rPr lang="en-US" sz="3200" b="1" dirty="0">
                <a:solidFill>
                  <a:srgbClr val="FF0000"/>
                </a:solidFill>
              </a:rPr>
              <a:t>2- Catabolism: </a:t>
            </a:r>
            <a:r>
              <a:rPr lang="en-US" sz="3200" dirty="0"/>
              <a:t>it is a process that produces energy for cellular activities, in which large molecules, mostly fats and carbohydrates, are broken down to produce the energy needed for anabolic metabolism. </a:t>
            </a:r>
            <a:endParaRPr lang="ar-IQ" sz="3200" dirty="0"/>
          </a:p>
        </p:txBody>
      </p:sp>
    </p:spTree>
    <p:extLst>
      <p:ext uri="{BB962C8B-B14F-4D97-AF65-F5344CB8AC3E}">
        <p14:creationId xmlns:p14="http://schemas.microsoft.com/office/powerpoint/2010/main" val="2593409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4075" y="2717800"/>
            <a:ext cx="6229350" cy="2609850"/>
          </a:xfrm>
        </p:spPr>
      </p:pic>
    </p:spTree>
    <p:extLst>
      <p:ext uri="{BB962C8B-B14F-4D97-AF65-F5344CB8AC3E}">
        <p14:creationId xmlns:p14="http://schemas.microsoft.com/office/powerpoint/2010/main" val="3852058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642194"/>
          </a:xfrm>
        </p:spPr>
        <p:txBody>
          <a:bodyPr/>
          <a:lstStyle/>
          <a:p>
            <a:r>
              <a:rPr lang="en-US" b="1" dirty="0">
                <a:solidFill>
                  <a:srgbClr val="FF0000"/>
                </a:solidFill>
                <a:latin typeface="Arial"/>
              </a:rPr>
              <a:t> </a:t>
            </a:r>
            <a:r>
              <a:rPr lang="en-US" sz="6600" b="1" i="1" dirty="0">
                <a:solidFill>
                  <a:srgbClr val="FF0000"/>
                </a:solidFill>
                <a:latin typeface="Agency FB" pitchFamily="34" charset="0"/>
              </a:rPr>
              <a:t>What Is The Blood</a:t>
            </a:r>
            <a:endParaRPr lang="ar-IQ" sz="6600" i="1" dirty="0">
              <a:latin typeface="Agency FB" pitchFamily="34" charset="0"/>
            </a:endParaRPr>
          </a:p>
        </p:txBody>
      </p:sp>
      <p:sp>
        <p:nvSpPr>
          <p:cNvPr id="3" name="عنصر نائب للمحتوى 2"/>
          <p:cNvSpPr>
            <a:spLocks noGrp="1"/>
          </p:cNvSpPr>
          <p:nvPr>
            <p:ph idx="1"/>
          </p:nvPr>
        </p:nvSpPr>
        <p:spPr>
          <a:xfrm>
            <a:off x="323528" y="1700808"/>
            <a:ext cx="8229600" cy="5040560"/>
          </a:xfrm>
        </p:spPr>
        <p:txBody>
          <a:bodyPr>
            <a:normAutofit lnSpcReduction="10000"/>
          </a:bodyPr>
          <a:lstStyle/>
          <a:p>
            <a:pPr marL="0" indent="0" algn="ctr">
              <a:buNone/>
            </a:pPr>
            <a:endParaRPr lang="en-US" b="1" dirty="0">
              <a:solidFill>
                <a:srgbClr val="FF0000"/>
              </a:solidFill>
              <a:latin typeface="Arial"/>
            </a:endParaRPr>
          </a:p>
          <a:p>
            <a:pPr marL="0" indent="0" algn="l">
              <a:buNone/>
            </a:pPr>
            <a:r>
              <a:rPr lang="en-US" sz="3200" dirty="0">
                <a:solidFill>
                  <a:srgbClr val="202122"/>
                </a:solidFill>
                <a:latin typeface="Arial"/>
              </a:rPr>
              <a:t>is a liquid substance composed of red and white blood cells, plasma and platelets, a connective tissue, that is, a major tissue, and performs functions of great importance in the human body.</a:t>
            </a:r>
          </a:p>
          <a:p>
            <a:r>
              <a:rPr lang="en-US" sz="3200" b="0" i="0" u="none" strike="noStrike" baseline="0" dirty="0">
                <a:latin typeface="Times New Roman" panose="02020603050405020304" pitchFamily="18" charset="0"/>
              </a:rPr>
              <a:t>The human body consists of 8% of the blood relative to its mass.</a:t>
            </a:r>
          </a:p>
          <a:p>
            <a:pPr algn="l"/>
            <a:r>
              <a:rPr lang="en-US" sz="3200" b="0" i="0" u="none" strike="noStrike" baseline="0" dirty="0">
                <a:latin typeface="Times New Roman" panose="02020603050405020304" pitchFamily="18" charset="0"/>
              </a:rPr>
              <a:t>Blood groups are divided into four main groups A, B,AB and O .</a:t>
            </a:r>
            <a:endParaRPr lang="ar-IQ" sz="3200" dirty="0"/>
          </a:p>
        </p:txBody>
      </p:sp>
    </p:spTree>
    <p:extLst>
      <p:ext uri="{BB962C8B-B14F-4D97-AF65-F5344CB8AC3E}">
        <p14:creationId xmlns:p14="http://schemas.microsoft.com/office/powerpoint/2010/main" val="3787537162"/>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560</TotalTime>
  <Words>735</Words>
  <Application>Microsoft Office PowerPoint</Application>
  <PresentationFormat>On-screen Show (4:3)</PresentationFormat>
  <Paragraphs>56</Paragraphs>
  <Slides>15</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15</vt:i4>
      </vt:variant>
    </vt:vector>
  </HeadingPairs>
  <TitlesOfParts>
    <vt:vector size="26" baseType="lpstr">
      <vt:lpstr>Agency FB</vt:lpstr>
      <vt:lpstr>Aharoni</vt:lpstr>
      <vt:lpstr>Arial</vt:lpstr>
      <vt:lpstr>Calibri</vt:lpstr>
      <vt:lpstr>Century Gothic</vt:lpstr>
      <vt:lpstr>Corbel</vt:lpstr>
      <vt:lpstr>Georgia</vt:lpstr>
      <vt:lpstr>Times New Roman</vt:lpstr>
      <vt:lpstr>Wingdings</vt:lpstr>
      <vt:lpstr>Wingdings 3</vt:lpstr>
      <vt:lpstr>ربطة</vt:lpstr>
      <vt:lpstr> Biochemistry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What Is The Blood</vt:lpstr>
      <vt:lpstr>Blood functions </vt:lpstr>
      <vt:lpstr>PowerPoint Presentation</vt:lpstr>
      <vt:lpstr>PowerPoint Presentation</vt:lpstr>
      <vt:lpstr>PowerPoint Presentation</vt:lpstr>
      <vt:lpstr>PowerPoint Presentation</vt:lpstr>
      <vt:lpstr>PowerPoint Presentation</vt:lpstr>
    </vt:vector>
  </TitlesOfParts>
  <Company>Ahmed-Under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ALFA</dc:creator>
  <cp:lastModifiedBy>dell</cp:lastModifiedBy>
  <cp:revision>55</cp:revision>
  <dcterms:created xsi:type="dcterms:W3CDTF">2021-03-01T08:29:50Z</dcterms:created>
  <dcterms:modified xsi:type="dcterms:W3CDTF">2024-04-19T19:04:36Z</dcterms:modified>
</cp:coreProperties>
</file>