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8"/>
  </p:notesMasterIdLst>
  <p:sldIdLst>
    <p:sldId id="326" r:id="rId2"/>
    <p:sldId id="327" r:id="rId3"/>
    <p:sldId id="355" r:id="rId4"/>
    <p:sldId id="351" r:id="rId5"/>
    <p:sldId id="356" r:id="rId6"/>
    <p:sldId id="328" r:id="rId7"/>
    <p:sldId id="329" r:id="rId8"/>
    <p:sldId id="330" r:id="rId9"/>
    <p:sldId id="347" r:id="rId10"/>
    <p:sldId id="333" r:id="rId11"/>
    <p:sldId id="335" r:id="rId12"/>
    <p:sldId id="361" r:id="rId13"/>
    <p:sldId id="366" r:id="rId14"/>
    <p:sldId id="357" r:id="rId15"/>
    <p:sldId id="358" r:id="rId16"/>
    <p:sldId id="363" r:id="rId17"/>
    <p:sldId id="359" r:id="rId18"/>
    <p:sldId id="360" r:id="rId19"/>
    <p:sldId id="364" r:id="rId20"/>
    <p:sldId id="365" r:id="rId21"/>
    <p:sldId id="353" r:id="rId22"/>
    <p:sldId id="349" r:id="rId23"/>
    <p:sldId id="362" r:id="rId24"/>
    <p:sldId id="367" r:id="rId25"/>
    <p:sldId id="368" r:id="rId26"/>
    <p:sldId id="3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68" d="100"/>
          <a:sy n="68"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a:t>
            </a:r>
            <a:r>
              <a:rPr lang="en-US" sz="2400" dirty="0">
                <a:solidFill>
                  <a:schemeClr val="tx2"/>
                </a:solidFill>
              </a:rPr>
              <a:t>laboratory instrumentation </a:t>
            </a:r>
          </a:p>
          <a:p>
            <a:pPr algn="just">
              <a:lnSpc>
                <a:spcPct val="200000"/>
              </a:lnSpc>
            </a:pPr>
            <a:r>
              <a:rPr lang="en-US" sz="2400" b="1" i="1" u="sng">
                <a:solidFill>
                  <a:schemeClr val="tx2"/>
                </a:solidFill>
              </a:rPr>
              <a:t>Class : </a:t>
            </a:r>
            <a:r>
              <a:rPr lang="en-US" sz="2400">
                <a:solidFill>
                  <a:schemeClr val="tx2"/>
                </a:solidFill>
              </a:rPr>
              <a:t> </a:t>
            </a:r>
            <a:r>
              <a:rPr lang="ar-IQ"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4</a:t>
            </a:r>
          </a:p>
          <a:p>
            <a:pPr algn="just">
              <a:lnSpc>
                <a:spcPct val="200000"/>
              </a:lnSpc>
            </a:pPr>
            <a:r>
              <a:rPr lang="en-US" sz="2400" b="1" i="1" dirty="0">
                <a:solidFill>
                  <a:schemeClr val="tx2"/>
                </a:solidFill>
              </a:rPr>
              <a:t>By: </a:t>
            </a:r>
            <a:r>
              <a:rPr lang="en-US" sz="2400" b="1" i="1" dirty="0" err="1">
                <a:solidFill>
                  <a:schemeClr val="tx2"/>
                </a:solidFill>
              </a:rPr>
              <a:t>Zainab</a:t>
            </a:r>
            <a:r>
              <a:rPr lang="en-US" sz="2400" b="1" i="1" dirty="0">
                <a:solidFill>
                  <a:schemeClr val="tx2"/>
                </a:solidFill>
              </a:rPr>
              <a:t>  </a:t>
            </a:r>
            <a:r>
              <a:rPr lang="en-US" sz="2400" b="1" i="1" dirty="0" err="1">
                <a:solidFill>
                  <a:schemeClr val="tx2"/>
                </a:solidFill>
              </a:rPr>
              <a:t>Sattar</a:t>
            </a:r>
            <a:r>
              <a:rPr lang="en-US" sz="2400" b="1" i="1" dirty="0">
                <a:solidFill>
                  <a:schemeClr val="tx2"/>
                </a:solidFill>
              </a:rPr>
              <a:t>  </a:t>
            </a:r>
            <a:r>
              <a:rPr lang="en-US" sz="2400" b="1" i="1" dirty="0" err="1">
                <a:solidFill>
                  <a:schemeClr val="tx2"/>
                </a:solidFill>
              </a:rPr>
              <a:t>Jabbar</a:t>
            </a:r>
            <a:r>
              <a:rPr lang="en-US" sz="2400" b="1" i="1" dirty="0">
                <a:solidFill>
                  <a:schemeClr val="tx2"/>
                </a:solidFill>
              </a:rPr>
              <a:t>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2D95-B98A-8E59-CC1B-4C989C5EC997}"/>
              </a:ext>
            </a:extLst>
          </p:cNvPr>
          <p:cNvSpPr>
            <a:spLocks noGrp="1"/>
          </p:cNvSpPr>
          <p:nvPr>
            <p:ph type="title"/>
          </p:nvPr>
        </p:nvSpPr>
        <p:spPr>
          <a:xfrm>
            <a:off x="1655834" y="301333"/>
            <a:ext cx="9785349" cy="645645"/>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Purpose</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6674E1A-12F2-3837-31B5-9668C1FD9B83}"/>
              </a:ext>
            </a:extLst>
          </p:cNvPr>
          <p:cNvSpPr txBox="1"/>
          <p:nvPr/>
        </p:nvSpPr>
        <p:spPr>
          <a:xfrm>
            <a:off x="1223886" y="1026147"/>
            <a:ext cx="10649243" cy="5831853"/>
          </a:xfrm>
          <a:prstGeom prst="rect">
            <a:avLst/>
          </a:prstGeom>
          <a:noFill/>
        </p:spPr>
        <p:txBody>
          <a:bodyPr wrap="square">
            <a:spAutoFit/>
          </a:bodyPr>
          <a:lstStyle/>
          <a:p>
            <a:pPr algn="just">
              <a:lnSpc>
                <a:spcPct val="150000"/>
              </a:lnSpc>
            </a:pPr>
            <a:r>
              <a:rPr lang="en-US" sz="2800" b="1" u="sng" dirty="0">
                <a:solidFill>
                  <a:schemeClr val="tx2"/>
                </a:solidFill>
                <a:latin typeface="Times New Roman" panose="02020603050405020304" pitchFamily="18" charset="0"/>
                <a:cs typeface="Times New Roman" panose="02020603050405020304" pitchFamily="18" charset="0"/>
              </a:rPr>
              <a:t>Blood gas/pH analyzers measure:</a:t>
            </a:r>
          </a:p>
          <a:p>
            <a:pPr algn="just">
              <a:lnSpc>
                <a:spcPct val="150000"/>
              </a:lnSpc>
            </a:pPr>
            <a:r>
              <a:rPr lang="en-US" sz="2800" dirty="0">
                <a:solidFill>
                  <a:schemeClr val="tx2"/>
                </a:solidFill>
                <a:latin typeface="Times New Roman" panose="02020603050405020304" pitchFamily="18" charset="0"/>
                <a:cs typeface="Times New Roman" panose="02020603050405020304" pitchFamily="18" charset="0"/>
              </a:rPr>
              <a:t>1. The partial pressure of oxygen (O2) → po2</a:t>
            </a:r>
          </a:p>
          <a:p>
            <a:pPr algn="just">
              <a:lnSpc>
                <a:spcPct val="150000"/>
              </a:lnSpc>
            </a:pPr>
            <a:r>
              <a:rPr lang="en-US" sz="2800" dirty="0">
                <a:solidFill>
                  <a:schemeClr val="tx2"/>
                </a:solidFill>
                <a:latin typeface="Times New Roman" panose="02020603050405020304" pitchFamily="18" charset="0"/>
                <a:cs typeface="Times New Roman" panose="02020603050405020304" pitchFamily="18" charset="0"/>
              </a:rPr>
              <a:t>2. Carbon dioxide (CO2) gases → pco2</a:t>
            </a:r>
          </a:p>
          <a:p>
            <a:pPr algn="just">
              <a:lnSpc>
                <a:spcPct val="150000"/>
              </a:lnSpc>
            </a:pPr>
            <a:r>
              <a:rPr lang="en-US" sz="2800" dirty="0">
                <a:solidFill>
                  <a:schemeClr val="tx2"/>
                </a:solidFill>
                <a:latin typeface="Times New Roman" panose="02020603050405020304" pitchFamily="18" charset="0"/>
                <a:cs typeface="Times New Roman" panose="02020603050405020304" pitchFamily="18" charset="0"/>
              </a:rPr>
              <a:t>3. The (hydrogen ion concentration) p(h+)</a:t>
            </a:r>
          </a:p>
          <a:p>
            <a:pPr algn="just">
              <a:lnSpc>
                <a:spcPct val="150000"/>
              </a:lnSpc>
            </a:pPr>
            <a:r>
              <a:rPr lang="en-US" sz="2800" dirty="0">
                <a:solidFill>
                  <a:schemeClr val="tx2"/>
                </a:solidFill>
                <a:latin typeface="Times New Roman" panose="02020603050405020304" pitchFamily="18" charset="0"/>
                <a:cs typeface="Times New Roman" panose="02020603050405020304" pitchFamily="18" charset="0"/>
              </a:rPr>
              <a:t>4. Sodium, potassium, and calcium concentrations</a:t>
            </a:r>
          </a:p>
          <a:p>
            <a:pPr algn="just">
              <a:lnSpc>
                <a:spcPct val="150000"/>
              </a:lnSpc>
            </a:pPr>
            <a:r>
              <a:rPr lang="en-US" sz="2800" dirty="0">
                <a:solidFill>
                  <a:schemeClr val="tx2"/>
                </a:solidFill>
                <a:latin typeface="Times New Roman" panose="02020603050405020304" pitchFamily="18" charset="0"/>
                <a:cs typeface="Times New Roman" panose="02020603050405020304" pitchFamily="18" charset="0"/>
              </a:rPr>
              <a:t>•Values for PO2, PCO2 and PH reflect the concentrations of these gases in arterial blood as well as the concentration of </a:t>
            </a:r>
            <a:r>
              <a:rPr lang="en-US" sz="2800" dirty="0" err="1">
                <a:solidFill>
                  <a:schemeClr val="tx2"/>
                </a:solidFill>
                <a:latin typeface="Times New Roman" panose="02020603050405020304" pitchFamily="18" charset="0"/>
                <a:cs typeface="Times New Roman" panose="02020603050405020304" pitchFamily="18" charset="0"/>
              </a:rPr>
              <a:t>hydrogenions</a:t>
            </a:r>
            <a:r>
              <a:rPr lang="en-US" sz="2800" dirty="0">
                <a:solidFill>
                  <a:schemeClr val="tx2"/>
                </a:solidFill>
                <a:latin typeface="Times New Roman" panose="02020603050405020304" pitchFamily="18" charset="0"/>
                <a:cs typeface="Times New Roman" panose="02020603050405020304" pitchFamily="18" charset="0"/>
              </a:rPr>
              <a:t> (H+)</a:t>
            </a:r>
          </a:p>
          <a:p>
            <a:pPr algn="just">
              <a:lnSpc>
                <a:spcPct val="150000"/>
              </a:lnSpc>
            </a:pPr>
            <a:r>
              <a:rPr lang="en-US" sz="2800" dirty="0">
                <a:solidFill>
                  <a:schemeClr val="tx2"/>
                </a:solidFill>
                <a:latin typeface="Times New Roman" panose="02020603050405020304" pitchFamily="18" charset="0"/>
                <a:cs typeface="Times New Roman" panose="02020603050405020304" pitchFamily="18" charset="0"/>
              </a:rPr>
              <a:t>•hence, the state of respiration, metabolism and body’s acid production of a patient can be diagnosed.</a:t>
            </a:r>
          </a:p>
        </p:txBody>
      </p:sp>
    </p:spTree>
    <p:extLst>
      <p:ext uri="{BB962C8B-B14F-4D97-AF65-F5344CB8AC3E}">
        <p14:creationId xmlns:p14="http://schemas.microsoft.com/office/powerpoint/2010/main" val="2468543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670052" y="436480"/>
            <a:ext cx="9785349" cy="91947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Working principle of BGA</a:t>
            </a:r>
            <a:br>
              <a:rPr lang="en-US" sz="4000" b="1" i="0" dirty="0">
                <a:solidFill>
                  <a:srgbClr val="0068D3"/>
                </a:solidFill>
                <a:effectLst/>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125415" y="1223890"/>
            <a:ext cx="10635175" cy="5758757"/>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Blood gas and </a:t>
            </a:r>
            <a:r>
              <a:rPr lang="en-US" b="0" i="0" dirty="0" err="1">
                <a:solidFill>
                  <a:schemeClr val="tx2"/>
                </a:solidFill>
                <a:effectLst/>
                <a:latin typeface="Times New Roman" panose="02020603050405020304" pitchFamily="18" charset="0"/>
                <a:cs typeface="Times New Roman" panose="02020603050405020304" pitchFamily="18" charset="0"/>
              </a:rPr>
              <a:t>ph</a:t>
            </a:r>
            <a:r>
              <a:rPr lang="en-US" b="0" i="0" dirty="0">
                <a:solidFill>
                  <a:schemeClr val="tx2"/>
                </a:solidFill>
                <a:effectLst/>
                <a:latin typeface="Times New Roman" panose="02020603050405020304" pitchFamily="18" charset="0"/>
                <a:cs typeface="Times New Roman" panose="02020603050405020304" pitchFamily="18" charset="0"/>
              </a:rPr>
              <a:t> analyzers use electrodes to determine </a:t>
            </a:r>
            <a:r>
              <a:rPr lang="en-US" b="0" i="0" dirty="0" err="1">
                <a:solidFill>
                  <a:schemeClr val="tx2"/>
                </a:solidFill>
                <a:effectLst/>
                <a:latin typeface="Times New Roman" panose="02020603050405020304" pitchFamily="18" charset="0"/>
                <a:cs typeface="Times New Roman" panose="02020603050405020304" pitchFamily="18" charset="0"/>
              </a:rPr>
              <a:t>ph</a:t>
            </a:r>
            <a:r>
              <a:rPr lang="en-US" b="0" i="0" dirty="0">
                <a:solidFill>
                  <a:schemeClr val="tx2"/>
                </a:solidFill>
                <a:effectLst/>
                <a:latin typeface="Times New Roman" panose="02020603050405020304" pitchFamily="18" charset="0"/>
                <a:cs typeface="Times New Roman" panose="02020603050405020304" pitchFamily="18" charset="0"/>
              </a:rPr>
              <a:t> partial pressure of carbon dioxide and partial pressure of oxygen in the blood.</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chemistry analyzers use a dry reagent pad system in which a filter pad impregnated with all reagents required for a particular reaction is placed on a thin plastic strip.</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E</a:t>
            </a:r>
            <a:r>
              <a:rPr lang="en-US" b="0" i="0" dirty="0">
                <a:solidFill>
                  <a:schemeClr val="tx2"/>
                </a:solidFill>
                <a:effectLst/>
                <a:latin typeface="Times New Roman" panose="02020603050405020304" pitchFamily="18" charset="0"/>
                <a:cs typeface="Times New Roman" panose="02020603050405020304" pitchFamily="18" charset="0"/>
              </a:rPr>
              <a:t>lectrolyte analyzers use the ion selective electrode (</a:t>
            </a:r>
            <a:r>
              <a:rPr lang="en-US" dirty="0">
                <a:solidFill>
                  <a:schemeClr val="tx2"/>
                </a:solidFill>
                <a:latin typeface="Times New Roman" panose="02020603050405020304" pitchFamily="18" charset="0"/>
                <a:cs typeface="Times New Roman" panose="02020603050405020304" pitchFamily="18" charset="0"/>
              </a:rPr>
              <a:t>ISE</a:t>
            </a:r>
            <a:r>
              <a:rPr lang="en-US" b="0" i="0" dirty="0">
                <a:solidFill>
                  <a:schemeClr val="tx2"/>
                </a:solidFill>
                <a:effectLst/>
                <a:latin typeface="Times New Roman" panose="02020603050405020304" pitchFamily="18" charset="0"/>
                <a:cs typeface="Times New Roman" panose="02020603050405020304" pitchFamily="18" charset="0"/>
              </a:rPr>
              <a:t>) methodology in which measurements of the ion activity in the Solution are made </a:t>
            </a:r>
            <a:r>
              <a:rPr lang="en-US" b="0" i="0" dirty="0" err="1">
                <a:solidFill>
                  <a:schemeClr val="tx2"/>
                </a:solidFill>
                <a:effectLst/>
                <a:latin typeface="Times New Roman" panose="02020603050405020304" pitchFamily="18" charset="0"/>
                <a:cs typeface="Times New Roman" panose="02020603050405020304" pitchFamily="18" charset="0"/>
              </a:rPr>
              <a:t>potention</a:t>
            </a:r>
            <a:r>
              <a:rPr lang="en-US" b="0" i="0" dirty="0">
                <a:solidFill>
                  <a:schemeClr val="tx2"/>
                </a:solidFill>
                <a:effectLst/>
                <a:latin typeface="Times New Roman" panose="02020603050405020304" pitchFamily="18" charset="0"/>
                <a:cs typeface="Times New Roman" panose="02020603050405020304" pitchFamily="18" charset="0"/>
              </a:rPr>
              <a:t> metrically using an external reference electrode and an (</a:t>
            </a:r>
            <a:r>
              <a:rPr lang="en-US" dirty="0">
                <a:solidFill>
                  <a:schemeClr val="tx2"/>
                </a:solidFill>
                <a:latin typeface="Times New Roman" panose="02020603050405020304" pitchFamily="18" charset="0"/>
                <a:cs typeface="Times New Roman" panose="02020603050405020304" pitchFamily="18" charset="0"/>
              </a:rPr>
              <a:t>ISE</a:t>
            </a:r>
            <a:r>
              <a:rPr lang="en-US" b="0" i="0" dirty="0">
                <a:solidFill>
                  <a:schemeClr val="tx2"/>
                </a:solidFill>
                <a:effectLst/>
                <a:latin typeface="Times New Roman" panose="02020603050405020304" pitchFamily="18" charset="0"/>
                <a:cs typeface="Times New Roman" panose="02020603050405020304" pitchFamily="18" charset="0"/>
              </a:rPr>
              <a:t>) containing an internal reference electrode.</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00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670052" y="436480"/>
            <a:ext cx="9785349" cy="91947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Working principle of BGA</a:t>
            </a:r>
            <a:br>
              <a:rPr lang="en-US" sz="4000" b="1" i="0" dirty="0">
                <a:solidFill>
                  <a:srgbClr val="0068D3"/>
                </a:solidFill>
                <a:effectLst/>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209822" y="844062"/>
            <a:ext cx="10635175" cy="5758757"/>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W</a:t>
            </a:r>
            <a:r>
              <a:rPr lang="en-US" b="0" i="0" dirty="0">
                <a:solidFill>
                  <a:schemeClr val="tx2"/>
                </a:solidFill>
                <a:effectLst/>
                <a:latin typeface="Times New Roman" panose="02020603050405020304" pitchFamily="18" charset="0"/>
                <a:cs typeface="Times New Roman" panose="02020603050405020304" pitchFamily="18" charset="0"/>
              </a:rPr>
              <a:t>hole blood samples are placed in test </a:t>
            </a:r>
            <a:r>
              <a:rPr lang="en-US" dirty="0">
                <a:solidFill>
                  <a:schemeClr val="tx2"/>
                </a:solidFill>
                <a:latin typeface="Times New Roman" panose="02020603050405020304" pitchFamily="18" charset="0"/>
                <a:cs typeface="Times New Roman" panose="02020603050405020304" pitchFamily="18" charset="0"/>
              </a:rPr>
              <a:t>s</a:t>
            </a:r>
            <a:r>
              <a:rPr lang="en-US" b="0" i="0" dirty="0">
                <a:solidFill>
                  <a:schemeClr val="tx2"/>
                </a:solidFill>
                <a:effectLst/>
                <a:latin typeface="Times New Roman" panose="02020603050405020304" pitchFamily="18" charset="0"/>
                <a:cs typeface="Times New Roman" panose="02020603050405020304" pitchFamily="18" charset="0"/>
              </a:rPr>
              <a:t>trips and loaded into the analyzer.</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operator may select the tests being performed on the sample using keypads or connected computer.</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O</a:t>
            </a:r>
            <a:r>
              <a:rPr lang="en-US" b="0" i="0" dirty="0">
                <a:solidFill>
                  <a:schemeClr val="tx2"/>
                </a:solidFill>
                <a:effectLst/>
                <a:latin typeface="Times New Roman" panose="02020603050405020304" pitchFamily="18" charset="0"/>
                <a:cs typeface="Times New Roman" panose="02020603050405020304" pitchFamily="18" charset="0"/>
              </a:rPr>
              <a:t>perators should be aware of the risk of exposure potentially infectious blood -borne pathogens during testing procedures and should use universal precautions including wearing gloves, face Shields or masks and gowns.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It uses 3 electrodes to test arterial blood.</a:t>
            </a:r>
          </a:p>
          <a:p>
            <a:pPr marL="0" indent="0" algn="just">
              <a:buNone/>
            </a:pPr>
            <a:endParaRPr lang="en-US"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93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2F6-DE55-3CDB-5E09-130FF8152CF0}"/>
              </a:ext>
            </a:extLst>
          </p:cNvPr>
          <p:cNvSpPr>
            <a:spLocks noGrp="1"/>
          </p:cNvSpPr>
          <p:nvPr>
            <p:ph type="title"/>
          </p:nvPr>
        </p:nvSpPr>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BGA Device </a:t>
            </a:r>
          </a:p>
        </p:txBody>
      </p:sp>
      <p:pic>
        <p:nvPicPr>
          <p:cNvPr id="5" name="Content Placeholder 4">
            <a:extLst>
              <a:ext uri="{FF2B5EF4-FFF2-40B4-BE49-F238E27FC236}">
                <a16:creationId xmlns:a16="http://schemas.microsoft.com/office/drawing/2014/main" id="{977D8410-44CD-7114-4FEC-6DAD5DAF745D}"/>
              </a:ext>
            </a:extLst>
          </p:cNvPr>
          <p:cNvPicPr>
            <a:picLocks noGrp="1" noChangeAspect="1"/>
          </p:cNvPicPr>
          <p:nvPr>
            <p:ph idx="1"/>
          </p:nvPr>
        </p:nvPicPr>
        <p:blipFill>
          <a:blip r:embed="rId2"/>
          <a:stretch>
            <a:fillRect/>
          </a:stretch>
        </p:blipFill>
        <p:spPr>
          <a:xfrm>
            <a:off x="2194560" y="1624012"/>
            <a:ext cx="8496886" cy="5056187"/>
          </a:xfrm>
        </p:spPr>
      </p:pic>
    </p:spTree>
    <p:extLst>
      <p:ext uri="{BB962C8B-B14F-4D97-AF65-F5344CB8AC3E}">
        <p14:creationId xmlns:p14="http://schemas.microsoft.com/office/powerpoint/2010/main" val="31924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416147" y="177803"/>
            <a:ext cx="9785349" cy="961682"/>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Reference Electrode</a:t>
            </a:r>
          </a:p>
        </p:txBody>
      </p:sp>
      <p:sp>
        <p:nvSpPr>
          <p:cNvPr id="12" name="TextBox 11">
            <a:extLst>
              <a:ext uri="{FF2B5EF4-FFF2-40B4-BE49-F238E27FC236}">
                <a16:creationId xmlns:a16="http://schemas.microsoft.com/office/drawing/2014/main" id="{9584A199-FD29-5C3C-665E-41B1DACB0DEF}"/>
              </a:ext>
            </a:extLst>
          </p:cNvPr>
          <p:cNvSpPr txBox="1"/>
          <p:nvPr/>
        </p:nvSpPr>
        <p:spPr>
          <a:xfrm>
            <a:off x="1195754" y="1139485"/>
            <a:ext cx="10536702" cy="2677656"/>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reference electrode is used in the measurement of pH and electrolyte parameters, located in the pH/Blood Gas module.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Components</a:t>
            </a:r>
          </a:p>
          <a:p>
            <a:pPr algn="just"/>
            <a:r>
              <a:rPr lang="en-US" sz="2800" dirty="0">
                <a:solidFill>
                  <a:schemeClr val="tx2"/>
                </a:solidFill>
                <a:latin typeface="Times New Roman" panose="02020603050405020304" pitchFamily="18" charset="0"/>
                <a:cs typeface="Times New Roman" panose="02020603050405020304" pitchFamily="18" charset="0"/>
              </a:rPr>
              <a:t>1. Pole: AgCl</a:t>
            </a:r>
          </a:p>
          <a:p>
            <a:pPr algn="just"/>
            <a:r>
              <a:rPr lang="en-US" sz="2800" dirty="0">
                <a:solidFill>
                  <a:schemeClr val="tx2"/>
                </a:solidFill>
                <a:latin typeface="Times New Roman" panose="02020603050405020304" pitchFamily="18" charset="0"/>
                <a:cs typeface="Times New Roman" panose="02020603050405020304" pitchFamily="18" charset="0"/>
              </a:rPr>
              <a:t>2. Electrolyte: </a:t>
            </a:r>
            <a:r>
              <a:rPr lang="en-US" sz="2800" dirty="0" err="1">
                <a:solidFill>
                  <a:schemeClr val="tx2"/>
                </a:solidFill>
                <a:latin typeface="Times New Roman" panose="02020603050405020304" pitchFamily="18" charset="0"/>
                <a:cs typeface="Times New Roman" panose="02020603050405020304" pitchFamily="18" charset="0"/>
              </a:rPr>
              <a:t>KCl</a:t>
            </a:r>
            <a:endParaRPr lang="en-US" sz="2800" dirty="0">
              <a:solidFill>
                <a:schemeClr val="tx2"/>
              </a:solidFill>
              <a:latin typeface="Times New Roman" panose="02020603050405020304" pitchFamily="18" charset="0"/>
              <a:cs typeface="Times New Roman" panose="02020603050405020304" pitchFamily="18" charset="0"/>
            </a:endParaRPr>
          </a:p>
          <a:p>
            <a:pPr algn="just"/>
            <a:r>
              <a:rPr lang="en-US" sz="2800" dirty="0">
                <a:solidFill>
                  <a:schemeClr val="tx2"/>
                </a:solidFill>
                <a:latin typeface="Times New Roman" panose="02020603050405020304" pitchFamily="18" charset="0"/>
                <a:cs typeface="Times New Roman" panose="02020603050405020304" pitchFamily="18" charset="0"/>
              </a:rPr>
              <a:t>3. Permeable seal </a:t>
            </a:r>
          </a:p>
        </p:txBody>
      </p:sp>
      <p:pic>
        <p:nvPicPr>
          <p:cNvPr id="6" name="Picture 5">
            <a:extLst>
              <a:ext uri="{FF2B5EF4-FFF2-40B4-BE49-F238E27FC236}">
                <a16:creationId xmlns:a16="http://schemas.microsoft.com/office/drawing/2014/main" id="{038467CA-CE11-622C-023B-7D9E9ECE4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637" y="2234215"/>
            <a:ext cx="2716236" cy="4250569"/>
          </a:xfrm>
          <a:prstGeom prst="rect">
            <a:avLst/>
          </a:prstGeom>
        </p:spPr>
      </p:pic>
      <p:pic>
        <p:nvPicPr>
          <p:cNvPr id="8" name="Picture 7">
            <a:extLst>
              <a:ext uri="{FF2B5EF4-FFF2-40B4-BE49-F238E27FC236}">
                <a16:creationId xmlns:a16="http://schemas.microsoft.com/office/drawing/2014/main" id="{7B749FA7-B901-AE0D-606B-85C1643C1713}"/>
              </a:ext>
            </a:extLst>
          </p:cNvPr>
          <p:cNvPicPr>
            <a:picLocks noChangeAspect="1"/>
          </p:cNvPicPr>
          <p:nvPr/>
        </p:nvPicPr>
        <p:blipFill>
          <a:blip r:embed="rId3"/>
          <a:stretch>
            <a:fillRect/>
          </a:stretch>
        </p:blipFill>
        <p:spPr>
          <a:xfrm>
            <a:off x="5015645" y="2618990"/>
            <a:ext cx="3286125" cy="3762375"/>
          </a:xfrm>
          <a:prstGeom prst="rect">
            <a:avLst/>
          </a:prstGeom>
        </p:spPr>
      </p:pic>
    </p:spTree>
    <p:extLst>
      <p:ext uri="{BB962C8B-B14F-4D97-AF65-F5344CB8AC3E}">
        <p14:creationId xmlns:p14="http://schemas.microsoft.com/office/powerpoint/2010/main" val="326056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416147" y="177803"/>
            <a:ext cx="9785349" cy="961682"/>
          </a:xfrm>
        </p:spPr>
        <p:txBody>
          <a:bodyPr>
            <a:norm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Ph</a:t>
            </a:r>
            <a:r>
              <a:rPr lang="en-US" sz="4000" b="1" i="0" dirty="0">
                <a:solidFill>
                  <a:srgbClr val="0068D3"/>
                </a:solidFill>
                <a:effectLst/>
                <a:latin typeface="Times New Roman" panose="02020603050405020304" pitchFamily="18" charset="0"/>
                <a:cs typeface="Times New Roman" panose="02020603050405020304" pitchFamily="18" charset="0"/>
              </a:rPr>
              <a:t> Electrode</a:t>
            </a:r>
          </a:p>
        </p:txBody>
      </p:sp>
      <p:sp>
        <p:nvSpPr>
          <p:cNvPr id="12" name="TextBox 11">
            <a:extLst>
              <a:ext uri="{FF2B5EF4-FFF2-40B4-BE49-F238E27FC236}">
                <a16:creationId xmlns:a16="http://schemas.microsoft.com/office/drawing/2014/main" id="{9584A199-FD29-5C3C-665E-41B1DACB0DEF}"/>
              </a:ext>
            </a:extLst>
          </p:cNvPr>
          <p:cNvSpPr txBox="1"/>
          <p:nvPr/>
        </p:nvSpPr>
        <p:spPr>
          <a:xfrm>
            <a:off x="1195754" y="1139485"/>
            <a:ext cx="10536702" cy="5262979"/>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pH measurement is performed using two </a:t>
            </a:r>
          </a:p>
          <a:p>
            <a:pPr algn="just"/>
            <a:r>
              <a:rPr lang="en-US" sz="2800" dirty="0">
                <a:solidFill>
                  <a:schemeClr val="tx2"/>
                </a:solidFill>
                <a:latin typeface="Times New Roman" panose="02020603050405020304" pitchFamily="18" charset="0"/>
                <a:cs typeface="Times New Roman" panose="02020603050405020304" pitchFamily="18" charset="0"/>
              </a:rPr>
              <a:t>separate electrodes: </a:t>
            </a:r>
          </a:p>
          <a:p>
            <a:pPr algn="just"/>
            <a:r>
              <a:rPr lang="en-US" sz="2800" dirty="0">
                <a:solidFill>
                  <a:schemeClr val="tx2"/>
                </a:solidFill>
                <a:latin typeface="Times New Roman" panose="02020603050405020304" pitchFamily="18" charset="0"/>
                <a:cs typeface="Times New Roman" panose="02020603050405020304" pitchFamily="18" charset="0"/>
              </a:rPr>
              <a:t>1. Ph-measuring Electrode </a:t>
            </a:r>
          </a:p>
          <a:p>
            <a:pPr algn="just"/>
            <a:r>
              <a:rPr lang="en-US" sz="2800" dirty="0">
                <a:solidFill>
                  <a:schemeClr val="tx2"/>
                </a:solidFill>
                <a:latin typeface="Times New Roman" panose="02020603050405020304" pitchFamily="18" charset="0"/>
                <a:cs typeface="Times New Roman" panose="02020603050405020304" pitchFamily="18" charset="0"/>
              </a:rPr>
              <a:t>2. Reference Electrode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pH-sensitive glass membrane is located at the tip and seals the inner buffer solution with a constant and known </a:t>
            </a:r>
            <a:r>
              <a:rPr lang="en-US" sz="2800" dirty="0" err="1">
                <a:solidFill>
                  <a:schemeClr val="tx2"/>
                </a:solidFill>
                <a:latin typeface="Times New Roman" panose="02020603050405020304" pitchFamily="18" charset="0"/>
                <a:cs typeface="Times New Roman" panose="02020603050405020304" pitchFamily="18" charset="0"/>
              </a:rPr>
              <a:t>pH.</a:t>
            </a:r>
            <a:endParaRPr lang="en-US" sz="2800" dirty="0">
              <a:solidFill>
                <a:schemeClr val="tx2"/>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 A saturated electrolyte solution (Potassium Chloride) in the reference electrode and a leaky membrane permit current flow from the reference electrode through the sample in the measurement chamber to the measuring electrode.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potential difference is displayed on a voltmeter calibrated in pH units.</a:t>
            </a:r>
          </a:p>
        </p:txBody>
      </p:sp>
    </p:spTree>
    <p:extLst>
      <p:ext uri="{BB962C8B-B14F-4D97-AF65-F5344CB8AC3E}">
        <p14:creationId xmlns:p14="http://schemas.microsoft.com/office/powerpoint/2010/main" val="3336636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E6A5-016B-E1C0-45C6-D2F71B582C98}"/>
              </a:ext>
            </a:extLst>
          </p:cNvPr>
          <p:cNvSpPr>
            <a:spLocks noGrp="1"/>
          </p:cNvSpPr>
          <p:nvPr>
            <p:ph type="title"/>
          </p:nvPr>
        </p:nvSpPr>
        <p:spPr/>
        <p:txBody>
          <a:bodyPr/>
          <a:lstStyle/>
          <a:p>
            <a:pPr algn="ctr"/>
            <a:r>
              <a:rPr lang="en-US" sz="3600" b="1" dirty="0">
                <a:solidFill>
                  <a:srgbClr val="0068D3"/>
                </a:solidFill>
                <a:latin typeface="Times New Roman" panose="02020603050405020304" pitchFamily="18" charset="0"/>
                <a:cs typeface="Times New Roman" panose="02020603050405020304" pitchFamily="18" charset="0"/>
              </a:rPr>
              <a:t>Ph</a:t>
            </a:r>
            <a:r>
              <a:rPr lang="en-US" sz="3600" b="1" i="0" dirty="0">
                <a:solidFill>
                  <a:srgbClr val="0068D3"/>
                </a:solidFill>
                <a:effectLst/>
                <a:latin typeface="Times New Roman" panose="02020603050405020304" pitchFamily="18" charset="0"/>
                <a:cs typeface="Times New Roman" panose="02020603050405020304" pitchFamily="18" charset="0"/>
              </a:rPr>
              <a:t> Electrode</a:t>
            </a:r>
            <a:endParaRPr lang="en-US" dirty="0"/>
          </a:p>
        </p:txBody>
      </p:sp>
      <p:pic>
        <p:nvPicPr>
          <p:cNvPr id="5" name="Content Placeholder 4">
            <a:extLst>
              <a:ext uri="{FF2B5EF4-FFF2-40B4-BE49-F238E27FC236}">
                <a16:creationId xmlns:a16="http://schemas.microsoft.com/office/drawing/2014/main" id="{0DC3A000-9AD8-3880-01EE-4B74314002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559" y="1752600"/>
            <a:ext cx="8820443" cy="4648200"/>
          </a:xfrm>
        </p:spPr>
      </p:pic>
    </p:spTree>
    <p:extLst>
      <p:ext uri="{BB962C8B-B14F-4D97-AF65-F5344CB8AC3E}">
        <p14:creationId xmlns:p14="http://schemas.microsoft.com/office/powerpoint/2010/main" val="335389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416147" y="177803"/>
            <a:ext cx="9785349" cy="961682"/>
          </a:xfrm>
        </p:spPr>
        <p:txBody>
          <a:bodyPr>
            <a:norm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pO2 electrode</a:t>
            </a:r>
            <a:endParaRPr lang="en-US" sz="4000" b="1" i="0" dirty="0">
              <a:solidFill>
                <a:srgbClr val="0068D3"/>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584A199-FD29-5C3C-665E-41B1DACB0DEF}"/>
              </a:ext>
            </a:extLst>
          </p:cNvPr>
          <p:cNvSpPr txBox="1"/>
          <p:nvPr/>
        </p:nvSpPr>
        <p:spPr>
          <a:xfrm>
            <a:off x="1195753" y="1139485"/>
            <a:ext cx="5588977" cy="4401205"/>
          </a:xfrm>
          <a:prstGeom prst="rect">
            <a:avLst/>
          </a:prstGeom>
          <a:noFill/>
        </p:spPr>
        <p:txBody>
          <a:bodyPr wrap="square">
            <a:spAutoFit/>
          </a:bodyPr>
          <a:lstStyle/>
          <a:p>
            <a:pPr algn="just"/>
            <a:r>
              <a:rPr lang="en-US" sz="2800" dirty="0">
                <a:solidFill>
                  <a:schemeClr val="tx2"/>
                </a:solidFill>
                <a:latin typeface="Times New Roman" panose="02020603050405020304" pitchFamily="18" charset="0"/>
                <a:cs typeface="Times New Roman" panose="02020603050405020304" pitchFamily="18" charset="0"/>
              </a:rPr>
              <a:t>Oxygen electrode measures the oxygen partial pressure in a blood or gas sample. </a:t>
            </a:r>
          </a:p>
          <a:p>
            <a:pPr algn="just"/>
            <a:r>
              <a:rPr lang="en-US" sz="2800" dirty="0">
                <a:solidFill>
                  <a:schemeClr val="tx2"/>
                </a:solidFill>
                <a:latin typeface="Times New Roman" panose="02020603050405020304" pitchFamily="18" charset="0"/>
                <a:cs typeface="Times New Roman" panose="02020603050405020304" pitchFamily="18" charset="0"/>
              </a:rPr>
              <a:t>1. Cathode: platinum </a:t>
            </a:r>
          </a:p>
          <a:p>
            <a:pPr algn="just"/>
            <a:r>
              <a:rPr lang="en-US" sz="2800" dirty="0">
                <a:solidFill>
                  <a:schemeClr val="tx2"/>
                </a:solidFill>
                <a:latin typeface="Times New Roman" panose="02020603050405020304" pitchFamily="18" charset="0"/>
                <a:cs typeface="Times New Roman" panose="02020603050405020304" pitchFamily="18" charset="0"/>
              </a:rPr>
              <a:t>2. Anode: a silver/silver chloride</a:t>
            </a:r>
          </a:p>
          <a:p>
            <a:pPr algn="just"/>
            <a:r>
              <a:rPr lang="en-US" sz="2800" dirty="0">
                <a:solidFill>
                  <a:schemeClr val="tx2"/>
                </a:solidFill>
                <a:latin typeface="Times New Roman" panose="02020603050405020304" pitchFamily="18" charset="0"/>
                <a:cs typeface="Times New Roman" panose="02020603050405020304" pitchFamily="18" charset="0"/>
              </a:rPr>
              <a:t>3. Electrolyte Solution: sodium chloride, Cathode and anode are placed in the electrolyte </a:t>
            </a:r>
          </a:p>
          <a:p>
            <a:pPr algn="just"/>
            <a:r>
              <a:rPr lang="en-US" sz="2800" dirty="0">
                <a:solidFill>
                  <a:schemeClr val="tx2"/>
                </a:solidFill>
                <a:latin typeface="Times New Roman" panose="02020603050405020304" pitchFamily="18" charset="0"/>
                <a:cs typeface="Times New Roman" panose="02020603050405020304" pitchFamily="18" charset="0"/>
              </a:rPr>
              <a:t>4. Permeable membrane: (Plastic) designed to allow only O2 to leak</a:t>
            </a:r>
          </a:p>
        </p:txBody>
      </p:sp>
      <p:pic>
        <p:nvPicPr>
          <p:cNvPr id="4" name="Picture 3">
            <a:extLst>
              <a:ext uri="{FF2B5EF4-FFF2-40B4-BE49-F238E27FC236}">
                <a16:creationId xmlns:a16="http://schemas.microsoft.com/office/drawing/2014/main" id="{FAB00958-0E07-541E-C124-54D9F1CAF36B}"/>
              </a:ext>
            </a:extLst>
          </p:cNvPr>
          <p:cNvPicPr>
            <a:picLocks noChangeAspect="1"/>
          </p:cNvPicPr>
          <p:nvPr/>
        </p:nvPicPr>
        <p:blipFill>
          <a:blip r:embed="rId2"/>
          <a:stretch>
            <a:fillRect/>
          </a:stretch>
        </p:blipFill>
        <p:spPr>
          <a:xfrm>
            <a:off x="6784731" y="2057388"/>
            <a:ext cx="4953000" cy="2614634"/>
          </a:xfrm>
          <a:prstGeom prst="rect">
            <a:avLst/>
          </a:prstGeom>
        </p:spPr>
      </p:pic>
    </p:spTree>
    <p:extLst>
      <p:ext uri="{BB962C8B-B14F-4D97-AF65-F5344CB8AC3E}">
        <p14:creationId xmlns:p14="http://schemas.microsoft.com/office/powerpoint/2010/main" val="1554569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416147" y="177803"/>
            <a:ext cx="9785349" cy="961682"/>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Pco2 Electrode</a:t>
            </a:r>
          </a:p>
        </p:txBody>
      </p:sp>
      <p:sp>
        <p:nvSpPr>
          <p:cNvPr id="12" name="TextBox 11">
            <a:extLst>
              <a:ext uri="{FF2B5EF4-FFF2-40B4-BE49-F238E27FC236}">
                <a16:creationId xmlns:a16="http://schemas.microsoft.com/office/drawing/2014/main" id="{9584A199-FD29-5C3C-665E-41B1DACB0DEF}"/>
              </a:ext>
            </a:extLst>
          </p:cNvPr>
          <p:cNvSpPr txBox="1"/>
          <p:nvPr/>
        </p:nvSpPr>
        <p:spPr>
          <a:xfrm>
            <a:off x="1195754" y="1139485"/>
            <a:ext cx="7019778" cy="5693866"/>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pCO2 electrode is a combined pH and Ag/AgCl reference  electrode mounted in a plastic jacket, which is filled with a bicarbonate electrolyte.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PCO2 electrode also contains a spacer (usually a porous membrane of nylon) that acts as a support.</a:t>
            </a:r>
          </a:p>
          <a:p>
            <a:pPr algn="just"/>
            <a:r>
              <a:rPr lang="en-US" sz="2800" dirty="0">
                <a:solidFill>
                  <a:schemeClr val="tx2"/>
                </a:solidFill>
                <a:latin typeface="Times New Roman" panose="02020603050405020304" pitchFamily="18" charset="0"/>
                <a:cs typeface="Times New Roman" panose="02020603050405020304" pitchFamily="18" charset="0"/>
              </a:rPr>
              <a:t>      → As CO2 diffuses through the membrane and into the support, </a:t>
            </a:r>
          </a:p>
          <a:p>
            <a:pPr algn="just"/>
            <a:r>
              <a:rPr lang="en-US" sz="2800" dirty="0">
                <a:solidFill>
                  <a:schemeClr val="tx2"/>
                </a:solidFill>
                <a:latin typeface="Times New Roman" panose="02020603050405020304" pitchFamily="18" charset="0"/>
                <a:cs typeface="Times New Roman" panose="02020603050405020304" pitchFamily="18" charset="0"/>
              </a:rPr>
              <a:t>      The pH of the electrolyte changes</a:t>
            </a:r>
          </a:p>
          <a:p>
            <a:pPr algn="just"/>
            <a:r>
              <a:rPr lang="en-US" sz="2800" dirty="0">
                <a:solidFill>
                  <a:schemeClr val="tx2"/>
                </a:solidFill>
                <a:latin typeface="Times New Roman" panose="02020603050405020304" pitchFamily="18" charset="0"/>
                <a:cs typeface="Times New Roman" panose="02020603050405020304" pitchFamily="18" charset="0"/>
              </a:rPr>
              <a:t>      → The output of this modified pH electrode is proportional to the   PCO2 present in the sample.</a:t>
            </a:r>
          </a:p>
        </p:txBody>
      </p:sp>
      <p:pic>
        <p:nvPicPr>
          <p:cNvPr id="4" name="Picture 3">
            <a:extLst>
              <a:ext uri="{FF2B5EF4-FFF2-40B4-BE49-F238E27FC236}">
                <a16:creationId xmlns:a16="http://schemas.microsoft.com/office/drawing/2014/main" id="{DCC81AB1-E039-2ADA-7E55-587A428EDE66}"/>
              </a:ext>
            </a:extLst>
          </p:cNvPr>
          <p:cNvPicPr>
            <a:picLocks noChangeAspect="1"/>
          </p:cNvPicPr>
          <p:nvPr/>
        </p:nvPicPr>
        <p:blipFill>
          <a:blip r:embed="rId2"/>
          <a:stretch>
            <a:fillRect/>
          </a:stretch>
        </p:blipFill>
        <p:spPr>
          <a:xfrm>
            <a:off x="8215532" y="1927274"/>
            <a:ext cx="3671668" cy="3287869"/>
          </a:xfrm>
          <a:prstGeom prst="rect">
            <a:avLst/>
          </a:prstGeom>
        </p:spPr>
      </p:pic>
    </p:spTree>
    <p:extLst>
      <p:ext uri="{BB962C8B-B14F-4D97-AF65-F5344CB8AC3E}">
        <p14:creationId xmlns:p14="http://schemas.microsoft.com/office/powerpoint/2010/main" val="3275536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A7F068-7009-C996-5C80-4F7AA8D3E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77802"/>
            <a:ext cx="9603545" cy="6680198"/>
          </a:xfrm>
          <a:prstGeom prst="rect">
            <a:avLst/>
          </a:prstGeom>
        </p:spPr>
      </p:pic>
    </p:spTree>
    <p:extLst>
      <p:ext uri="{BB962C8B-B14F-4D97-AF65-F5344CB8AC3E}">
        <p14:creationId xmlns:p14="http://schemas.microsoft.com/office/powerpoint/2010/main" val="3642937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3FD1-F76F-03F5-D5BF-B3A1CDB41CB3}"/>
              </a:ext>
            </a:extLst>
          </p:cNvPr>
          <p:cNvSpPr>
            <a:spLocks noGrp="1"/>
          </p:cNvSpPr>
          <p:nvPr>
            <p:ph idx="1"/>
          </p:nvPr>
        </p:nvSpPr>
        <p:spPr>
          <a:xfrm>
            <a:off x="1274162" y="939381"/>
            <a:ext cx="10514561" cy="5282418"/>
          </a:xfrm>
        </p:spPr>
        <p:txBody>
          <a:bodyPr>
            <a:normAutofit/>
          </a:bodyPr>
          <a:lstStyle/>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Also called Arterial Blood Gas (ABG) analyzer.</a:t>
            </a:r>
          </a:p>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Blood gas analyzers are used to measure the pH, partial pressure of carbon dioxide (pCO2) and partial pressure of oxygen (pO2) of the body fluids with special reference to the human blood.</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measurement of these parameters are essential to determine the acid-base balance in the body.</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29A9C9A-703D-D8A8-9D05-4362E70177C7}"/>
              </a:ext>
            </a:extLst>
          </p:cNvPr>
          <p:cNvGraphicFramePr>
            <a:graphicFrameLocks noGrp="1"/>
          </p:cNvGraphicFramePr>
          <p:nvPr>
            <p:extLst>
              <p:ext uri="{D42A27DB-BD31-4B8C-83A1-F6EECF244321}">
                <p14:modId xmlns:p14="http://schemas.microsoft.com/office/powerpoint/2010/main" val="3444216577"/>
              </p:ext>
            </p:extLst>
          </p:nvPr>
        </p:nvGraphicFramePr>
        <p:xfrm>
          <a:off x="2365115" y="329781"/>
          <a:ext cx="8332657" cy="609600"/>
        </p:xfrm>
        <a:graphic>
          <a:graphicData uri="http://schemas.openxmlformats.org/drawingml/2006/table">
            <a:tbl>
              <a:tblPr/>
              <a:tblGrid>
                <a:gridCol w="8332657">
                  <a:extLst>
                    <a:ext uri="{9D8B030D-6E8A-4147-A177-3AD203B41FA5}">
                      <a16:colId xmlns:a16="http://schemas.microsoft.com/office/drawing/2014/main" val="2115241005"/>
                    </a:ext>
                  </a:extLst>
                </a:gridCol>
              </a:tblGrid>
              <a:tr h="0">
                <a:tc>
                  <a:txBody>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Blood gas analyzer</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pic>
        <p:nvPicPr>
          <p:cNvPr id="4" name="Picture 3">
            <a:extLst>
              <a:ext uri="{FF2B5EF4-FFF2-40B4-BE49-F238E27FC236}">
                <a16:creationId xmlns:a16="http://schemas.microsoft.com/office/drawing/2014/main" id="{076F8FB7-EA95-DB5F-32DE-5665BF238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111" y="3709988"/>
            <a:ext cx="6525667" cy="3148012"/>
          </a:xfrm>
          <a:prstGeom prst="rect">
            <a:avLst/>
          </a:prstGeom>
        </p:spPr>
      </p:pic>
    </p:spTree>
    <p:extLst>
      <p:ext uri="{BB962C8B-B14F-4D97-AF65-F5344CB8AC3E}">
        <p14:creationId xmlns:p14="http://schemas.microsoft.com/office/powerpoint/2010/main" val="1875819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5767C9-286C-A3E3-7791-97F98E117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8383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D0BF-0343-7B65-CA62-438F94658796}"/>
              </a:ext>
            </a:extLst>
          </p:cNvPr>
          <p:cNvSpPr>
            <a:spLocks noGrp="1"/>
          </p:cNvSpPr>
          <p:nvPr>
            <p:ph type="title"/>
          </p:nvPr>
        </p:nvSpPr>
        <p:spPr>
          <a:xfrm>
            <a:off x="1593852" y="177801"/>
            <a:ext cx="9785349" cy="1041399"/>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Electrode Cartridges</a:t>
            </a:r>
            <a:endParaRPr lang="en-US" sz="4000" dirty="0"/>
          </a:p>
        </p:txBody>
      </p:sp>
      <p:pic>
        <p:nvPicPr>
          <p:cNvPr id="6" name="Content Placeholder 5">
            <a:extLst>
              <a:ext uri="{FF2B5EF4-FFF2-40B4-BE49-F238E27FC236}">
                <a16:creationId xmlns:a16="http://schemas.microsoft.com/office/drawing/2014/main" id="{CFB37EC7-E8B8-64F6-DE8A-EB12D062AE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575" y="1130300"/>
            <a:ext cx="7582487" cy="5727700"/>
          </a:xfrm>
        </p:spPr>
      </p:pic>
    </p:spTree>
    <p:extLst>
      <p:ext uri="{BB962C8B-B14F-4D97-AF65-F5344CB8AC3E}">
        <p14:creationId xmlns:p14="http://schemas.microsoft.com/office/powerpoint/2010/main" val="17498410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A698-433D-976C-9AB8-7D42D6662163}"/>
              </a:ext>
            </a:extLst>
          </p:cNvPr>
          <p:cNvSpPr>
            <a:spLocks noGrp="1"/>
          </p:cNvSpPr>
          <p:nvPr>
            <p:ph type="title"/>
          </p:nvPr>
        </p:nvSpPr>
        <p:spPr>
          <a:xfrm>
            <a:off x="1593852" y="177801"/>
            <a:ext cx="9785349" cy="812799"/>
          </a:xfrm>
        </p:spPr>
        <p:txBody>
          <a:bodyPr/>
          <a:lstStyle/>
          <a:p>
            <a:pPr algn="ctr"/>
            <a:r>
              <a:rPr lang="en-US" sz="4000" b="1" dirty="0">
                <a:solidFill>
                  <a:srgbClr val="0070C0"/>
                </a:solidFill>
                <a:latin typeface="Times New Roman" panose="02020603050405020304" pitchFamily="18" charset="0"/>
                <a:cs typeface="Times New Roman" panose="02020603050405020304" pitchFamily="18" charset="0"/>
              </a:rPr>
              <a:t>Types of BGA</a:t>
            </a:r>
            <a:endParaRPr lang="en-US" dirty="0"/>
          </a:p>
        </p:txBody>
      </p:sp>
      <p:sp>
        <p:nvSpPr>
          <p:cNvPr id="3" name="Content Placeholder 2">
            <a:extLst>
              <a:ext uri="{FF2B5EF4-FFF2-40B4-BE49-F238E27FC236}">
                <a16:creationId xmlns:a16="http://schemas.microsoft.com/office/drawing/2014/main" id="{79442DDB-F631-BAAB-8F9E-D8EAAF468087}"/>
              </a:ext>
            </a:extLst>
          </p:cNvPr>
          <p:cNvSpPr>
            <a:spLocks noGrp="1"/>
          </p:cNvSpPr>
          <p:nvPr>
            <p:ph idx="1"/>
          </p:nvPr>
        </p:nvSpPr>
        <p:spPr>
          <a:xfrm>
            <a:off x="1302430" y="1295400"/>
            <a:ext cx="10401889" cy="4572000"/>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Standalone conventional BGA analyzer </a:t>
            </a:r>
            <a:r>
              <a:rPr lang="en-US" dirty="0">
                <a:solidFill>
                  <a:schemeClr val="tx2"/>
                </a:solidFill>
                <a:latin typeface="Times New Roman" panose="02020603050405020304" pitchFamily="18" charset="0"/>
                <a:cs typeface="Times New Roman" panose="02020603050405020304" pitchFamily="18" charset="0"/>
              </a:rPr>
              <a:t>:- The machine consist of two major things. one is the reagents pack and the second is a sensor cassette where reagent packs provide necessary reagents to measure the BGA values along with mixing in blood samples. The sensor cassettes have all the electrodes which calculate the values of different parameters in blood.</a:t>
            </a:r>
          </a:p>
        </p:txBody>
      </p:sp>
      <p:pic>
        <p:nvPicPr>
          <p:cNvPr id="11" name="Picture 10">
            <a:extLst>
              <a:ext uri="{FF2B5EF4-FFF2-40B4-BE49-F238E27FC236}">
                <a16:creationId xmlns:a16="http://schemas.microsoft.com/office/drawing/2014/main" id="{A7BAD505-AAF0-3F5E-1C72-B68388840A1C}"/>
              </a:ext>
            </a:extLst>
          </p:cNvPr>
          <p:cNvPicPr>
            <a:picLocks noChangeAspect="1"/>
          </p:cNvPicPr>
          <p:nvPr/>
        </p:nvPicPr>
        <p:blipFill>
          <a:blip r:embed="rId2"/>
          <a:stretch>
            <a:fillRect/>
          </a:stretch>
        </p:blipFill>
        <p:spPr>
          <a:xfrm>
            <a:off x="8595800" y="3286125"/>
            <a:ext cx="2990850" cy="3571875"/>
          </a:xfrm>
          <a:prstGeom prst="rect">
            <a:avLst/>
          </a:prstGeom>
        </p:spPr>
      </p:pic>
      <p:pic>
        <p:nvPicPr>
          <p:cNvPr id="13" name="Picture 12">
            <a:extLst>
              <a:ext uri="{FF2B5EF4-FFF2-40B4-BE49-F238E27FC236}">
                <a16:creationId xmlns:a16="http://schemas.microsoft.com/office/drawing/2014/main" id="{A15CB070-97F0-CCA8-12F3-8272805A2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567" y="4093859"/>
            <a:ext cx="5015096" cy="2586340"/>
          </a:xfrm>
          <a:prstGeom prst="rect">
            <a:avLst/>
          </a:prstGeom>
        </p:spPr>
      </p:pic>
    </p:spTree>
    <p:extLst>
      <p:ext uri="{BB962C8B-B14F-4D97-AF65-F5344CB8AC3E}">
        <p14:creationId xmlns:p14="http://schemas.microsoft.com/office/powerpoint/2010/main" val="158857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A698-433D-976C-9AB8-7D42D6662163}"/>
              </a:ext>
            </a:extLst>
          </p:cNvPr>
          <p:cNvSpPr>
            <a:spLocks noGrp="1"/>
          </p:cNvSpPr>
          <p:nvPr>
            <p:ph type="title"/>
          </p:nvPr>
        </p:nvSpPr>
        <p:spPr>
          <a:xfrm>
            <a:off x="1593852" y="177801"/>
            <a:ext cx="9785349" cy="1117599"/>
          </a:xfrm>
        </p:spPr>
        <p:txBody>
          <a:bodyPr/>
          <a:lstStyle/>
          <a:p>
            <a:pPr algn="ctr"/>
            <a:r>
              <a:rPr lang="en-US" sz="4000" b="1" dirty="0">
                <a:solidFill>
                  <a:srgbClr val="0070C0"/>
                </a:solidFill>
                <a:latin typeface="Times New Roman" panose="02020603050405020304" pitchFamily="18" charset="0"/>
                <a:cs typeface="Times New Roman" panose="02020603050405020304" pitchFamily="18" charset="0"/>
              </a:rPr>
              <a:t>Types of BGA</a:t>
            </a:r>
            <a:endParaRPr lang="en-US" dirty="0"/>
          </a:p>
        </p:txBody>
      </p:sp>
      <p:sp>
        <p:nvSpPr>
          <p:cNvPr id="3" name="Content Placeholder 2">
            <a:extLst>
              <a:ext uri="{FF2B5EF4-FFF2-40B4-BE49-F238E27FC236}">
                <a16:creationId xmlns:a16="http://schemas.microsoft.com/office/drawing/2014/main" id="{79442DDB-F631-BAAB-8F9E-D8EAAF468087}"/>
              </a:ext>
            </a:extLst>
          </p:cNvPr>
          <p:cNvSpPr>
            <a:spLocks noGrp="1"/>
          </p:cNvSpPr>
          <p:nvPr>
            <p:ph idx="1"/>
          </p:nvPr>
        </p:nvSpPr>
        <p:spPr>
          <a:xfrm>
            <a:off x="1302430" y="1295400"/>
            <a:ext cx="10401889" cy="4572000"/>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portable or handheld ABG analyzers :- </a:t>
            </a:r>
            <a:r>
              <a:rPr lang="en-US" dirty="0">
                <a:solidFill>
                  <a:schemeClr val="tx2"/>
                </a:solidFill>
                <a:latin typeface="Times New Roman" panose="02020603050405020304" pitchFamily="18" charset="0"/>
                <a:cs typeface="Times New Roman" panose="02020603050405020304" pitchFamily="18" charset="0"/>
              </a:rPr>
              <a:t>This type of BGA analyzer consists of simple Cassettes which consist of different electrodes or sensors which determine the ABG values directly interacting with the device. This type of device doesn't need any type of reagents or supplies only disposable cassettes are used to determine the BGA values for each patient. This type of a machine is very helpful for intra-hospital transport different departments of the hospital.</a:t>
            </a:r>
          </a:p>
        </p:txBody>
      </p:sp>
    </p:spTree>
    <p:extLst>
      <p:ext uri="{BB962C8B-B14F-4D97-AF65-F5344CB8AC3E}">
        <p14:creationId xmlns:p14="http://schemas.microsoft.com/office/powerpoint/2010/main" val="160290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A698-433D-976C-9AB8-7D42D6662163}"/>
              </a:ext>
            </a:extLst>
          </p:cNvPr>
          <p:cNvSpPr>
            <a:spLocks noGrp="1"/>
          </p:cNvSpPr>
          <p:nvPr>
            <p:ph type="title"/>
          </p:nvPr>
        </p:nvSpPr>
        <p:spPr>
          <a:xfrm>
            <a:off x="1593852" y="177801"/>
            <a:ext cx="9785349" cy="1117599"/>
          </a:xfrm>
        </p:spPr>
        <p:txBody>
          <a:bodyPr/>
          <a:lstStyle/>
          <a:p>
            <a:pPr algn="ctr"/>
            <a:r>
              <a:rPr lang="en-US" sz="4000" b="1" dirty="0">
                <a:solidFill>
                  <a:srgbClr val="0070C0"/>
                </a:solidFill>
                <a:latin typeface="Times New Roman" panose="02020603050405020304" pitchFamily="18" charset="0"/>
                <a:cs typeface="Times New Roman" panose="02020603050405020304" pitchFamily="18" charset="0"/>
              </a:rPr>
              <a:t>Basic Safety Consideration</a:t>
            </a:r>
            <a:endParaRPr lang="en-US" dirty="0"/>
          </a:p>
        </p:txBody>
      </p:sp>
      <p:sp>
        <p:nvSpPr>
          <p:cNvPr id="3" name="Content Placeholder 2">
            <a:extLst>
              <a:ext uri="{FF2B5EF4-FFF2-40B4-BE49-F238E27FC236}">
                <a16:creationId xmlns:a16="http://schemas.microsoft.com/office/drawing/2014/main" id="{79442DDB-F631-BAAB-8F9E-D8EAAF468087}"/>
              </a:ext>
            </a:extLst>
          </p:cNvPr>
          <p:cNvSpPr>
            <a:spLocks noGrp="1"/>
          </p:cNvSpPr>
          <p:nvPr>
            <p:ph idx="1"/>
          </p:nvPr>
        </p:nvSpPr>
        <p:spPr>
          <a:xfrm>
            <a:off x="1302430" y="1295400"/>
            <a:ext cx="10401889" cy="4572000"/>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When analysis is complete, the blood specimen is disposed of in one of two ways:-</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Most analyzers pump the specimen into a waste container, and the system is flushed with a rinse or wash solution.</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Some newer units retain the specimen in the disposable sealed reaction cartridge which is then discarded.</a:t>
            </a:r>
          </a:p>
        </p:txBody>
      </p:sp>
    </p:spTree>
    <p:extLst>
      <p:ext uri="{BB962C8B-B14F-4D97-AF65-F5344CB8AC3E}">
        <p14:creationId xmlns:p14="http://schemas.microsoft.com/office/powerpoint/2010/main" val="596601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A698-433D-976C-9AB8-7D42D6662163}"/>
              </a:ext>
            </a:extLst>
          </p:cNvPr>
          <p:cNvSpPr>
            <a:spLocks noGrp="1"/>
          </p:cNvSpPr>
          <p:nvPr>
            <p:ph type="title"/>
          </p:nvPr>
        </p:nvSpPr>
        <p:spPr>
          <a:xfrm>
            <a:off x="1593852" y="177802"/>
            <a:ext cx="9785349" cy="778802"/>
          </a:xfrm>
        </p:spPr>
        <p:txBody>
          <a:bodyPr/>
          <a:lstStyle/>
          <a:p>
            <a:pPr algn="ctr"/>
            <a:r>
              <a:rPr lang="en-US" sz="4000" b="1" dirty="0">
                <a:solidFill>
                  <a:srgbClr val="0070C0"/>
                </a:solidFill>
                <a:latin typeface="Times New Roman" panose="02020603050405020304" pitchFamily="18" charset="0"/>
                <a:cs typeface="Times New Roman" panose="02020603050405020304" pitchFamily="18" charset="0"/>
              </a:rPr>
              <a:t>Basic Work Specifications</a:t>
            </a:r>
          </a:p>
        </p:txBody>
      </p:sp>
      <p:sp>
        <p:nvSpPr>
          <p:cNvPr id="3" name="Content Placeholder 2">
            <a:extLst>
              <a:ext uri="{FF2B5EF4-FFF2-40B4-BE49-F238E27FC236}">
                <a16:creationId xmlns:a16="http://schemas.microsoft.com/office/drawing/2014/main" id="{79442DDB-F631-BAAB-8F9E-D8EAAF468087}"/>
              </a:ext>
            </a:extLst>
          </p:cNvPr>
          <p:cNvSpPr>
            <a:spLocks noGrp="1"/>
          </p:cNvSpPr>
          <p:nvPr>
            <p:ph idx="1"/>
          </p:nvPr>
        </p:nvSpPr>
        <p:spPr>
          <a:xfrm>
            <a:off x="1302430" y="956604"/>
            <a:ext cx="10401889" cy="5331654"/>
          </a:xfrm>
        </p:spPr>
        <p:txBody>
          <a:bodyPr>
            <a:noAutofit/>
          </a:bodyPr>
          <a:lstStyle/>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The equipment should possess electrodes with long life at least 2 years</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Assessment of the instrument should be provided by the company.</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 All results should be available within 3 min.</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The results should be microprocessor controlled and of latest technology version.</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The instrument should have facilities like monitor screen, external keyboard, mouse, and barcode reader.</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The instrument should have the capability to interface a computer and a computer should be supplied for data acquisition and patient record with recommended software.</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Display language should have English</a:t>
            </a: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CE21A-6D0C-2E6D-9822-D1F14AADC70D}"/>
              </a:ext>
            </a:extLst>
          </p:cNvPr>
          <p:cNvSpPr>
            <a:spLocks noGrp="1"/>
          </p:cNvSpPr>
          <p:nvPr>
            <p:ph idx="1"/>
          </p:nvPr>
        </p:nvSpPr>
        <p:spPr>
          <a:xfrm>
            <a:off x="1593852" y="304800"/>
            <a:ext cx="9785349" cy="5867400"/>
          </a:xfrm>
        </p:spPr>
        <p:txBody>
          <a:bodyPr>
            <a:normAutofit/>
          </a:bodyPr>
          <a:lstStyle/>
          <a:p>
            <a:pPr marL="0" indent="0" algn="ctr">
              <a:buNone/>
            </a:pPr>
            <a:endParaRPr lang="en-US" sz="80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sz="8000" b="1" dirty="0">
                <a:solidFill>
                  <a:srgbClr val="0070C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7641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B798-9E5F-7436-12C6-E98A17906BA3}"/>
              </a:ext>
            </a:extLst>
          </p:cNvPr>
          <p:cNvSpPr>
            <a:spLocks noGrp="1"/>
          </p:cNvSpPr>
          <p:nvPr>
            <p:ph type="title"/>
          </p:nvPr>
        </p:nvSpPr>
        <p:spPr/>
        <p:txBody>
          <a:bodyPr>
            <a:normAutofit/>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Blood gas analyzer</a:t>
            </a:r>
            <a:br>
              <a:rPr lang="en-US" sz="4000" b="1" dirty="0">
                <a:solidFill>
                  <a:srgbClr val="0068D3"/>
                </a:solidFill>
                <a:effectLst/>
                <a:latin typeface="Times New Roman" panose="02020603050405020304" pitchFamily="18" charset="0"/>
                <a:cs typeface="Times New Roman" panose="02020603050405020304" pitchFamily="18" charset="0"/>
              </a:rPr>
            </a:br>
            <a:endParaRPr lang="en-US" sz="4000" dirty="0"/>
          </a:p>
        </p:txBody>
      </p:sp>
      <p:pic>
        <p:nvPicPr>
          <p:cNvPr id="10" name="Content Placeholder 9">
            <a:extLst>
              <a:ext uri="{FF2B5EF4-FFF2-40B4-BE49-F238E27FC236}">
                <a16:creationId xmlns:a16="http://schemas.microsoft.com/office/drawing/2014/main" id="{17820AB3-4436-4A68-5606-0855785E83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2869809"/>
            <a:ext cx="5739618" cy="3390313"/>
          </a:xfrm>
          <a:prstGeom prst="rect">
            <a:avLst/>
          </a:prstGeom>
        </p:spPr>
      </p:pic>
      <p:sp>
        <p:nvSpPr>
          <p:cNvPr id="5" name="TextBox 4">
            <a:extLst>
              <a:ext uri="{FF2B5EF4-FFF2-40B4-BE49-F238E27FC236}">
                <a16:creationId xmlns:a16="http://schemas.microsoft.com/office/drawing/2014/main" id="{6D74A57D-E950-CC1A-9F8B-9DC66B6D84CD}"/>
              </a:ext>
            </a:extLst>
          </p:cNvPr>
          <p:cNvSpPr txBox="1"/>
          <p:nvPr/>
        </p:nvSpPr>
        <p:spPr>
          <a:xfrm>
            <a:off x="1308296" y="1196249"/>
            <a:ext cx="10269415" cy="954107"/>
          </a:xfrm>
          <a:prstGeom prst="rect">
            <a:avLst/>
          </a:prstGeom>
          <a:noFill/>
        </p:spPr>
        <p:txBody>
          <a:bodyPr wrap="square">
            <a:spAutoFit/>
          </a:bodyPr>
          <a:lstStyle/>
          <a:p>
            <a:pPr marL="457200" indent="-457200">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An ABG test requires that a small volume of blood be drawn from the radial artery with a syringe and a thin needle.</a:t>
            </a:r>
          </a:p>
        </p:txBody>
      </p:sp>
    </p:spTree>
    <p:extLst>
      <p:ext uri="{BB962C8B-B14F-4D97-AF65-F5344CB8AC3E}">
        <p14:creationId xmlns:p14="http://schemas.microsoft.com/office/powerpoint/2010/main" val="14620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070C-BFA2-87B5-04B9-5593EEE84E38}"/>
              </a:ext>
            </a:extLst>
          </p:cNvPr>
          <p:cNvSpPr>
            <a:spLocks noGrp="1"/>
          </p:cNvSpPr>
          <p:nvPr>
            <p:ph type="title"/>
          </p:nvPr>
        </p:nvSpPr>
        <p:spPr>
          <a:xfrm>
            <a:off x="1593852" y="177801"/>
            <a:ext cx="9785349" cy="961682"/>
          </a:xfrm>
        </p:spPr>
        <p:txBody>
          <a:bodyPr>
            <a:normAutofit/>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Importance </a:t>
            </a:r>
            <a:r>
              <a:rPr lang="en-US" sz="4000" b="1" dirty="0">
                <a:solidFill>
                  <a:srgbClr val="0068D3"/>
                </a:solidFill>
                <a:latin typeface="Times New Roman" panose="02020603050405020304" pitchFamily="18" charset="0"/>
                <a:cs typeface="Times New Roman" panose="02020603050405020304" pitchFamily="18" charset="0"/>
              </a:rPr>
              <a:t>of b</a:t>
            </a:r>
            <a:r>
              <a:rPr lang="en-US" sz="4000" b="1" dirty="0">
                <a:solidFill>
                  <a:srgbClr val="0068D3"/>
                </a:solidFill>
                <a:effectLst/>
                <a:latin typeface="Times New Roman" panose="02020603050405020304" pitchFamily="18" charset="0"/>
                <a:cs typeface="Times New Roman" panose="02020603050405020304" pitchFamily="18" charset="0"/>
              </a:rPr>
              <a:t>lood gas analyzer</a:t>
            </a:r>
          </a:p>
        </p:txBody>
      </p:sp>
      <p:sp>
        <p:nvSpPr>
          <p:cNvPr id="3" name="Content Placeholder 2">
            <a:extLst>
              <a:ext uri="{FF2B5EF4-FFF2-40B4-BE49-F238E27FC236}">
                <a16:creationId xmlns:a16="http://schemas.microsoft.com/office/drawing/2014/main" id="{DA1D07CD-D43D-BBEF-6C84-DB6FB4CD9B65}"/>
              </a:ext>
            </a:extLst>
          </p:cNvPr>
          <p:cNvSpPr>
            <a:spLocks noGrp="1"/>
          </p:cNvSpPr>
          <p:nvPr>
            <p:ph idx="1"/>
          </p:nvPr>
        </p:nvSpPr>
        <p:spPr>
          <a:xfrm>
            <a:off x="1219199" y="1533378"/>
            <a:ext cx="10515601" cy="5146820"/>
          </a:xfrm>
        </p:spPr>
        <p:txBody>
          <a:bodyPr>
            <a:norm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 sudden change in the pH and pCO2 could result in cardiac arrhythmias, ventricular hypotension and even death.</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This shows the importance of the maintenance of physiological neutrality in blood, and consequently the crucial role that the blood gas analyzers play in clinical medicine.</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26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CEDE-2CAB-CCCD-AD88-FEAC56B60EF6}"/>
              </a:ext>
            </a:extLst>
          </p:cNvPr>
          <p:cNvSpPr>
            <a:spLocks noGrp="1"/>
          </p:cNvSpPr>
          <p:nvPr>
            <p:ph type="title"/>
          </p:nvPr>
        </p:nvSpPr>
        <p:spPr/>
        <p:txBody>
          <a:bodyPr>
            <a:normAutofit/>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Acid Base Balance</a:t>
            </a:r>
            <a:endParaRPr lang="en-US" sz="4000" dirty="0"/>
          </a:p>
        </p:txBody>
      </p:sp>
      <p:sp>
        <p:nvSpPr>
          <p:cNvPr id="4" name="TextBox 3">
            <a:extLst>
              <a:ext uri="{FF2B5EF4-FFF2-40B4-BE49-F238E27FC236}">
                <a16:creationId xmlns:a16="http://schemas.microsoft.com/office/drawing/2014/main" id="{78214DBA-6C15-CD32-BD97-B9AD82557FF7}"/>
              </a:ext>
            </a:extLst>
          </p:cNvPr>
          <p:cNvSpPr txBox="1"/>
          <p:nvPr/>
        </p:nvSpPr>
        <p:spPr>
          <a:xfrm>
            <a:off x="1237958" y="1417638"/>
            <a:ext cx="10621108" cy="4832092"/>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normal pH of the extracellular fluid lies in the range of 7.35 to 7.45, indicating that the body fluid is slightly alkaline. When the pH exceeds 7.45, the body is considered to be in a state of alkalosis. A body pH below 7.35 indicates acidosis. </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Both acidosis or alkalosis are disease conditions widely encountered in clinical medicine. Any tendency of the pH of blood to deviate towards these conditions is dealt with by the following three physiological mechanisms:</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buffering by chemical means.</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Respiration.</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Excretion, into the urine by kidneys</a:t>
            </a:r>
          </a:p>
        </p:txBody>
      </p:sp>
    </p:spTree>
    <p:extLst>
      <p:ext uri="{BB962C8B-B14F-4D97-AF65-F5344CB8AC3E}">
        <p14:creationId xmlns:p14="http://schemas.microsoft.com/office/powerpoint/2010/main" val="393345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6" y="185909"/>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Acid Base Balance</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3" y="795509"/>
            <a:ext cx="10613036" cy="6265691"/>
          </a:xfrm>
        </p:spPr>
        <p:txBody>
          <a:bodyPr>
            <a:normAutofit/>
          </a:bodyPr>
          <a:lstStyle/>
          <a:p>
            <a:pPr algn="just">
              <a:buFont typeface="Wingdings" panose="05000000000000000000" pitchFamily="2" charset="2"/>
              <a:buChar char="Ø"/>
            </a:pPr>
            <a:r>
              <a:rPr lang="en-US" sz="3000" b="0" i="0" dirty="0">
                <a:solidFill>
                  <a:schemeClr val="tx2"/>
                </a:solidFill>
                <a:effectLst/>
                <a:latin typeface="Times New Roman" panose="02020603050405020304" pitchFamily="18" charset="0"/>
                <a:cs typeface="Times New Roman" panose="02020603050405020304" pitchFamily="18" charset="0"/>
              </a:rPr>
              <a:t> Blood respond to changes in carbon dioxide concentration in seconds. The respiratory system can adjust sudden changes in carbon dioxide tension back to normal levels in just a few minutes. Carbon dioxide can be removed by increased breathing and therefore, hydrogen concentration of the blood can be effectively modified. </a:t>
            </a:r>
            <a:r>
              <a:rPr lang="en-US" sz="3000" dirty="0">
                <a:solidFill>
                  <a:schemeClr val="tx2"/>
                </a:solidFill>
                <a:latin typeface="Times New Roman" panose="02020603050405020304" pitchFamily="18" charset="0"/>
                <a:cs typeface="Times New Roman" panose="02020603050405020304" pitchFamily="18" charset="0"/>
              </a:rPr>
              <a:t>The kidney requires many hours to readjust hydrogen ion concentration by excreting highly acidic or alkaline urine to enable body conditions to return towards normal.</a:t>
            </a:r>
          </a:p>
        </p:txBody>
      </p:sp>
      <p:pic>
        <p:nvPicPr>
          <p:cNvPr id="5" name="Picture 4">
            <a:extLst>
              <a:ext uri="{FF2B5EF4-FFF2-40B4-BE49-F238E27FC236}">
                <a16:creationId xmlns:a16="http://schemas.microsoft.com/office/drawing/2014/main" id="{4745F2A8-ABCB-00DD-37AC-9AFD666A5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354" y="4247565"/>
            <a:ext cx="7620000" cy="2610435"/>
          </a:xfrm>
          <a:prstGeom prst="rect">
            <a:avLst/>
          </a:prstGeom>
        </p:spPr>
      </p:pic>
    </p:spTree>
    <p:extLst>
      <p:ext uri="{BB962C8B-B14F-4D97-AF65-F5344CB8AC3E}">
        <p14:creationId xmlns:p14="http://schemas.microsoft.com/office/powerpoint/2010/main" val="165043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C1E3C8-FD5D-6D0E-1036-FA5F82197D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128" y="1814732"/>
            <a:ext cx="9177343" cy="4598182"/>
          </a:xfrm>
        </p:spPr>
      </p:pic>
      <p:sp>
        <p:nvSpPr>
          <p:cNvPr id="10" name="Title 9">
            <a:extLst>
              <a:ext uri="{FF2B5EF4-FFF2-40B4-BE49-F238E27FC236}">
                <a16:creationId xmlns:a16="http://schemas.microsoft.com/office/drawing/2014/main" id="{AB99B367-007E-1372-8E4A-AEF0890E3EAF}"/>
              </a:ext>
            </a:extLst>
          </p:cNvPr>
          <p:cNvSpPr>
            <a:spLocks noGrp="1"/>
          </p:cNvSpPr>
          <p:nvPr>
            <p:ph type="title"/>
          </p:nvPr>
        </p:nvSpPr>
        <p:spPr/>
        <p:txBody>
          <a:bodyPr/>
          <a:lstStyle/>
          <a:p>
            <a:pPr algn="ctr"/>
            <a:r>
              <a:rPr lang="en-US" b="1" dirty="0">
                <a:solidFill>
                  <a:srgbClr val="0070C0"/>
                </a:solidFill>
              </a:rPr>
              <a:t>Blood pH Measurement</a:t>
            </a:r>
          </a:p>
        </p:txBody>
      </p:sp>
    </p:spTree>
    <p:extLst>
      <p:ext uri="{BB962C8B-B14F-4D97-AF65-F5344CB8AC3E}">
        <p14:creationId xmlns:p14="http://schemas.microsoft.com/office/powerpoint/2010/main" val="407680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694665" y="355602"/>
            <a:ext cx="9785349" cy="699475"/>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Blood pH Measurement</a:t>
            </a:r>
            <a:endParaRPr lang="en-US" sz="4000" b="1"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237957" y="1055077"/>
            <a:ext cx="10635175" cy="5802923"/>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acidity or alkalinity of a solution depends on its concentration of hydrogen ions. Increasing the concentration of hydrogen ions makes a solution more acidic, decreasing the concentration of hydrogen ions makes it more alkaline. The amount of hydrogen ions generally encountered in solutions of interest is extremely small and, therefore, the figure is usually represented in the more convenient system of pH notation. pH is thus a measure of hydrogen ion concentration, expressed logarithmically.</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If the hydrogen ion concentration increases then the pH falls and when the hydrogen ion concentration falls the pH increases. </a:t>
            </a:r>
          </a:p>
        </p:txBody>
      </p:sp>
    </p:spTree>
    <p:extLst>
      <p:ext uri="{BB962C8B-B14F-4D97-AF65-F5344CB8AC3E}">
        <p14:creationId xmlns:p14="http://schemas.microsoft.com/office/powerpoint/2010/main" val="1235994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DAF5-93DF-817D-8522-6EDC9A027E96}"/>
              </a:ext>
            </a:extLst>
          </p:cNvPr>
          <p:cNvSpPr>
            <a:spLocks noGrp="1"/>
          </p:cNvSpPr>
          <p:nvPr>
            <p:ph type="title"/>
          </p:nvPr>
        </p:nvSpPr>
        <p:spPr>
          <a:xfrm>
            <a:off x="1593852" y="177801"/>
            <a:ext cx="9785349" cy="933547"/>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Used </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3A8EB7-8238-3C3C-6165-39F7F52F8681}"/>
              </a:ext>
            </a:extLst>
          </p:cNvPr>
          <p:cNvSpPr txBox="1"/>
          <p:nvPr/>
        </p:nvSpPr>
        <p:spPr>
          <a:xfrm>
            <a:off x="1231829" y="1208847"/>
            <a:ext cx="10641304" cy="1384995"/>
          </a:xfrm>
          <a:prstGeom prst="rect">
            <a:avLst/>
          </a:prstGeom>
          <a:noFill/>
        </p:spPr>
        <p:txBody>
          <a:bodyPr wrap="square">
            <a:spAutoFit/>
          </a:bodyPr>
          <a:lstStyle/>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Respiratory (breathing) therapy departments.</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Clinical and cardiopulmonary (heart and the lungs) labs.</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Critical care units, surgical suites.</a:t>
            </a:r>
          </a:p>
        </p:txBody>
      </p:sp>
      <p:pic>
        <p:nvPicPr>
          <p:cNvPr id="9" name="Picture 8">
            <a:extLst>
              <a:ext uri="{FF2B5EF4-FFF2-40B4-BE49-F238E27FC236}">
                <a16:creationId xmlns:a16="http://schemas.microsoft.com/office/drawing/2014/main" id="{6944C919-6077-5DBD-10D9-0B0EE956F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3033858"/>
            <a:ext cx="5715000" cy="3209925"/>
          </a:xfrm>
          <a:prstGeom prst="rect">
            <a:avLst/>
          </a:prstGeom>
        </p:spPr>
      </p:pic>
    </p:spTree>
    <p:extLst>
      <p:ext uri="{BB962C8B-B14F-4D97-AF65-F5344CB8AC3E}">
        <p14:creationId xmlns:p14="http://schemas.microsoft.com/office/powerpoint/2010/main" val="3532029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33611</TotalTime>
  <Words>1386</Words>
  <Application>Microsoft Office PowerPoint</Application>
  <PresentationFormat>Widescreen</PresentationFormat>
  <Paragraphs>96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Euphemia</vt:lpstr>
      <vt:lpstr>Times New Roman</vt:lpstr>
      <vt:lpstr>Wingdings</vt:lpstr>
      <vt:lpstr>Theme1</vt:lpstr>
      <vt:lpstr>Al-Mustaqbal University. College of Engineering and Engineering Technologies. Biomedical Engineering Department.</vt:lpstr>
      <vt:lpstr>PowerPoint Presentation</vt:lpstr>
      <vt:lpstr>Blood gas analyzer </vt:lpstr>
      <vt:lpstr>Importance of blood gas analyzer</vt:lpstr>
      <vt:lpstr>Acid Base Balance</vt:lpstr>
      <vt:lpstr>Acid Base Balance</vt:lpstr>
      <vt:lpstr>Blood pH Measurement</vt:lpstr>
      <vt:lpstr>Blood pH Measurement</vt:lpstr>
      <vt:lpstr>Used </vt:lpstr>
      <vt:lpstr>Purpose</vt:lpstr>
      <vt:lpstr>Working principle of BGA </vt:lpstr>
      <vt:lpstr>Working principle of BGA </vt:lpstr>
      <vt:lpstr>BGA Device </vt:lpstr>
      <vt:lpstr>Reference Electrode</vt:lpstr>
      <vt:lpstr>Ph Electrode</vt:lpstr>
      <vt:lpstr>Ph Electrode</vt:lpstr>
      <vt:lpstr>pO2 electrode</vt:lpstr>
      <vt:lpstr>Pco2 Electrode</vt:lpstr>
      <vt:lpstr>PowerPoint Presentation</vt:lpstr>
      <vt:lpstr>PowerPoint Presentation</vt:lpstr>
      <vt:lpstr>Electrode Cartridges</vt:lpstr>
      <vt:lpstr>Types of BGA</vt:lpstr>
      <vt:lpstr>Types of BGA</vt:lpstr>
      <vt:lpstr>Basic Safety Consideration</vt:lpstr>
      <vt:lpstr>Basic Work Specifications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442</cp:revision>
  <dcterms:created xsi:type="dcterms:W3CDTF">2021-10-31T09:31:15Z</dcterms:created>
  <dcterms:modified xsi:type="dcterms:W3CDTF">2024-03-06T08:48:05Z</dcterms:modified>
</cp:coreProperties>
</file>