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6" r:id="rId1"/>
  </p:sldMasterIdLst>
  <p:notesMasterIdLst>
    <p:notesMasterId r:id="rId23"/>
  </p:notesMasterIdLst>
  <p:sldIdLst>
    <p:sldId id="256" r:id="rId2"/>
    <p:sldId id="258" r:id="rId3"/>
    <p:sldId id="263" r:id="rId4"/>
    <p:sldId id="264" r:id="rId5"/>
    <p:sldId id="344" r:id="rId6"/>
    <p:sldId id="346" r:id="rId7"/>
    <p:sldId id="345" r:id="rId8"/>
    <p:sldId id="347" r:id="rId9"/>
    <p:sldId id="268" r:id="rId10"/>
    <p:sldId id="269" r:id="rId11"/>
    <p:sldId id="259" r:id="rId12"/>
    <p:sldId id="271" r:id="rId13"/>
    <p:sldId id="260" r:id="rId14"/>
    <p:sldId id="272" r:id="rId15"/>
    <p:sldId id="278" r:id="rId16"/>
    <p:sldId id="279" r:id="rId17"/>
    <p:sldId id="274" r:id="rId18"/>
    <p:sldId id="280" r:id="rId19"/>
    <p:sldId id="281" r:id="rId20"/>
    <p:sldId id="282" r:id="rId21"/>
    <p:sldId id="283" r:id="rId2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926" autoAdjust="0"/>
    <p:restoredTop sz="94259" autoAdjust="0"/>
  </p:normalViewPr>
  <p:slideViewPr>
    <p:cSldViewPr>
      <p:cViewPr>
        <p:scale>
          <a:sx n="66" d="100"/>
          <a:sy n="66" d="100"/>
        </p:scale>
        <p:origin x="-852" y="-27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389D157-DFC5-4012-8F27-E6C596B68406}" type="datetimeFigureOut">
              <a:rPr lang="ar-IQ" smtClean="0"/>
              <a:t>11/04/1445</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9644320-32C2-42EB-A26D-CD1B420AF148}" type="slidenum">
              <a:rPr lang="ar-IQ" smtClean="0"/>
              <a:t>‹#›</a:t>
            </a:fld>
            <a:endParaRPr lang="ar-IQ"/>
          </a:p>
        </p:txBody>
      </p:sp>
    </p:spTree>
    <p:extLst>
      <p:ext uri="{BB962C8B-B14F-4D97-AF65-F5344CB8AC3E}">
        <p14:creationId xmlns:p14="http://schemas.microsoft.com/office/powerpoint/2010/main" val="374603072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5"/>
          </p:nvPr>
        </p:nvSpPr>
        <p:spPr/>
        <p:txBody>
          <a:bodyPr/>
          <a:lstStyle/>
          <a:p>
            <a:fld id="{19644320-32C2-42EB-A26D-CD1B420AF148}" type="slidenum">
              <a:rPr lang="ar-IQ" smtClean="0"/>
              <a:t>1</a:t>
            </a:fld>
            <a:endParaRPr lang="ar-IQ"/>
          </a:p>
        </p:txBody>
      </p:sp>
    </p:spTree>
    <p:extLst>
      <p:ext uri="{BB962C8B-B14F-4D97-AF65-F5344CB8AC3E}">
        <p14:creationId xmlns:p14="http://schemas.microsoft.com/office/powerpoint/2010/main" val="30478933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423" eaLnBrk="0" hangingPunct="0">
              <a:defRPr kumimoji="1" sz="2200">
                <a:solidFill>
                  <a:schemeClr val="tx1"/>
                </a:solidFill>
                <a:latin typeface="Arial Narrow" pitchFamily="34" charset="0"/>
                <a:cs typeface="Times New Roman" pitchFamily="18" charset="0"/>
              </a:defRPr>
            </a:lvl1pPr>
            <a:lvl2pPr marL="685817" indent="-263776" defTabSz="914423" eaLnBrk="0" hangingPunct="0">
              <a:defRPr kumimoji="1" sz="2200">
                <a:solidFill>
                  <a:schemeClr val="tx1"/>
                </a:solidFill>
                <a:latin typeface="Arial Narrow" pitchFamily="34" charset="0"/>
                <a:cs typeface="Times New Roman" pitchFamily="18" charset="0"/>
              </a:defRPr>
            </a:lvl2pPr>
            <a:lvl3pPr marL="1055103" indent="-211021" defTabSz="914423" eaLnBrk="0" hangingPunct="0">
              <a:defRPr kumimoji="1" sz="2200">
                <a:solidFill>
                  <a:schemeClr val="tx1"/>
                </a:solidFill>
                <a:latin typeface="Arial Narrow" pitchFamily="34" charset="0"/>
                <a:cs typeface="Times New Roman" pitchFamily="18" charset="0"/>
              </a:defRPr>
            </a:lvl3pPr>
            <a:lvl4pPr marL="1477145" indent="-211021" defTabSz="914423" eaLnBrk="0" hangingPunct="0">
              <a:defRPr kumimoji="1" sz="2200">
                <a:solidFill>
                  <a:schemeClr val="tx1"/>
                </a:solidFill>
                <a:latin typeface="Arial Narrow" pitchFamily="34" charset="0"/>
                <a:cs typeface="Times New Roman" pitchFamily="18" charset="0"/>
              </a:defRPr>
            </a:lvl4pPr>
            <a:lvl5pPr marL="1899186" indent="-211021" defTabSz="914423" eaLnBrk="0" hangingPunct="0">
              <a:defRPr kumimoji="1" sz="2200">
                <a:solidFill>
                  <a:schemeClr val="tx1"/>
                </a:solidFill>
                <a:latin typeface="Arial Narrow" pitchFamily="34" charset="0"/>
                <a:cs typeface="Times New Roman" pitchFamily="18" charset="0"/>
              </a:defRPr>
            </a:lvl5pPr>
            <a:lvl6pPr marL="2321227" indent="-211021" algn="l" defTabSz="914423" rtl="0" eaLnBrk="0" fontAlgn="base" hangingPunct="0">
              <a:spcBef>
                <a:spcPct val="0"/>
              </a:spcBef>
              <a:spcAft>
                <a:spcPct val="0"/>
              </a:spcAft>
              <a:defRPr kumimoji="1" sz="2200">
                <a:solidFill>
                  <a:schemeClr val="tx1"/>
                </a:solidFill>
                <a:latin typeface="Arial Narrow" pitchFamily="34" charset="0"/>
                <a:cs typeface="Times New Roman" pitchFamily="18" charset="0"/>
              </a:defRPr>
            </a:lvl6pPr>
            <a:lvl7pPr marL="2743269" indent="-211021" algn="l" defTabSz="914423" rtl="0" eaLnBrk="0" fontAlgn="base" hangingPunct="0">
              <a:spcBef>
                <a:spcPct val="0"/>
              </a:spcBef>
              <a:spcAft>
                <a:spcPct val="0"/>
              </a:spcAft>
              <a:defRPr kumimoji="1" sz="2200">
                <a:solidFill>
                  <a:schemeClr val="tx1"/>
                </a:solidFill>
                <a:latin typeface="Arial Narrow" pitchFamily="34" charset="0"/>
                <a:cs typeface="Times New Roman" pitchFamily="18" charset="0"/>
              </a:defRPr>
            </a:lvl7pPr>
            <a:lvl8pPr marL="3165310" indent="-211021" algn="l" defTabSz="914423" rtl="0" eaLnBrk="0" fontAlgn="base" hangingPunct="0">
              <a:spcBef>
                <a:spcPct val="0"/>
              </a:spcBef>
              <a:spcAft>
                <a:spcPct val="0"/>
              </a:spcAft>
              <a:defRPr kumimoji="1" sz="2200">
                <a:solidFill>
                  <a:schemeClr val="tx1"/>
                </a:solidFill>
                <a:latin typeface="Arial Narrow" pitchFamily="34" charset="0"/>
                <a:cs typeface="Times New Roman" pitchFamily="18" charset="0"/>
              </a:defRPr>
            </a:lvl8pPr>
            <a:lvl9pPr marL="3587351" indent="-211021" algn="l" defTabSz="914423" rtl="0" eaLnBrk="0" fontAlgn="base" hangingPunct="0">
              <a:spcBef>
                <a:spcPct val="0"/>
              </a:spcBef>
              <a:spcAft>
                <a:spcPct val="0"/>
              </a:spcAft>
              <a:defRPr kumimoji="1" sz="2200">
                <a:solidFill>
                  <a:schemeClr val="tx1"/>
                </a:solidFill>
                <a:latin typeface="Arial Narrow" pitchFamily="34" charset="0"/>
                <a:cs typeface="Times New Roman" pitchFamily="18" charset="0"/>
              </a:defRPr>
            </a:lvl9pPr>
          </a:lstStyle>
          <a:p>
            <a:pPr eaLnBrk="1" hangingPunct="1"/>
            <a:fld id="{4FF4EDA1-5FAB-4BB9-BFEC-C9D315AF178A}" type="slidenum">
              <a:rPr lang="ar-SA" sz="1200">
                <a:solidFill>
                  <a:prstClr val="black"/>
                </a:solidFill>
              </a:rPr>
              <a:pPr eaLnBrk="1" hangingPunct="1"/>
              <a:t>2</a:t>
            </a:fld>
            <a:endParaRPr lang="en-US" sz="1200">
              <a:solidFill>
                <a:prstClr val="black"/>
              </a:solidFill>
            </a:endParaRPr>
          </a:p>
        </p:txBody>
      </p:sp>
      <p:sp>
        <p:nvSpPr>
          <p:cNvPr id="41987" name="Rectangle 2"/>
          <p:cNvSpPr>
            <a:spLocks noGrp="1" noRot="1" noChangeAspect="1" noChangeArrowheads="1" noTextEdit="1"/>
          </p:cNvSpPr>
          <p:nvPr>
            <p:ph type="sldImg"/>
          </p:nvPr>
        </p:nvSpPr>
        <p:spPr>
          <a:xfrm>
            <a:off x="1143000" y="685800"/>
            <a:ext cx="4572000" cy="3429000"/>
          </a:xfrm>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t>Again, a point to be made here is the universality required to achieve TQM.</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11/04/1445</a:t>
            </a:fld>
            <a:endParaRPr lang="ar-SA"/>
          </a:p>
        </p:txBody>
      </p:sp>
      <p:sp>
        <p:nvSpPr>
          <p:cNvPr id="20" name="عنصر نائب للتذييل 19"/>
          <p:cNvSpPr>
            <a:spLocks noGrp="1"/>
          </p:cNvSpPr>
          <p:nvPr>
            <p:ph type="ftr" sz="quarter" idx="11"/>
          </p:nvPr>
        </p:nvSpPr>
        <p:spPr/>
        <p:txBody>
          <a:bodyPr/>
          <a:lstStyle/>
          <a:p>
            <a:endParaRPr lang="ar-SA"/>
          </a:p>
        </p:txBody>
      </p:sp>
      <p:sp>
        <p:nvSpPr>
          <p:cNvPr id="10" name="عنصر نائب لرقم الشريحة 9"/>
          <p:cNvSpPr>
            <a:spLocks noGrp="1"/>
          </p:cNvSpPr>
          <p:nvPr>
            <p:ph type="sldNum" sz="quarter" idx="12"/>
          </p:nvPr>
        </p:nvSpPr>
        <p:spPr/>
        <p:txBody>
          <a:bodyPr/>
          <a:lstStyle/>
          <a:p>
            <a:fld id="{0B34F065-1154-456A-91E3-76DE8E75E17B}" type="slidenum">
              <a:rPr lang="ar-SA" smtClean="0"/>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p>
            <a:r>
              <a:rPr kumimoji="0" lang="ar-SA"/>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عنوان، ونص، واثنان من ال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304800"/>
            <a:ext cx="7772400" cy="1143000"/>
          </a:xfrm>
        </p:spPr>
        <p:txBody>
          <a:bodyPr/>
          <a:lstStyle/>
          <a:p>
            <a:r>
              <a:rPr lang="ar-SA"/>
              <a:t>انقر لتحرير نمط العنوان الرئيسي</a:t>
            </a:r>
          </a:p>
        </p:txBody>
      </p:sp>
      <p:sp>
        <p:nvSpPr>
          <p:cNvPr id="3" name="عنصر نائب للنص 2"/>
          <p:cNvSpPr>
            <a:spLocks noGrp="1"/>
          </p:cNvSpPr>
          <p:nvPr>
            <p:ph type="body" sz="half" idx="1"/>
          </p:nvPr>
        </p:nvSpPr>
        <p:spPr>
          <a:xfrm>
            <a:off x="1066800" y="1676400"/>
            <a:ext cx="3810000" cy="411480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quarter" idx="2"/>
          </p:nvPr>
        </p:nvSpPr>
        <p:spPr>
          <a:xfrm>
            <a:off x="5029200" y="1676400"/>
            <a:ext cx="3810000" cy="198120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محتوى 4"/>
          <p:cNvSpPr>
            <a:spLocks noGrp="1"/>
          </p:cNvSpPr>
          <p:nvPr>
            <p:ph sz="quarter" idx="3"/>
          </p:nvPr>
        </p:nvSpPr>
        <p:spPr>
          <a:xfrm>
            <a:off x="5029200" y="3810000"/>
            <a:ext cx="3810000" cy="1981200"/>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Rectangle 13"/>
          <p:cNvSpPr>
            <a:spLocks noGrp="1" noChangeArrowheads="1"/>
          </p:cNvSpPr>
          <p:nvPr>
            <p:ph type="dt" sz="half" idx="10"/>
          </p:nvPr>
        </p:nvSpPr>
        <p:spPr>
          <a:ln/>
        </p:spPr>
        <p:txBody>
          <a:bodyPr/>
          <a:lstStyle>
            <a:lvl1pPr>
              <a:defRPr/>
            </a:lvl1pPr>
          </a:lstStyle>
          <a:p>
            <a:pPr>
              <a:defRPr/>
            </a:pPr>
            <a:endParaRPr lang="en-US">
              <a:solidFill>
                <a:srgbClr val="EBD189"/>
              </a:solidFill>
            </a:endParaRPr>
          </a:p>
        </p:txBody>
      </p:sp>
      <p:sp>
        <p:nvSpPr>
          <p:cNvPr id="7" name="Rectangle 14"/>
          <p:cNvSpPr>
            <a:spLocks noGrp="1" noChangeArrowheads="1"/>
          </p:cNvSpPr>
          <p:nvPr>
            <p:ph type="ftr" sz="quarter" idx="11"/>
          </p:nvPr>
        </p:nvSpPr>
        <p:spPr>
          <a:ln/>
        </p:spPr>
        <p:txBody>
          <a:bodyPr/>
          <a:lstStyle>
            <a:lvl1pPr>
              <a:defRPr/>
            </a:lvl1pPr>
          </a:lstStyle>
          <a:p>
            <a:pPr>
              <a:defRPr/>
            </a:pPr>
            <a:endParaRPr lang="en-US">
              <a:solidFill>
                <a:srgbClr val="EBD189"/>
              </a:solidFill>
            </a:endParaRPr>
          </a:p>
        </p:txBody>
      </p:sp>
      <p:sp>
        <p:nvSpPr>
          <p:cNvPr id="8" name="Rectangle 15"/>
          <p:cNvSpPr>
            <a:spLocks noGrp="1" noChangeArrowheads="1"/>
          </p:cNvSpPr>
          <p:nvPr>
            <p:ph type="sldNum" sz="quarter" idx="12"/>
          </p:nvPr>
        </p:nvSpPr>
        <p:spPr>
          <a:ln/>
        </p:spPr>
        <p:txBody>
          <a:bodyPr/>
          <a:lstStyle>
            <a:lvl1pPr>
              <a:defRPr/>
            </a:lvl1pPr>
          </a:lstStyle>
          <a:p>
            <a:pPr>
              <a:defRPr/>
            </a:pPr>
            <a:fld id="{CC1C8B32-F27D-4964-A3E1-B655D54ACCD5}" type="slidenum">
              <a:rPr lang="ar-SA">
                <a:solidFill>
                  <a:srgbClr val="EBD189"/>
                </a:solidFill>
              </a:rPr>
              <a:pPr>
                <a:defRPr/>
              </a:pPr>
              <a:t>‹#›</a:t>
            </a:fld>
            <a:endParaRPr lang="en-US">
              <a:solidFill>
                <a:srgbClr val="EBD189"/>
              </a:solidFill>
            </a:endParaRPr>
          </a:p>
        </p:txBody>
      </p:sp>
    </p:spTree>
    <p:extLst>
      <p:ext uri="{BB962C8B-B14F-4D97-AF65-F5344CB8AC3E}">
        <p14:creationId xmlns:p14="http://schemas.microsoft.com/office/powerpoint/2010/main" val="2989326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11/04/1445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p>
            <a:r>
              <a:rPr kumimoji="0" lang="ar-SA"/>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11/04/1445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p>
            <a:r>
              <a:rPr kumimoji="0" lang="ar-SA"/>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11/04/1445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p>
            <a:fld id="{1B8ABB09-4A1D-463E-8065-109CC2B7EFAA}" type="datetimeFigureOut">
              <a:rPr lang="ar-SA" smtClean="0"/>
              <a:t>11/04/1445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a:t>انقر لتحرير أنماط النص الرئيسي</a:t>
            </a:r>
          </a:p>
          <a:p>
            <a:pPr lvl="1" eaLnBrk="1" latinLnBrk="0" hangingPunct="1"/>
            <a:r>
              <a:rPr lang="ar-SA"/>
              <a:t>المستوى الثاني</a:t>
            </a:r>
          </a:p>
          <a:p>
            <a:pPr lvl="2" eaLnBrk="1" latinLnBrk="0" hangingPunct="1"/>
            <a:r>
              <a:rPr lang="ar-SA"/>
              <a:t>المستوى الثالث</a:t>
            </a:r>
          </a:p>
          <a:p>
            <a:pPr lvl="3" eaLnBrk="1" latinLnBrk="0" hangingPunct="1"/>
            <a:r>
              <a:rPr lang="ar-SA"/>
              <a:t>المستوى الرابع</a:t>
            </a:r>
          </a:p>
          <a:p>
            <a:pPr lvl="4" eaLnBrk="1" latinLnBrk="0" hangingPunct="1"/>
            <a:r>
              <a:rPr lang="ar-SA"/>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11/04/1445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p>
            <a:r>
              <a:rPr kumimoji="0" lang="ar-SA"/>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ar-SA"/>
              <a:t>انقر لتحرير أنماط النص الرئيسي</a:t>
            </a:r>
          </a:p>
          <a:p>
            <a:pPr lvl="1" eaLnBrk="1" latinLnBrk="0" hangingPunct="1"/>
            <a:r>
              <a:rPr kumimoji="0" lang="ar-SA"/>
              <a:t>المستوى الثاني</a:t>
            </a:r>
          </a:p>
          <a:p>
            <a:pPr lvl="2" eaLnBrk="1" latinLnBrk="0" hangingPunct="1"/>
            <a:r>
              <a:rPr kumimoji="0" lang="ar-SA"/>
              <a:t>المستوى الثالث</a:t>
            </a:r>
          </a:p>
          <a:p>
            <a:pPr lvl="3" eaLnBrk="1" latinLnBrk="0" hangingPunct="1"/>
            <a:r>
              <a:rPr kumimoji="0" lang="ar-SA"/>
              <a:t>المستوى الرابع</a:t>
            </a:r>
          </a:p>
          <a:p>
            <a:pPr lvl="4" eaLnBrk="1" latinLnBrk="0" hangingPunct="1"/>
            <a:r>
              <a:rPr kumimoji="0" lang="ar-SA"/>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lgn="l" rtl="0" fontAlgn="base">
              <a:spcBef>
                <a:spcPct val="0"/>
              </a:spcBef>
              <a:spcAft>
                <a:spcPct val="0"/>
              </a:spcAft>
              <a:defRPr/>
            </a:pPr>
            <a:endParaRPr lang="en-US">
              <a:solidFill>
                <a:srgbClr val="EBD189"/>
              </a:solidFill>
            </a:endParaRPr>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rtl="0" fontAlgn="base">
              <a:spcBef>
                <a:spcPct val="0"/>
              </a:spcBef>
              <a:spcAft>
                <a:spcPct val="0"/>
              </a:spcAft>
              <a:defRPr/>
            </a:pPr>
            <a:endParaRPr lang="en-US">
              <a:solidFill>
                <a:srgbClr val="EBD189"/>
              </a:solidFill>
            </a:endParaRPr>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rtl="0" fontAlgn="base">
              <a:spcBef>
                <a:spcPct val="0"/>
              </a:spcBef>
              <a:spcAft>
                <a:spcPct val="0"/>
              </a:spcAft>
              <a:defRPr/>
            </a:pPr>
            <a:fld id="{F543E908-EDEE-4281-8BEC-CBD079ED5AE5}" type="slidenum">
              <a:rPr lang="ar-SA" smtClean="0">
                <a:solidFill>
                  <a:srgbClr val="EBD189"/>
                </a:solidFill>
              </a:rPr>
              <a:pPr rtl="0" fontAlgn="base">
                <a:spcBef>
                  <a:spcPct val="0"/>
                </a:spcBef>
                <a:spcAft>
                  <a:spcPct val="0"/>
                </a:spcAft>
                <a:defRPr/>
              </a:pPr>
              <a:t>‹#›</a:t>
            </a:fld>
            <a:endParaRPr lang="en-US">
              <a:solidFill>
                <a:srgbClr val="EBD189"/>
              </a:solidFill>
            </a:endParaRPr>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notesSlide" Target="../notesSlides/notesSlide2.xml"/><Relationship Id="rId7" Type="http://schemas.openxmlformats.org/officeDocument/2006/relationships/image" Target="../media/image4.wmf"/><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7"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3.emf"/><Relationship Id="rId5" Type="http://schemas.openxmlformats.org/officeDocument/2006/relationships/oleObject" Target="../embeddings/oleObject9.bin"/><Relationship Id="rId4" Type="http://schemas.openxmlformats.org/officeDocument/2006/relationships/image" Target="../media/image12.e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5.bin"/><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C:\Users\alnaseem\Desktop\مشروع تخرج\شعار القسم.png">
            <a:extLst>
              <a:ext uri="{FF2B5EF4-FFF2-40B4-BE49-F238E27FC236}">
                <a16:creationId xmlns="" xmlns:a16="http://schemas.microsoft.com/office/drawing/2014/main" id="{9D2F4116-8DFB-0CB9-7D9F-948B6564FA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3848" y="176581"/>
            <a:ext cx="2592288" cy="2592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6">
            <a:extLst>
              <a:ext uri="{FF2B5EF4-FFF2-40B4-BE49-F238E27FC236}">
                <a16:creationId xmlns="" xmlns:a16="http://schemas.microsoft.com/office/drawing/2014/main" id="{0423EE19-4D18-4BEF-EF96-0E9A4E378E60}"/>
              </a:ext>
            </a:extLst>
          </p:cNvPr>
          <p:cNvSpPr>
            <a:spLocks noGrp="1" noChangeArrowheads="1"/>
          </p:cNvSpPr>
          <p:nvPr>
            <p:ph type="subTitle" idx="1"/>
          </p:nvPr>
        </p:nvSpPr>
        <p:spPr>
          <a:xfrm>
            <a:off x="1552509" y="2055182"/>
            <a:ext cx="6638572" cy="4140990"/>
          </a:xfrm>
          <a:noFill/>
        </p:spPr>
        <p:txBody>
          <a:bodyPr/>
          <a:lstStyle/>
          <a:p>
            <a:pPr algn="ctr" eaLnBrk="1" hangingPunct="1"/>
            <a:endParaRPr lang="en-US" sz="1400" dirty="0"/>
          </a:p>
          <a:p>
            <a:pPr algn="ctr" eaLnBrk="1" hangingPunct="1"/>
            <a:endParaRPr lang="en-US" sz="1400" dirty="0"/>
          </a:p>
          <a:p>
            <a:pPr algn="ctr" rtl="1" eaLnBrk="1" hangingPunct="1"/>
            <a:r>
              <a:rPr lang="en-US" sz="1800" dirty="0"/>
              <a:t> </a:t>
            </a:r>
            <a:r>
              <a:rPr lang="ar-IQ" sz="1800" dirty="0"/>
              <a:t>      </a:t>
            </a:r>
            <a:endParaRPr lang="en-US" sz="1800" dirty="0"/>
          </a:p>
        </p:txBody>
      </p:sp>
      <p:sp>
        <p:nvSpPr>
          <p:cNvPr id="11" name="Rectangle 6">
            <a:extLst>
              <a:ext uri="{FF2B5EF4-FFF2-40B4-BE49-F238E27FC236}">
                <a16:creationId xmlns="" xmlns:a16="http://schemas.microsoft.com/office/drawing/2014/main" id="{84821851-3429-E449-6EFE-0A88D6ABE428}"/>
              </a:ext>
            </a:extLst>
          </p:cNvPr>
          <p:cNvSpPr txBox="1">
            <a:spLocks noChangeArrowheads="1"/>
          </p:cNvSpPr>
          <p:nvPr/>
        </p:nvSpPr>
        <p:spPr>
          <a:xfrm>
            <a:off x="1684762" y="1952589"/>
            <a:ext cx="6638572" cy="4140990"/>
          </a:xfrm>
          <a:prstGeom prst="rect">
            <a:avLst/>
          </a:prstGeom>
          <a:noFill/>
        </p:spPr>
        <p:txBody>
          <a:bodyPr tIns="0">
            <a:normAutofit/>
          </a:bodyPr>
          <a:lstStyle>
            <a:lvl1pPr marL="27432" indent="0" algn="l" rtl="1" eaLnBrk="1" latinLnBrk="0" hangingPunct="1">
              <a:lnSpc>
                <a:spcPct val="100000"/>
              </a:lnSpc>
              <a:spcBef>
                <a:spcPts val="600"/>
              </a:spcBef>
              <a:buClr>
                <a:schemeClr val="accent1"/>
              </a:buClr>
              <a:buSzPct val="80000"/>
              <a:buFont typeface="Wingdings 2"/>
              <a:buNone/>
              <a:defRPr kumimoji="0" sz="2600" kern="1200">
                <a:solidFill>
                  <a:schemeClr val="tx2">
                    <a:shade val="30000"/>
                    <a:satMod val="150000"/>
                  </a:schemeClr>
                </a:solidFill>
                <a:latin typeface="+mn-lt"/>
                <a:ea typeface="+mn-ea"/>
                <a:cs typeface="+mn-cs"/>
              </a:defRPr>
            </a:lvl1pPr>
            <a:lvl2pPr marL="457200" indent="0" algn="ctr" rtl="1" eaLnBrk="1" latinLnBrk="0" hangingPunct="1">
              <a:lnSpc>
                <a:spcPct val="100000"/>
              </a:lnSpc>
              <a:spcBef>
                <a:spcPts val="550"/>
              </a:spcBef>
              <a:buClr>
                <a:schemeClr val="accent1"/>
              </a:buClr>
              <a:buFont typeface="Verdana"/>
              <a:buNone/>
              <a:defRPr kumimoji="0" sz="2800" kern="1200">
                <a:solidFill>
                  <a:schemeClr val="tx1"/>
                </a:solidFill>
                <a:latin typeface="+mn-lt"/>
                <a:ea typeface="+mn-ea"/>
                <a:cs typeface="+mn-cs"/>
              </a:defRPr>
            </a:lvl2pPr>
            <a:lvl3pPr marL="914400" indent="0" algn="ctr" rtl="1" eaLnBrk="1" latinLnBrk="0" hangingPunct="1">
              <a:lnSpc>
                <a:spcPct val="100000"/>
              </a:lnSpc>
              <a:spcBef>
                <a:spcPct val="20000"/>
              </a:spcBef>
              <a:buClr>
                <a:schemeClr val="accent2"/>
              </a:buClr>
              <a:buFont typeface="Wingdings 2"/>
              <a:buNone/>
              <a:defRPr kumimoji="0" sz="2400" kern="1200">
                <a:solidFill>
                  <a:schemeClr val="tx1"/>
                </a:solidFill>
                <a:latin typeface="+mn-lt"/>
                <a:ea typeface="+mn-ea"/>
                <a:cs typeface="+mn-cs"/>
              </a:defRPr>
            </a:lvl3pPr>
            <a:lvl4pPr marL="1371600" indent="0" algn="ctr" rtl="1" eaLnBrk="1" latinLnBrk="0" hangingPunct="1">
              <a:lnSpc>
                <a:spcPct val="100000"/>
              </a:lnSpc>
              <a:spcBef>
                <a:spcPct val="20000"/>
              </a:spcBef>
              <a:buClr>
                <a:schemeClr val="accent3"/>
              </a:buClr>
              <a:buFont typeface="Wingdings 2"/>
              <a:buNone/>
              <a:defRPr kumimoji="0" sz="2000" kern="1200">
                <a:solidFill>
                  <a:schemeClr val="tx1"/>
                </a:solidFill>
                <a:latin typeface="+mn-lt"/>
                <a:ea typeface="+mn-ea"/>
                <a:cs typeface="+mn-cs"/>
              </a:defRPr>
            </a:lvl4pPr>
            <a:lvl5pPr marL="1828800" indent="0" algn="ctr" rtl="1" eaLnBrk="1" latinLnBrk="0" hangingPunct="1">
              <a:lnSpc>
                <a:spcPct val="100000"/>
              </a:lnSpc>
              <a:spcBef>
                <a:spcPct val="20000"/>
              </a:spcBef>
              <a:buClr>
                <a:schemeClr val="accent4"/>
              </a:buClr>
              <a:buFont typeface="Wingdings 2"/>
              <a:buNone/>
              <a:defRPr kumimoji="0" sz="2000" kern="1200">
                <a:solidFill>
                  <a:schemeClr val="tx1"/>
                </a:solidFill>
                <a:latin typeface="+mn-lt"/>
                <a:ea typeface="+mn-ea"/>
                <a:cs typeface="+mn-cs"/>
              </a:defRPr>
            </a:lvl5pPr>
            <a:lvl6pPr marL="2286000" indent="0" algn="ctr" rtl="1" eaLnBrk="1" latinLnBrk="0" hangingPunct="1">
              <a:lnSpc>
                <a:spcPct val="100000"/>
              </a:lnSpc>
              <a:spcBef>
                <a:spcPct val="20000"/>
              </a:spcBef>
              <a:buClr>
                <a:schemeClr val="accent5"/>
              </a:buClr>
              <a:buFont typeface="Wingdings 2"/>
              <a:buNone/>
              <a:defRPr kumimoji="0" sz="2000" kern="1200">
                <a:solidFill>
                  <a:schemeClr val="tx1"/>
                </a:solidFill>
                <a:latin typeface="+mn-lt"/>
                <a:ea typeface="+mn-ea"/>
                <a:cs typeface="+mn-cs"/>
              </a:defRPr>
            </a:lvl6pPr>
            <a:lvl7pPr marL="2743200" indent="0" algn="ctr" rtl="1"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7pPr>
            <a:lvl8pPr marL="3200400" indent="0" algn="ctr" rtl="1"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8pPr>
            <a:lvl9pPr marL="3657600" indent="0" algn="ctr" rtl="1" eaLnBrk="1" latinLnBrk="0" hangingPunct="1">
              <a:lnSpc>
                <a:spcPct val="100000"/>
              </a:lnSpc>
              <a:spcBef>
                <a:spcPct val="20000"/>
              </a:spcBef>
              <a:buClr>
                <a:schemeClr val="accent6"/>
              </a:buClr>
              <a:buFont typeface="Wingdings 2"/>
              <a:buNone/>
              <a:defRPr kumimoji="0" sz="2000" kern="1200">
                <a:solidFill>
                  <a:schemeClr val="tx1"/>
                </a:solidFill>
                <a:latin typeface="+mn-lt"/>
                <a:ea typeface="+mn-ea"/>
                <a:cs typeface="+mn-cs"/>
              </a:defRPr>
            </a:lvl9pPr>
            <a:extLst/>
          </a:lstStyle>
          <a:p>
            <a:pPr algn="ctr"/>
            <a:endParaRPr lang="en-US" sz="1400" dirty="0"/>
          </a:p>
          <a:p>
            <a:pPr algn="ctr"/>
            <a:r>
              <a:rPr lang="en-US" sz="3600" b="1" dirty="0"/>
              <a:t> </a:t>
            </a:r>
            <a:r>
              <a:rPr lang="ar-IQ" sz="3600" b="1" dirty="0"/>
              <a:t>        </a:t>
            </a:r>
          </a:p>
          <a:p>
            <a:pPr algn="ctr"/>
            <a:r>
              <a:rPr lang="en-US" sz="4800" b="1" dirty="0">
                <a:solidFill>
                  <a:srgbClr val="002060"/>
                </a:solidFill>
              </a:rPr>
              <a:t>      </a:t>
            </a:r>
            <a:r>
              <a:rPr lang="ar-IQ" sz="4800" b="1" dirty="0">
                <a:solidFill>
                  <a:srgbClr val="002060"/>
                </a:solidFill>
              </a:rPr>
              <a:t>إدارة الجودة  الشاملة</a:t>
            </a:r>
          </a:p>
          <a:p>
            <a:pPr algn="ctr"/>
            <a:r>
              <a:rPr lang="ar-IQ" sz="4800" b="1" smtClean="0">
                <a:solidFill>
                  <a:srgbClr val="002060"/>
                </a:solidFill>
              </a:rPr>
              <a:t>    </a:t>
            </a:r>
            <a:r>
              <a:rPr lang="en-US" sz="4800" b="1" smtClean="0">
                <a:solidFill>
                  <a:srgbClr val="002060"/>
                </a:solidFill>
              </a:rPr>
              <a:t>TQM</a:t>
            </a:r>
            <a:r>
              <a:rPr lang="ar-IQ" sz="4800" b="1" dirty="0" smtClean="0">
                <a:solidFill>
                  <a:srgbClr val="002060"/>
                </a:solidFill>
              </a:rPr>
              <a:t>   </a:t>
            </a:r>
            <a:endParaRPr lang="en-US" sz="4800" b="1" dirty="0">
              <a:solidFill>
                <a:srgbClr val="002060"/>
              </a:solidFill>
            </a:endParaRPr>
          </a:p>
          <a:p>
            <a:pPr algn="ctr"/>
            <a:endParaRPr lang="en-US" sz="1800" dirty="0"/>
          </a:p>
          <a:p>
            <a:pPr algn="ctr"/>
            <a:endParaRPr lang="en-US" sz="1800" dirty="0"/>
          </a:p>
          <a:p>
            <a:pPr algn="ctr"/>
            <a:r>
              <a:rPr lang="ar-IQ" sz="2800" b="1" dirty="0" smtClean="0"/>
              <a:t>                     م </a:t>
            </a:r>
            <a:r>
              <a:rPr lang="ar-IQ" sz="2800" b="1" dirty="0"/>
              <a:t>د محمد لطيف</a:t>
            </a:r>
            <a:endParaRPr lang="en-US" sz="2800" b="1" dirty="0"/>
          </a:p>
        </p:txBody>
      </p:sp>
    </p:spTree>
    <p:extLst>
      <p:ext uri="{BB962C8B-B14F-4D97-AF65-F5344CB8AC3E}">
        <p14:creationId xmlns:p14="http://schemas.microsoft.com/office/powerpoint/2010/main" val="1814696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a:extLst>
              <a:ext uri="{FF2B5EF4-FFF2-40B4-BE49-F238E27FC236}">
                <a16:creationId xmlns="" xmlns:a16="http://schemas.microsoft.com/office/drawing/2014/main" id="{6C009767-152E-582B-D28D-1A21845E0B8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152400"/>
            <a:ext cx="1066800" cy="1066800"/>
          </a:xfrm>
          <a:prstGeom prst="rect">
            <a:avLst/>
          </a:prstGeom>
          <a:noFill/>
          <a:ln w="12700">
            <a:solidFill>
              <a:srgbClr val="0000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sp>
        <p:nvSpPr>
          <p:cNvPr id="10243" name="Rectangle 2">
            <a:extLst>
              <a:ext uri="{FF2B5EF4-FFF2-40B4-BE49-F238E27FC236}">
                <a16:creationId xmlns="" xmlns:a16="http://schemas.microsoft.com/office/drawing/2014/main" id="{6815DA9C-F6FF-B877-4473-3FAD77AD75BE}"/>
              </a:ext>
            </a:extLst>
          </p:cNvPr>
          <p:cNvSpPr>
            <a:spLocks noChangeArrowheads="1"/>
          </p:cNvSpPr>
          <p:nvPr/>
        </p:nvSpPr>
        <p:spPr bwMode="auto">
          <a:xfrm>
            <a:off x="1676400" y="0"/>
            <a:ext cx="5856288"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r>
              <a:rPr lang="en-GB" altLang="en-US" sz="5400" b="1">
                <a:solidFill>
                  <a:srgbClr val="FFFF66"/>
                </a:solidFill>
                <a:latin typeface="Tahoma" panose="020B0604030504040204" pitchFamily="34" charset="0"/>
                <a:cs typeface="Times New Roman (Arabic)" panose="02020603050405020304" pitchFamily="18" charset="0"/>
              </a:rPr>
              <a:t>TQM Techniques</a:t>
            </a:r>
            <a:endParaRPr lang="en-US" altLang="en-US" sz="5400" b="1">
              <a:solidFill>
                <a:srgbClr val="FFFF66"/>
              </a:solidFill>
              <a:latin typeface="Tahoma" panose="020B0604030504040204" pitchFamily="34" charset="0"/>
              <a:cs typeface="Times New Roman (Arabic)" panose="02020603050405020304" pitchFamily="18" charset="0"/>
            </a:endParaRPr>
          </a:p>
        </p:txBody>
      </p:sp>
      <p:sp>
        <p:nvSpPr>
          <p:cNvPr id="2051" name="Rectangle 3">
            <a:extLst>
              <a:ext uri="{FF2B5EF4-FFF2-40B4-BE49-F238E27FC236}">
                <a16:creationId xmlns="" xmlns:a16="http://schemas.microsoft.com/office/drawing/2014/main" id="{78664FDF-D828-4950-4E26-D99EF4B84A61}"/>
              </a:ext>
            </a:extLst>
          </p:cNvPr>
          <p:cNvSpPr>
            <a:spLocks noChangeArrowheads="1"/>
          </p:cNvSpPr>
          <p:nvPr/>
        </p:nvSpPr>
        <p:spPr bwMode="auto">
          <a:xfrm>
            <a:off x="1143000" y="1752600"/>
            <a:ext cx="5257800" cy="3631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914400" indent="-45720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SzPct val="75000"/>
              <a:buFont typeface="Wingdings" panose="05000000000000000000" pitchFamily="2" charset="2"/>
              <a:buNone/>
            </a:pPr>
            <a:endParaRPr lang="ar-SA" altLang="en-US" sz="2000" b="1" dirty="0">
              <a:latin typeface="Arial Black" panose="020B0A04020102020204" pitchFamily="34" charset="0"/>
            </a:endParaRP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Pareto Analysis</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Quality Circles</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Benchmarking</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Cause and Effect Diagrams</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Histogram</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Statistical Process Control</a:t>
            </a:r>
          </a:p>
          <a:p>
            <a:pPr lvl="1" algn="l" rtl="0" eaLnBrk="1" hangingPunct="1">
              <a:spcBef>
                <a:spcPct val="50000"/>
              </a:spcBef>
              <a:buClr>
                <a:schemeClr val="tx1"/>
              </a:buClr>
              <a:buSzPct val="75000"/>
              <a:buFont typeface="Wingdings" panose="05000000000000000000" pitchFamily="2" charset="2"/>
              <a:buAutoNum type="arabicPeriod"/>
            </a:pPr>
            <a:r>
              <a:rPr lang="en-GB" altLang="en-US" sz="2000" b="1" dirty="0">
                <a:latin typeface="Arial Black" panose="020B0A04020102020204" pitchFamily="34" charset="0"/>
              </a:rPr>
              <a:t>Quality Costing</a:t>
            </a:r>
          </a:p>
        </p:txBody>
      </p:sp>
      <p:sp>
        <p:nvSpPr>
          <p:cNvPr id="10245" name="Rectangle 6">
            <a:extLst>
              <a:ext uri="{FF2B5EF4-FFF2-40B4-BE49-F238E27FC236}">
                <a16:creationId xmlns="" xmlns:a16="http://schemas.microsoft.com/office/drawing/2014/main" id="{2BC8EBC0-E53A-D84F-77FB-972412870D21}"/>
              </a:ext>
            </a:extLst>
          </p:cNvPr>
          <p:cNvSpPr>
            <a:spLocks noChangeArrowheads="1"/>
          </p:cNvSpPr>
          <p:nvPr/>
        </p:nvSpPr>
        <p:spPr bwMode="auto">
          <a:xfrm>
            <a:off x="685800" y="1143000"/>
            <a:ext cx="7708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0"/>
              </a:spcBef>
              <a:buClrTx/>
              <a:buSzTx/>
              <a:buFontTx/>
              <a:buNone/>
            </a:pPr>
            <a:r>
              <a:rPr lang="en-GB" altLang="en-US" sz="2400" b="1">
                <a:latin typeface="Arial Black" panose="020B0A04020102020204" pitchFamily="34" charset="0"/>
              </a:rPr>
              <a:t>Auditors will require to be competent with auditing such techniques as :</a:t>
            </a:r>
            <a:endParaRPr lang="en-US" altLang="en-US" sz="2400" b="1">
              <a:latin typeface="Arial Black" panose="020B0A04020102020204" pitchFamily="34" charset="0"/>
            </a:endParaRPr>
          </a:p>
        </p:txBody>
      </p:sp>
    </p:spTree>
  </p:cSld>
  <p:clrMapOvr>
    <a:masterClrMapping/>
  </p:clrMapOvr>
  <p:transition spd="med">
    <p:zoom/>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iterate type="wd">
                                    <p:tmPct val="100000"/>
                                  </p:iterate>
                                  <p:childTnLst>
                                    <p:set>
                                      <p:cBhvr>
                                        <p:cTn id="6" dur="1" fill="hold">
                                          <p:stCondLst>
                                            <p:cond delay="0"/>
                                          </p:stCondLst>
                                        </p:cTn>
                                        <p:tgtEl>
                                          <p:spTgt spid="2051"/>
                                        </p:tgtEl>
                                        <p:attrNameLst>
                                          <p:attrName>style.visibility</p:attrName>
                                        </p:attrNameLst>
                                      </p:cBhvr>
                                      <p:to>
                                        <p:strVal val="visible"/>
                                      </p:to>
                                    </p:set>
                                    <p:anim calcmode="lin" valueType="num">
                                      <p:cBhvr additive="base">
                                        <p:cTn id="7" dur="300" fill="hold"/>
                                        <p:tgtEl>
                                          <p:spTgt spid="2051"/>
                                        </p:tgtEl>
                                        <p:attrNameLst>
                                          <p:attrName>ppt_x</p:attrName>
                                        </p:attrNameLst>
                                      </p:cBhvr>
                                      <p:tavLst>
                                        <p:tav tm="0">
                                          <p:val>
                                            <p:strVal val="1+#ppt_w/2"/>
                                          </p:val>
                                        </p:tav>
                                        <p:tav tm="100000">
                                          <p:val>
                                            <p:strVal val="#ppt_x"/>
                                          </p:val>
                                        </p:tav>
                                      </p:tavLst>
                                    </p:anim>
                                    <p:anim calcmode="lin" valueType="num">
                                      <p:cBhvr additive="base">
                                        <p:cTn id="8" dur="300" fill="hold"/>
                                        <p:tgtEl>
                                          <p:spTgt spid="20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a:extLst>
              <a:ext uri="{FF2B5EF4-FFF2-40B4-BE49-F238E27FC236}">
                <a16:creationId xmlns="" xmlns:a16="http://schemas.microsoft.com/office/drawing/2014/main" id="{400B8412-7A14-AFCC-0476-79003AD6D331}"/>
              </a:ext>
            </a:extLst>
          </p:cNvPr>
          <p:cNvSpPr>
            <a:spLocks noChangeArrowheads="1"/>
          </p:cNvSpPr>
          <p:nvPr/>
        </p:nvSpPr>
        <p:spPr bwMode="auto">
          <a:xfrm>
            <a:off x="685800" y="1484313"/>
            <a:ext cx="8077200"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SzPct val="75000"/>
              <a:buFont typeface="Wingdings" panose="05000000000000000000" pitchFamily="2" charset="2"/>
              <a:buChar char="n"/>
            </a:pPr>
            <a:r>
              <a:rPr lang="en-GB" altLang="en-US" sz="2800">
                <a:latin typeface="Tahoma" panose="020B0604030504040204" pitchFamily="34" charset="0"/>
                <a:cs typeface="Times New Roman (Arabic)" panose="02020603050405020304" pitchFamily="18" charset="0"/>
              </a:rPr>
              <a:t>This identifies that invariably just 20% of the failure types account for 80% of the problems</a:t>
            </a:r>
            <a:endParaRPr lang="ar-SA" altLang="en-US" sz="2800">
              <a:latin typeface="Tahoma" panose="020B0604030504040204" pitchFamily="34" charset="0"/>
              <a:cs typeface="Times New Roman (Arabic)" panose="02020603050405020304" pitchFamily="18" charset="0"/>
            </a:endParaRPr>
          </a:p>
          <a:p>
            <a:pPr algn="l" rtl="0" eaLnBrk="1" hangingPunct="1">
              <a:spcBef>
                <a:spcPct val="50000"/>
              </a:spcBef>
              <a:buSzPct val="75000"/>
              <a:buFont typeface="Wingdings" panose="05000000000000000000" pitchFamily="2" charset="2"/>
              <a:buChar char="n"/>
            </a:pPr>
            <a:r>
              <a:rPr lang="ar-SA" altLang="en-US" sz="2800" b="1">
                <a:solidFill>
                  <a:srgbClr val="000000"/>
                </a:solidFill>
                <a:latin typeface="Tahoma" panose="020B0604030504040204" pitchFamily="34" charset="0"/>
                <a:cs typeface="Times New Roman (Arabic)" panose="02020603050405020304" pitchFamily="18" charset="0"/>
              </a:rPr>
              <a:t>)</a:t>
            </a:r>
            <a:r>
              <a:rPr lang="en-GB" altLang="en-US" sz="2800" b="1">
                <a:solidFill>
                  <a:srgbClr val="000000"/>
                </a:solidFill>
                <a:latin typeface="Tahoma" panose="020B0604030504040204" pitchFamily="34" charset="0"/>
                <a:cs typeface="Times New Roman (Arabic)" panose="02020603050405020304" pitchFamily="18" charset="0"/>
              </a:rPr>
              <a:t>the 80/20 Rule</a:t>
            </a:r>
            <a:r>
              <a:rPr lang="ar-SA" altLang="en-US" sz="2800" b="1">
                <a:solidFill>
                  <a:srgbClr val="000000"/>
                </a:solidFill>
                <a:latin typeface="Tahoma" panose="020B0604030504040204" pitchFamily="34" charset="0"/>
                <a:cs typeface="Times New Roman (Arabic)" panose="02020603050405020304" pitchFamily="18" charset="0"/>
              </a:rPr>
              <a:t>_(</a:t>
            </a:r>
            <a:endParaRPr lang="ar-SA" altLang="en-US" sz="2800">
              <a:latin typeface="Tahoma" panose="020B0604030504040204" pitchFamily="34" charset="0"/>
              <a:cs typeface="Times New Roman (Arabic)" panose="02020603050405020304" pitchFamily="18" charset="0"/>
            </a:endParaRPr>
          </a:p>
          <a:p>
            <a:pPr algn="l" rtl="0" eaLnBrk="1" hangingPunct="1">
              <a:spcBef>
                <a:spcPct val="50000"/>
              </a:spcBef>
              <a:buSzPct val="75000"/>
              <a:buFont typeface="Wingdings" panose="05000000000000000000" pitchFamily="2" charset="2"/>
              <a:buChar char="n"/>
            </a:pPr>
            <a:r>
              <a:rPr lang="ar-IQ" altLang="en-US" sz="2800">
                <a:solidFill>
                  <a:srgbClr val="202124"/>
                </a:solidFill>
                <a:latin typeface="Noto Naskh Arabic UI"/>
                <a:cs typeface="Times New Roman (Arabic)" panose="02020603050405020304" pitchFamily="18" charset="0"/>
              </a:rPr>
              <a:t>يشير هذا إلى أن 20٪ فقط من أنواع الفشل تمثل 80٪ من المشكلات</a:t>
            </a:r>
            <a:endParaRPr lang="en-GB" altLang="en-US" sz="2800">
              <a:latin typeface="Tahoma" panose="020B0604030504040204" pitchFamily="34" charset="0"/>
              <a:cs typeface="Times New Roman (Arabic)" panose="02020603050405020304" pitchFamily="18" charset="0"/>
            </a:endParaRPr>
          </a:p>
          <a:p>
            <a:pPr algn="l" rtl="0" eaLnBrk="1" hangingPunct="1">
              <a:spcBef>
                <a:spcPct val="50000"/>
              </a:spcBef>
              <a:buSzPct val="75000"/>
              <a:buFont typeface="Wingdings" panose="05000000000000000000" pitchFamily="2" charset="2"/>
              <a:buChar char="n"/>
            </a:pPr>
            <a:r>
              <a:rPr lang="en-GB" altLang="en-US" sz="2800">
                <a:latin typeface="Tahoma" panose="020B0604030504040204" pitchFamily="34" charset="0"/>
                <a:cs typeface="Times New Roman (Arabic)" panose="02020603050405020304" pitchFamily="18" charset="0"/>
              </a:rPr>
              <a:t>So by correcting the 20% failure types ensures a cost effective approach to problem solving</a:t>
            </a:r>
            <a:endParaRPr lang="ar-SA" altLang="en-US" sz="2800">
              <a:latin typeface="Tahoma" panose="020B0604030504040204" pitchFamily="34" charset="0"/>
              <a:cs typeface="Times New Roman (Arabic)" panose="02020603050405020304" pitchFamily="18" charset="0"/>
            </a:endParaRPr>
          </a:p>
          <a:p>
            <a:pPr rtl="0" eaLnBrk="1" hangingPunct="1">
              <a:spcBef>
                <a:spcPct val="50000"/>
              </a:spcBef>
              <a:buSzPct val="75000"/>
              <a:buFont typeface="Wingdings" panose="05000000000000000000" pitchFamily="2" charset="2"/>
              <a:buChar char="n"/>
            </a:pPr>
            <a:r>
              <a:rPr lang="ar-IQ" altLang="en-US" sz="2800">
                <a:solidFill>
                  <a:srgbClr val="202124"/>
                </a:solidFill>
                <a:latin typeface="Noto Naskh Arabic UI"/>
                <a:cs typeface="Times New Roman (Arabic)" panose="02020603050405020304" pitchFamily="18" charset="0"/>
              </a:rPr>
              <a:t>لذا فإن تصحيح أنواع الفشل بنسبة 20٪ يضمن اتباع نهج فعال من حيث التكلفة لحل المشكلات</a:t>
            </a:r>
            <a:endParaRPr lang="en-GB" altLang="en-US" sz="2800">
              <a:latin typeface="Tahoma" panose="020B0604030504040204" pitchFamily="34" charset="0"/>
              <a:cs typeface="Times New Roman (Arabic)" panose="02020603050405020304" pitchFamily="18" charset="0"/>
            </a:endParaRPr>
          </a:p>
        </p:txBody>
      </p:sp>
      <p:pic>
        <p:nvPicPr>
          <p:cNvPr id="11267" name="Picture 4">
            <a:extLst>
              <a:ext uri="{FF2B5EF4-FFF2-40B4-BE49-F238E27FC236}">
                <a16:creationId xmlns="" xmlns:a16="http://schemas.microsoft.com/office/drawing/2014/main" id="{ECBDFDAF-C37A-E2AB-3729-074528818C3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58738"/>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Rectangle 7">
            <a:extLst>
              <a:ext uri="{FF2B5EF4-FFF2-40B4-BE49-F238E27FC236}">
                <a16:creationId xmlns="" xmlns:a16="http://schemas.microsoft.com/office/drawing/2014/main" id="{3D1147CC-8C8A-67D7-B33E-A81B559AF9C6}"/>
              </a:ext>
            </a:extLst>
          </p:cNvPr>
          <p:cNvSpPr>
            <a:spLocks noChangeArrowheads="1"/>
          </p:cNvSpPr>
          <p:nvPr/>
        </p:nvSpPr>
        <p:spPr bwMode="auto">
          <a:xfrm>
            <a:off x="1979613" y="149225"/>
            <a:ext cx="4819650"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rtl="0" eaLnBrk="1" hangingPunct="1">
              <a:spcBef>
                <a:spcPct val="50000"/>
              </a:spcBef>
              <a:buSzPct val="75000"/>
              <a:buFont typeface="Wingdings" panose="05000000000000000000" pitchFamily="2" charset="2"/>
              <a:buChar char="n"/>
            </a:pPr>
            <a:r>
              <a:rPr lang="en-GB" altLang="en-US" sz="4400" b="1">
                <a:latin typeface="Tahoma" panose="020B0604030504040204" pitchFamily="34" charset="0"/>
                <a:cs typeface="Times New Roman (Arabic)" panose="02020603050405020304" pitchFamily="18" charset="0"/>
              </a:rPr>
              <a:t>Pareto analysis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7"/>
                                        </p:tgtEl>
                                        <p:attrNameLst>
                                          <p:attrName>style.visibility</p:attrName>
                                        </p:attrNameLst>
                                      </p:cBhvr>
                                      <p:to>
                                        <p:strVal val="visible"/>
                                      </p:to>
                                    </p:set>
                                    <p:anim calcmode="lin" valueType="num">
                                      <p:cBhvr additive="base">
                                        <p:cTn id="7" dur="500" fill="hold"/>
                                        <p:tgtEl>
                                          <p:spTgt spid="10247"/>
                                        </p:tgtEl>
                                        <p:attrNameLst>
                                          <p:attrName>ppt_x</p:attrName>
                                        </p:attrNameLst>
                                      </p:cBhvr>
                                      <p:tavLst>
                                        <p:tav tm="0">
                                          <p:val>
                                            <p:strVal val="0-#ppt_w/2"/>
                                          </p:val>
                                        </p:tav>
                                        <p:tav tm="100000">
                                          <p:val>
                                            <p:strVal val="#ppt_x"/>
                                          </p:val>
                                        </p:tav>
                                      </p:tavLst>
                                    </p:anim>
                                    <p:anim calcmode="lin" valueType="num">
                                      <p:cBhvr additive="base">
                                        <p:cTn id="8" dur="500" fill="hold"/>
                                        <p:tgtEl>
                                          <p:spTgt spid="102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0243"/>
                                        </p:tgtEl>
                                        <p:attrNameLst>
                                          <p:attrName>style.visibility</p:attrName>
                                        </p:attrNameLst>
                                      </p:cBhvr>
                                      <p:to>
                                        <p:strVal val="visible"/>
                                      </p:to>
                                    </p:set>
                                    <p:anim calcmode="lin" valueType="num">
                                      <p:cBhvr additive="base">
                                        <p:cTn id="13" dur="500" fill="hold"/>
                                        <p:tgtEl>
                                          <p:spTgt spid="10243"/>
                                        </p:tgtEl>
                                        <p:attrNameLst>
                                          <p:attrName>ppt_x</p:attrName>
                                        </p:attrNameLst>
                                      </p:cBhvr>
                                      <p:tavLst>
                                        <p:tav tm="0">
                                          <p:val>
                                            <p:strVal val="0-#ppt_w/2"/>
                                          </p:val>
                                        </p:tav>
                                        <p:tav tm="100000">
                                          <p:val>
                                            <p:strVal val="#ppt_x"/>
                                          </p:val>
                                        </p:tav>
                                      </p:tavLst>
                                    </p:anim>
                                    <p:anim calcmode="lin" valueType="num">
                                      <p:cBhvr additive="base">
                                        <p:cTn id="14" dur="500" fill="hold"/>
                                        <p:tgtEl>
                                          <p:spTgt spid="1024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utoUpdateAnimBg="0"/>
      <p:bldP spid="10247"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a:extLst>
              <a:ext uri="{FF2B5EF4-FFF2-40B4-BE49-F238E27FC236}">
                <a16:creationId xmlns="" xmlns:a16="http://schemas.microsoft.com/office/drawing/2014/main" id="{172B72A4-BE5E-DBD4-114D-2955DFC9B0FB}"/>
              </a:ext>
            </a:extLst>
          </p:cNvPr>
          <p:cNvSpPr>
            <a:spLocks noGrp="1" noChangeArrowheads="1"/>
          </p:cNvSpPr>
          <p:nvPr>
            <p:ph sz="quarter" idx="1"/>
          </p:nvPr>
        </p:nvSpPr>
        <p:spPr>
          <a:xfrm>
            <a:off x="250825" y="1608138"/>
            <a:ext cx="8713788" cy="1165225"/>
          </a:xfrm>
        </p:spPr>
        <p:txBody>
          <a:bodyPr>
            <a:normAutofit fontScale="85000" lnSpcReduction="20000"/>
          </a:bodyPr>
          <a:lstStyle/>
          <a:p>
            <a:pPr marL="0" indent="0" algn="l" eaLnBrk="1" fontAlgn="auto" hangingPunct="1">
              <a:lnSpc>
                <a:spcPct val="95000"/>
              </a:lnSpc>
              <a:spcAft>
                <a:spcPts val="0"/>
              </a:spcAft>
              <a:buFontTx/>
              <a:buNone/>
              <a:defRPr/>
            </a:pPr>
            <a:r>
              <a:rPr lang="en-US" sz="2800" b="1" i="1" dirty="0"/>
              <a:t>Technique for classifying problem areas according to </a:t>
            </a:r>
            <a:r>
              <a:rPr lang="ar-IQ" sz="2800" b="1" i="1" dirty="0"/>
              <a:t> </a:t>
            </a:r>
            <a:r>
              <a:rPr lang="en-US" sz="2800" b="1" i="1" dirty="0"/>
              <a:t>degree </a:t>
            </a:r>
            <a:endParaRPr lang="ar-IQ" sz="2800" b="1" i="1" dirty="0"/>
          </a:p>
          <a:p>
            <a:pPr marL="0" indent="0" algn="l" eaLnBrk="1" fontAlgn="auto" hangingPunct="1">
              <a:lnSpc>
                <a:spcPct val="95000"/>
              </a:lnSpc>
              <a:spcAft>
                <a:spcPts val="0"/>
              </a:spcAft>
              <a:buFontTx/>
              <a:buNone/>
              <a:defRPr/>
            </a:pPr>
            <a:r>
              <a:rPr lang="en-US" sz="2800" b="1" i="1" dirty="0"/>
              <a:t>of importance, and focusing</a:t>
            </a:r>
            <a:r>
              <a:rPr lang="en-US" sz="2600" b="1" i="1" dirty="0"/>
              <a:t> on the most important.</a:t>
            </a:r>
          </a:p>
          <a:p>
            <a:pPr marL="0" indent="0" algn="l" eaLnBrk="1" fontAlgn="auto" hangingPunct="1">
              <a:lnSpc>
                <a:spcPct val="95000"/>
              </a:lnSpc>
              <a:spcAft>
                <a:spcPts val="0"/>
              </a:spcAft>
              <a:buFontTx/>
              <a:buNone/>
              <a:defRPr/>
            </a:pPr>
            <a:r>
              <a:rPr lang="ar-IQ" sz="2800" dirty="0"/>
              <a:t>تقنية تصنيف مناطق المشاكل حسب درجة الأهمية ، والتركيز على أهمها.</a:t>
            </a:r>
            <a:endParaRPr lang="en-US" sz="2800" b="1" i="1" dirty="0">
              <a:solidFill>
                <a:srgbClr val="009900"/>
              </a:solidFill>
            </a:endParaRPr>
          </a:p>
        </p:txBody>
      </p:sp>
      <p:sp>
        <p:nvSpPr>
          <p:cNvPr id="60421" name="Text Box 5">
            <a:extLst>
              <a:ext uri="{FF2B5EF4-FFF2-40B4-BE49-F238E27FC236}">
                <a16:creationId xmlns="" xmlns:a16="http://schemas.microsoft.com/office/drawing/2014/main" id="{8B2D75FD-6A84-B688-F2FB-BAA5A07E28D7}"/>
              </a:ext>
            </a:extLst>
          </p:cNvPr>
          <p:cNvSpPr txBox="1">
            <a:spLocks noChangeArrowheads="1"/>
          </p:cNvSpPr>
          <p:nvPr/>
        </p:nvSpPr>
        <p:spPr bwMode="auto">
          <a:xfrm>
            <a:off x="1349375" y="166688"/>
            <a:ext cx="7086600" cy="671512"/>
          </a:xfrm>
          <a:prstGeom prst="rect">
            <a:avLst/>
          </a:prstGeom>
          <a:noFill/>
          <a:ln>
            <a:noFill/>
          </a:ln>
          <a:effectLst/>
        </p:spPr>
        <p:txBody>
          <a:bodyPr>
            <a:spAutoFit/>
          </a:bodyPr>
          <a:lstStyle/>
          <a:p>
            <a:pPr algn="ctr">
              <a:spcBef>
                <a:spcPct val="50000"/>
              </a:spcBef>
              <a:defRPr/>
            </a:pPr>
            <a:r>
              <a:rPr lang="en-US" sz="3800" b="1" dirty="0">
                <a:effectLst>
                  <a:outerShdw blurRad="38100" dist="38100" dir="2700000" algn="tl">
                    <a:srgbClr val="000000"/>
                  </a:outerShdw>
                </a:effectLst>
                <a:ea typeface="Times New Roman (Arabic)" charset="0"/>
                <a:cs typeface="Arial" pitchFamily="34" charset="0"/>
              </a:rPr>
              <a:t>Pareto Analysis</a:t>
            </a:r>
            <a:endParaRPr lang="en-US" altLang="ar-SA" sz="3800" b="1" dirty="0">
              <a:effectLst>
                <a:outerShdw blurRad="38100" dist="38100" dir="2700000" algn="tl">
                  <a:srgbClr val="000000"/>
                </a:outerShdw>
              </a:effectLst>
              <a:ea typeface="Times New Roman (Arabic)" charset="0"/>
              <a:cs typeface="Arial" pitchFamily="34" charset="0"/>
            </a:endParaRPr>
          </a:p>
        </p:txBody>
      </p:sp>
      <p:grpSp>
        <p:nvGrpSpPr>
          <p:cNvPr id="60422" name="Group 6">
            <a:extLst>
              <a:ext uri="{FF2B5EF4-FFF2-40B4-BE49-F238E27FC236}">
                <a16:creationId xmlns="" xmlns:a16="http://schemas.microsoft.com/office/drawing/2014/main" id="{85CDBF4D-74BC-6AFA-8E51-A3AA9186091A}"/>
              </a:ext>
            </a:extLst>
          </p:cNvPr>
          <p:cNvGrpSpPr>
            <a:grpSpLocks/>
          </p:cNvGrpSpPr>
          <p:nvPr/>
        </p:nvGrpSpPr>
        <p:grpSpPr bwMode="auto">
          <a:xfrm>
            <a:off x="2703513" y="2844800"/>
            <a:ext cx="5449887" cy="3616325"/>
            <a:chOff x="1057" y="1295"/>
            <a:chExt cx="3433" cy="3010"/>
          </a:xfrm>
        </p:grpSpPr>
        <p:grpSp>
          <p:nvGrpSpPr>
            <p:cNvPr id="13317" name="Group 7">
              <a:extLst>
                <a:ext uri="{FF2B5EF4-FFF2-40B4-BE49-F238E27FC236}">
                  <a16:creationId xmlns="" xmlns:a16="http://schemas.microsoft.com/office/drawing/2014/main" id="{E6B7EED3-4A56-781E-2FCD-E9F580741499}"/>
                </a:ext>
              </a:extLst>
            </p:cNvPr>
            <p:cNvGrpSpPr>
              <a:grpSpLocks/>
            </p:cNvGrpSpPr>
            <p:nvPr/>
          </p:nvGrpSpPr>
          <p:grpSpPr bwMode="auto">
            <a:xfrm>
              <a:off x="1278" y="1295"/>
              <a:ext cx="3212" cy="2694"/>
              <a:chOff x="1278" y="1295"/>
              <a:chExt cx="3212" cy="2694"/>
            </a:xfrm>
          </p:grpSpPr>
          <p:sp>
            <p:nvSpPr>
              <p:cNvPr id="13324" name="Line 8">
                <a:extLst>
                  <a:ext uri="{FF2B5EF4-FFF2-40B4-BE49-F238E27FC236}">
                    <a16:creationId xmlns="" xmlns:a16="http://schemas.microsoft.com/office/drawing/2014/main" id="{4A1CD28D-A1BC-E65A-1892-67CB42855490}"/>
                  </a:ext>
                </a:extLst>
              </p:cNvPr>
              <p:cNvSpPr>
                <a:spLocks noChangeShapeType="1"/>
              </p:cNvSpPr>
              <p:nvPr/>
            </p:nvSpPr>
            <p:spPr bwMode="auto">
              <a:xfrm>
                <a:off x="1500" y="2061"/>
                <a:ext cx="0" cy="19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5" name="Line 9">
                <a:extLst>
                  <a:ext uri="{FF2B5EF4-FFF2-40B4-BE49-F238E27FC236}">
                    <a16:creationId xmlns="" xmlns:a16="http://schemas.microsoft.com/office/drawing/2014/main" id="{833703B8-8498-444B-5844-FA56F3248DF0}"/>
                  </a:ext>
                </a:extLst>
              </p:cNvPr>
              <p:cNvSpPr>
                <a:spLocks noChangeShapeType="1"/>
              </p:cNvSpPr>
              <p:nvPr/>
            </p:nvSpPr>
            <p:spPr bwMode="auto">
              <a:xfrm>
                <a:off x="1500" y="3979"/>
                <a:ext cx="29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6" name="Line 10">
                <a:extLst>
                  <a:ext uri="{FF2B5EF4-FFF2-40B4-BE49-F238E27FC236}">
                    <a16:creationId xmlns="" xmlns:a16="http://schemas.microsoft.com/office/drawing/2014/main" id="{6F5642D5-220E-CA00-9D60-623466363E55}"/>
                  </a:ext>
                </a:extLst>
              </p:cNvPr>
              <p:cNvSpPr>
                <a:spLocks noChangeShapeType="1"/>
              </p:cNvSpPr>
              <p:nvPr/>
            </p:nvSpPr>
            <p:spPr bwMode="auto">
              <a:xfrm>
                <a:off x="3845" y="1375"/>
                <a:ext cx="0" cy="260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7" name="Line 11">
                <a:extLst>
                  <a:ext uri="{FF2B5EF4-FFF2-40B4-BE49-F238E27FC236}">
                    <a16:creationId xmlns="" xmlns:a16="http://schemas.microsoft.com/office/drawing/2014/main" id="{F5BB3AF7-247A-A4C3-8FAA-DC23221765D9}"/>
                  </a:ext>
                </a:extLst>
              </p:cNvPr>
              <p:cNvSpPr>
                <a:spLocks noChangeShapeType="1"/>
              </p:cNvSpPr>
              <p:nvPr/>
            </p:nvSpPr>
            <p:spPr bwMode="auto">
              <a:xfrm>
                <a:off x="4477" y="2071"/>
                <a:ext cx="0" cy="19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28" name="Rectangle 12">
                <a:extLst>
                  <a:ext uri="{FF2B5EF4-FFF2-40B4-BE49-F238E27FC236}">
                    <a16:creationId xmlns="" xmlns:a16="http://schemas.microsoft.com/office/drawing/2014/main" id="{8E5C0401-1979-3BA7-9717-ACE79C0F3F97}"/>
                  </a:ext>
                </a:extLst>
              </p:cNvPr>
              <p:cNvSpPr>
                <a:spLocks noChangeArrowheads="1"/>
              </p:cNvSpPr>
              <p:nvPr/>
            </p:nvSpPr>
            <p:spPr bwMode="auto">
              <a:xfrm>
                <a:off x="1500" y="2660"/>
                <a:ext cx="473" cy="1319"/>
              </a:xfrm>
              <a:prstGeom prst="rect">
                <a:avLst/>
              </a:prstGeom>
              <a:solidFill>
                <a:srgbClr val="BB8D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endParaRPr lang="ar-IQ" altLang="en-US" sz="2400">
                  <a:latin typeface="Times New Roman" panose="02020603050405020304" pitchFamily="18" charset="0"/>
                  <a:cs typeface="Times New Roman (Arabic)" panose="02020603050405020304" pitchFamily="18" charset="0"/>
                </a:endParaRPr>
              </a:p>
            </p:txBody>
          </p:sp>
          <p:sp>
            <p:nvSpPr>
              <p:cNvPr id="13329" name="Rectangle 13">
                <a:extLst>
                  <a:ext uri="{FF2B5EF4-FFF2-40B4-BE49-F238E27FC236}">
                    <a16:creationId xmlns="" xmlns:a16="http://schemas.microsoft.com/office/drawing/2014/main" id="{4773C5A4-85C2-7AC2-AB12-CC37F8B8D761}"/>
                  </a:ext>
                </a:extLst>
              </p:cNvPr>
              <p:cNvSpPr>
                <a:spLocks noChangeArrowheads="1"/>
              </p:cNvSpPr>
              <p:nvPr/>
            </p:nvSpPr>
            <p:spPr bwMode="auto">
              <a:xfrm>
                <a:off x="1968" y="2893"/>
                <a:ext cx="473" cy="1091"/>
              </a:xfrm>
              <a:prstGeom prst="rect">
                <a:avLst/>
              </a:prstGeom>
              <a:solidFill>
                <a:srgbClr val="BB8D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endParaRPr lang="ar-IQ" altLang="en-US" sz="2400">
                  <a:latin typeface="Times New Roman" panose="02020603050405020304" pitchFamily="18" charset="0"/>
                  <a:cs typeface="Times New Roman (Arabic)" panose="02020603050405020304" pitchFamily="18" charset="0"/>
                </a:endParaRPr>
              </a:p>
            </p:txBody>
          </p:sp>
          <p:sp>
            <p:nvSpPr>
              <p:cNvPr id="13330" name="Rectangle 14">
                <a:extLst>
                  <a:ext uri="{FF2B5EF4-FFF2-40B4-BE49-F238E27FC236}">
                    <a16:creationId xmlns="" xmlns:a16="http://schemas.microsoft.com/office/drawing/2014/main" id="{3A16B88D-255A-059E-A3A1-84CB26EE8ABF}"/>
                  </a:ext>
                </a:extLst>
              </p:cNvPr>
              <p:cNvSpPr>
                <a:spLocks noChangeArrowheads="1"/>
              </p:cNvSpPr>
              <p:nvPr/>
            </p:nvSpPr>
            <p:spPr bwMode="auto">
              <a:xfrm>
                <a:off x="2436" y="3299"/>
                <a:ext cx="473" cy="682"/>
              </a:xfrm>
              <a:prstGeom prst="rect">
                <a:avLst/>
              </a:prstGeom>
              <a:solidFill>
                <a:srgbClr val="BB8D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endParaRPr lang="ar-IQ" altLang="en-US" sz="2400">
                  <a:latin typeface="Times New Roman" panose="02020603050405020304" pitchFamily="18" charset="0"/>
                  <a:cs typeface="Times New Roman (Arabic)" panose="02020603050405020304" pitchFamily="18" charset="0"/>
                </a:endParaRPr>
              </a:p>
            </p:txBody>
          </p:sp>
          <p:sp>
            <p:nvSpPr>
              <p:cNvPr id="13331" name="Rectangle 15">
                <a:extLst>
                  <a:ext uri="{FF2B5EF4-FFF2-40B4-BE49-F238E27FC236}">
                    <a16:creationId xmlns="" xmlns:a16="http://schemas.microsoft.com/office/drawing/2014/main" id="{08B2A7FF-276F-4C30-EB19-955BF4A6258D}"/>
                  </a:ext>
                </a:extLst>
              </p:cNvPr>
              <p:cNvSpPr>
                <a:spLocks noChangeArrowheads="1"/>
              </p:cNvSpPr>
              <p:nvPr/>
            </p:nvSpPr>
            <p:spPr bwMode="auto">
              <a:xfrm>
                <a:off x="2904" y="3453"/>
                <a:ext cx="473" cy="527"/>
              </a:xfrm>
              <a:prstGeom prst="rect">
                <a:avLst/>
              </a:prstGeom>
              <a:solidFill>
                <a:srgbClr val="BB8D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endParaRPr lang="ar-IQ" altLang="en-US" sz="2400">
                  <a:latin typeface="Times New Roman" panose="02020603050405020304" pitchFamily="18" charset="0"/>
                  <a:cs typeface="Times New Roman (Arabic)" panose="02020603050405020304" pitchFamily="18" charset="0"/>
                </a:endParaRPr>
              </a:p>
            </p:txBody>
          </p:sp>
          <p:sp>
            <p:nvSpPr>
              <p:cNvPr id="13332" name="Rectangle 16">
                <a:extLst>
                  <a:ext uri="{FF2B5EF4-FFF2-40B4-BE49-F238E27FC236}">
                    <a16:creationId xmlns="" xmlns:a16="http://schemas.microsoft.com/office/drawing/2014/main" id="{7F0BABB5-E2F1-6AA5-77D8-91B072A6E92F}"/>
                  </a:ext>
                </a:extLst>
              </p:cNvPr>
              <p:cNvSpPr>
                <a:spLocks noChangeArrowheads="1"/>
              </p:cNvSpPr>
              <p:nvPr/>
            </p:nvSpPr>
            <p:spPr bwMode="auto">
              <a:xfrm>
                <a:off x="3372" y="3887"/>
                <a:ext cx="473" cy="99"/>
              </a:xfrm>
              <a:prstGeom prst="rect">
                <a:avLst/>
              </a:prstGeom>
              <a:solidFill>
                <a:srgbClr val="BB8D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endParaRPr lang="ar-IQ" altLang="en-US" sz="2400">
                  <a:latin typeface="Times New Roman" panose="02020603050405020304" pitchFamily="18" charset="0"/>
                  <a:cs typeface="Times New Roman (Arabic)" panose="02020603050405020304" pitchFamily="18" charset="0"/>
                </a:endParaRPr>
              </a:p>
            </p:txBody>
          </p:sp>
          <p:sp>
            <p:nvSpPr>
              <p:cNvPr id="13333" name="Freeform 17">
                <a:extLst>
                  <a:ext uri="{FF2B5EF4-FFF2-40B4-BE49-F238E27FC236}">
                    <a16:creationId xmlns="" xmlns:a16="http://schemas.microsoft.com/office/drawing/2014/main" id="{30858DEF-AD78-0139-615B-4154D3603E0D}"/>
                  </a:ext>
                </a:extLst>
              </p:cNvPr>
              <p:cNvSpPr>
                <a:spLocks/>
              </p:cNvSpPr>
              <p:nvPr/>
            </p:nvSpPr>
            <p:spPr bwMode="auto">
              <a:xfrm>
                <a:off x="1500" y="1437"/>
                <a:ext cx="2345" cy="2542"/>
              </a:xfrm>
              <a:custGeom>
                <a:avLst/>
                <a:gdLst>
                  <a:gd name="T0" fmla="*/ 0 w 2345"/>
                  <a:gd name="T1" fmla="*/ 2542 h 2542"/>
                  <a:gd name="T2" fmla="*/ 872 w 2345"/>
                  <a:gd name="T3" fmla="*/ 527 h 2542"/>
                  <a:gd name="T4" fmla="*/ 2345 w 2345"/>
                  <a:gd name="T5" fmla="*/ 0 h 2542"/>
                  <a:gd name="T6" fmla="*/ 0 60000 65536"/>
                  <a:gd name="T7" fmla="*/ 0 60000 65536"/>
                  <a:gd name="T8" fmla="*/ 0 60000 65536"/>
                </a:gdLst>
                <a:ahLst/>
                <a:cxnLst>
                  <a:cxn ang="T6">
                    <a:pos x="T0" y="T1"/>
                  </a:cxn>
                  <a:cxn ang="T7">
                    <a:pos x="T2" y="T3"/>
                  </a:cxn>
                  <a:cxn ang="T8">
                    <a:pos x="T4" y="T5"/>
                  </a:cxn>
                </a:cxnLst>
                <a:rect l="0" t="0" r="r" b="b"/>
                <a:pathLst>
                  <a:path w="2345" h="2542">
                    <a:moveTo>
                      <a:pt x="0" y="2542"/>
                    </a:moveTo>
                    <a:cubicBezTo>
                      <a:pt x="145" y="2206"/>
                      <a:pt x="481" y="951"/>
                      <a:pt x="872" y="527"/>
                    </a:cubicBezTo>
                    <a:cubicBezTo>
                      <a:pt x="1263" y="103"/>
                      <a:pt x="2038" y="110"/>
                      <a:pt x="2345" y="0"/>
                    </a:cubicBezTo>
                  </a:path>
                </a:pathLst>
              </a:cu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34" name="Text Box 18">
                <a:extLst>
                  <a:ext uri="{FF2B5EF4-FFF2-40B4-BE49-F238E27FC236}">
                    <a16:creationId xmlns="" xmlns:a16="http://schemas.microsoft.com/office/drawing/2014/main" id="{2E682295-C2D9-FEB9-902D-2E8CB605C5F5}"/>
                  </a:ext>
                </a:extLst>
              </p:cNvPr>
              <p:cNvSpPr txBox="1">
                <a:spLocks noChangeArrowheads="1"/>
              </p:cNvSpPr>
              <p:nvPr/>
            </p:nvSpPr>
            <p:spPr bwMode="auto">
              <a:xfrm>
                <a:off x="1340" y="3306"/>
                <a:ext cx="22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600">
                    <a:latin typeface="Times New Roman" panose="02020603050405020304" pitchFamily="18" charset="0"/>
                  </a:rPr>
                  <a:t>5-</a:t>
                </a:r>
              </a:p>
            </p:txBody>
          </p:sp>
          <p:sp>
            <p:nvSpPr>
              <p:cNvPr id="13335" name="Text Box 19">
                <a:extLst>
                  <a:ext uri="{FF2B5EF4-FFF2-40B4-BE49-F238E27FC236}">
                    <a16:creationId xmlns="" xmlns:a16="http://schemas.microsoft.com/office/drawing/2014/main" id="{4D3DFEBA-BEFC-6FE9-0E1B-DEC5B56180DD}"/>
                  </a:ext>
                </a:extLst>
              </p:cNvPr>
              <p:cNvSpPr txBox="1">
                <a:spLocks noChangeArrowheads="1"/>
              </p:cNvSpPr>
              <p:nvPr/>
            </p:nvSpPr>
            <p:spPr bwMode="auto">
              <a:xfrm>
                <a:off x="1282" y="2630"/>
                <a:ext cx="2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600">
                    <a:latin typeface="Times New Roman" panose="02020603050405020304" pitchFamily="18" charset="0"/>
                  </a:rPr>
                  <a:t>10-</a:t>
                </a:r>
              </a:p>
            </p:txBody>
          </p:sp>
          <p:sp>
            <p:nvSpPr>
              <p:cNvPr id="13336" name="Text Box 20">
                <a:extLst>
                  <a:ext uri="{FF2B5EF4-FFF2-40B4-BE49-F238E27FC236}">
                    <a16:creationId xmlns="" xmlns:a16="http://schemas.microsoft.com/office/drawing/2014/main" id="{DEE6EA0A-1A62-F7D6-674C-B980B7119F16}"/>
                  </a:ext>
                </a:extLst>
              </p:cNvPr>
              <p:cNvSpPr txBox="1">
                <a:spLocks noChangeArrowheads="1"/>
              </p:cNvSpPr>
              <p:nvPr/>
            </p:nvSpPr>
            <p:spPr bwMode="auto">
              <a:xfrm>
                <a:off x="1278" y="1962"/>
                <a:ext cx="287"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600">
                    <a:latin typeface="Times New Roman" panose="02020603050405020304" pitchFamily="18" charset="0"/>
                  </a:rPr>
                  <a:t>15-</a:t>
                </a:r>
              </a:p>
            </p:txBody>
          </p:sp>
          <p:sp>
            <p:nvSpPr>
              <p:cNvPr id="13337" name="Text Box 21">
                <a:extLst>
                  <a:ext uri="{FF2B5EF4-FFF2-40B4-BE49-F238E27FC236}">
                    <a16:creationId xmlns="" xmlns:a16="http://schemas.microsoft.com/office/drawing/2014/main" id="{1AC454CE-9F44-7F76-5C4D-217889B055AF}"/>
                  </a:ext>
                </a:extLst>
              </p:cNvPr>
              <p:cNvSpPr txBox="1">
                <a:spLocks noChangeArrowheads="1"/>
              </p:cNvSpPr>
              <p:nvPr/>
            </p:nvSpPr>
            <p:spPr bwMode="auto">
              <a:xfrm>
                <a:off x="3802" y="1295"/>
                <a:ext cx="458"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spcBef>
                    <a:spcPct val="0"/>
                  </a:spcBef>
                  <a:buClrTx/>
                  <a:buSzTx/>
                  <a:buFontTx/>
                  <a:buNone/>
                </a:pPr>
                <a:r>
                  <a:rPr lang="en-US" altLang="en-US" sz="1600">
                    <a:latin typeface="Times New Roman" panose="02020603050405020304" pitchFamily="18" charset="0"/>
                  </a:rPr>
                  <a:t>100%-</a:t>
                </a:r>
              </a:p>
            </p:txBody>
          </p:sp>
          <p:sp>
            <p:nvSpPr>
              <p:cNvPr id="13338" name="Text Box 22">
                <a:extLst>
                  <a:ext uri="{FF2B5EF4-FFF2-40B4-BE49-F238E27FC236}">
                    <a16:creationId xmlns="" xmlns:a16="http://schemas.microsoft.com/office/drawing/2014/main" id="{792ACC68-EB48-69E2-CB5D-0861B993D028}"/>
                  </a:ext>
                </a:extLst>
              </p:cNvPr>
              <p:cNvSpPr txBox="1">
                <a:spLocks noChangeArrowheads="1"/>
              </p:cNvSpPr>
              <p:nvPr/>
            </p:nvSpPr>
            <p:spPr bwMode="auto">
              <a:xfrm>
                <a:off x="3808" y="1455"/>
                <a:ext cx="39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spcBef>
                    <a:spcPct val="0"/>
                  </a:spcBef>
                  <a:buClrTx/>
                  <a:buSzTx/>
                  <a:buFontTx/>
                  <a:buNone/>
                </a:pPr>
                <a:r>
                  <a:rPr lang="en-US" altLang="en-US" sz="1600">
                    <a:latin typeface="Times New Roman" panose="02020603050405020304" pitchFamily="18" charset="0"/>
                  </a:rPr>
                  <a:t>97%-</a:t>
                </a:r>
              </a:p>
            </p:txBody>
          </p:sp>
          <p:sp>
            <p:nvSpPr>
              <p:cNvPr id="13339" name="Text Box 23">
                <a:extLst>
                  <a:ext uri="{FF2B5EF4-FFF2-40B4-BE49-F238E27FC236}">
                    <a16:creationId xmlns="" xmlns:a16="http://schemas.microsoft.com/office/drawing/2014/main" id="{DCC578E6-7667-5B35-3DE5-3294156338C2}"/>
                  </a:ext>
                </a:extLst>
              </p:cNvPr>
              <p:cNvSpPr txBox="1">
                <a:spLocks noChangeArrowheads="1"/>
              </p:cNvSpPr>
              <p:nvPr/>
            </p:nvSpPr>
            <p:spPr bwMode="auto">
              <a:xfrm>
                <a:off x="3796" y="1671"/>
                <a:ext cx="39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spcBef>
                    <a:spcPct val="0"/>
                  </a:spcBef>
                  <a:buClrTx/>
                  <a:buSzTx/>
                  <a:buFontTx/>
                  <a:buNone/>
                </a:pPr>
                <a:r>
                  <a:rPr lang="en-US" altLang="en-US" sz="1600">
                    <a:latin typeface="Times New Roman" panose="02020603050405020304" pitchFamily="18" charset="0"/>
                  </a:rPr>
                  <a:t>91%-</a:t>
                </a:r>
              </a:p>
            </p:txBody>
          </p:sp>
          <p:sp>
            <p:nvSpPr>
              <p:cNvPr id="13340" name="Text Box 24">
                <a:extLst>
                  <a:ext uri="{FF2B5EF4-FFF2-40B4-BE49-F238E27FC236}">
                    <a16:creationId xmlns="" xmlns:a16="http://schemas.microsoft.com/office/drawing/2014/main" id="{C31B89B4-21CB-5514-1774-D146D3A19251}"/>
                  </a:ext>
                </a:extLst>
              </p:cNvPr>
              <p:cNvSpPr txBox="1">
                <a:spLocks noChangeArrowheads="1"/>
              </p:cNvSpPr>
              <p:nvPr/>
            </p:nvSpPr>
            <p:spPr bwMode="auto">
              <a:xfrm>
                <a:off x="3802" y="2006"/>
                <a:ext cx="39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spcBef>
                    <a:spcPct val="0"/>
                  </a:spcBef>
                  <a:buClrTx/>
                  <a:buSzTx/>
                  <a:buFontTx/>
                  <a:buNone/>
                </a:pPr>
                <a:r>
                  <a:rPr lang="en-US" altLang="en-US" sz="1600">
                    <a:latin typeface="Times New Roman" panose="02020603050405020304" pitchFamily="18" charset="0"/>
                  </a:rPr>
                  <a:t>75%-</a:t>
                </a:r>
              </a:p>
            </p:txBody>
          </p:sp>
          <p:sp>
            <p:nvSpPr>
              <p:cNvPr id="13341" name="Text Box 25">
                <a:extLst>
                  <a:ext uri="{FF2B5EF4-FFF2-40B4-BE49-F238E27FC236}">
                    <a16:creationId xmlns="" xmlns:a16="http://schemas.microsoft.com/office/drawing/2014/main" id="{E41C1947-9F7F-CF18-F3FC-BE94D0CAE7ED}"/>
                  </a:ext>
                </a:extLst>
              </p:cNvPr>
              <p:cNvSpPr txBox="1">
                <a:spLocks noChangeArrowheads="1"/>
              </p:cNvSpPr>
              <p:nvPr/>
            </p:nvSpPr>
            <p:spPr bwMode="auto">
              <a:xfrm>
                <a:off x="3799" y="2923"/>
                <a:ext cx="394"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spcBef>
                    <a:spcPct val="0"/>
                  </a:spcBef>
                  <a:buClrTx/>
                  <a:buSzTx/>
                  <a:buFontTx/>
                  <a:buNone/>
                </a:pPr>
                <a:r>
                  <a:rPr lang="en-US" altLang="en-US" sz="1600">
                    <a:latin typeface="Times New Roman" panose="02020603050405020304" pitchFamily="18" charset="0"/>
                  </a:rPr>
                  <a:t>44%-</a:t>
                </a:r>
              </a:p>
            </p:txBody>
          </p:sp>
        </p:grpSp>
        <p:sp>
          <p:nvSpPr>
            <p:cNvPr id="13318" name="Text Box 26">
              <a:extLst>
                <a:ext uri="{FF2B5EF4-FFF2-40B4-BE49-F238E27FC236}">
                  <a16:creationId xmlns="" xmlns:a16="http://schemas.microsoft.com/office/drawing/2014/main" id="{8F4BEC9C-C678-5CF5-623C-B5C43FAEBDB1}"/>
                </a:ext>
              </a:extLst>
            </p:cNvPr>
            <p:cNvSpPr txBox="1">
              <a:spLocks noChangeArrowheads="1"/>
            </p:cNvSpPr>
            <p:nvPr/>
          </p:nvSpPr>
          <p:spPr bwMode="auto">
            <a:xfrm>
              <a:off x="1573" y="3970"/>
              <a:ext cx="415"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400" b="1">
                  <a:latin typeface="Times New Roman" panose="02020603050405020304" pitchFamily="18" charset="0"/>
                </a:rPr>
                <a:t>Off-</a:t>
              </a:r>
            </a:p>
            <a:p>
              <a:pPr algn="l" rtl="0">
                <a:spcBef>
                  <a:spcPct val="0"/>
                </a:spcBef>
                <a:buClrTx/>
                <a:buSzTx/>
                <a:buFontTx/>
                <a:buNone/>
              </a:pPr>
              <a:r>
                <a:rPr lang="en-US" altLang="en-US" sz="1400" b="1">
                  <a:latin typeface="Times New Roman" panose="02020603050405020304" pitchFamily="18" charset="0"/>
                </a:rPr>
                <a:t>center</a:t>
              </a:r>
              <a:endParaRPr lang="en-US" altLang="en-US" sz="1400">
                <a:latin typeface="Times New Roman" panose="02020603050405020304" pitchFamily="18" charset="0"/>
              </a:endParaRPr>
            </a:p>
          </p:txBody>
        </p:sp>
        <p:sp>
          <p:nvSpPr>
            <p:cNvPr id="13319" name="Text Box 27">
              <a:extLst>
                <a:ext uri="{FF2B5EF4-FFF2-40B4-BE49-F238E27FC236}">
                  <a16:creationId xmlns="" xmlns:a16="http://schemas.microsoft.com/office/drawing/2014/main" id="{A4B6C472-8CEB-A7C5-D0E3-80084EAEF072}"/>
                </a:ext>
              </a:extLst>
            </p:cNvPr>
            <p:cNvSpPr txBox="1">
              <a:spLocks noChangeArrowheads="1"/>
            </p:cNvSpPr>
            <p:nvPr/>
          </p:nvSpPr>
          <p:spPr bwMode="auto">
            <a:xfrm rot="-5400000">
              <a:off x="603" y="2629"/>
              <a:ext cx="112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600" b="1">
                  <a:latin typeface="Times New Roman" panose="02020603050405020304" pitchFamily="18" charset="0"/>
                </a:rPr>
                <a:t>Number of defects</a:t>
              </a:r>
              <a:endParaRPr lang="en-US" altLang="en-US" sz="1600">
                <a:latin typeface="Times New Roman" panose="02020603050405020304" pitchFamily="18" charset="0"/>
              </a:endParaRPr>
            </a:p>
          </p:txBody>
        </p:sp>
        <p:sp>
          <p:nvSpPr>
            <p:cNvPr id="13320" name="Text Box 28">
              <a:extLst>
                <a:ext uri="{FF2B5EF4-FFF2-40B4-BE49-F238E27FC236}">
                  <a16:creationId xmlns="" xmlns:a16="http://schemas.microsoft.com/office/drawing/2014/main" id="{C9C630C1-38D1-88D9-D66A-315FDA51101B}"/>
                </a:ext>
              </a:extLst>
            </p:cNvPr>
            <p:cNvSpPr txBox="1">
              <a:spLocks noChangeArrowheads="1"/>
            </p:cNvSpPr>
            <p:nvPr/>
          </p:nvSpPr>
          <p:spPr bwMode="auto">
            <a:xfrm>
              <a:off x="1987" y="3970"/>
              <a:ext cx="539"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400" b="1">
                  <a:latin typeface="Times New Roman" panose="02020603050405020304" pitchFamily="18" charset="0"/>
                </a:rPr>
                <a:t>Smeared</a:t>
              </a:r>
            </a:p>
            <a:p>
              <a:pPr algn="l" rtl="0">
                <a:spcBef>
                  <a:spcPct val="0"/>
                </a:spcBef>
                <a:buClrTx/>
                <a:buSzTx/>
                <a:buFontTx/>
                <a:buNone/>
              </a:pPr>
              <a:r>
                <a:rPr lang="en-US" altLang="en-US" sz="1400" b="1">
                  <a:latin typeface="Times New Roman" panose="02020603050405020304" pitchFamily="18" charset="0"/>
                </a:rPr>
                <a:t>print</a:t>
              </a:r>
            </a:p>
          </p:txBody>
        </p:sp>
        <p:sp>
          <p:nvSpPr>
            <p:cNvPr id="13321" name="Text Box 29">
              <a:extLst>
                <a:ext uri="{FF2B5EF4-FFF2-40B4-BE49-F238E27FC236}">
                  <a16:creationId xmlns="" xmlns:a16="http://schemas.microsoft.com/office/drawing/2014/main" id="{C259B346-BBA9-509F-AB7C-B2FBA55AF225}"/>
                </a:ext>
              </a:extLst>
            </p:cNvPr>
            <p:cNvSpPr txBox="1">
              <a:spLocks noChangeArrowheads="1"/>
            </p:cNvSpPr>
            <p:nvPr/>
          </p:nvSpPr>
          <p:spPr bwMode="auto">
            <a:xfrm>
              <a:off x="2491" y="3979"/>
              <a:ext cx="490" cy="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400" b="1">
                  <a:latin typeface="Times New Roman" panose="02020603050405020304" pitchFamily="18" charset="0"/>
                </a:rPr>
                <a:t>Missing</a:t>
              </a:r>
            </a:p>
            <a:p>
              <a:pPr algn="l" rtl="0">
                <a:spcBef>
                  <a:spcPct val="0"/>
                </a:spcBef>
                <a:buClrTx/>
                <a:buSzTx/>
                <a:buFontTx/>
                <a:buNone/>
              </a:pPr>
              <a:r>
                <a:rPr lang="en-US" altLang="en-US" sz="1400" b="1">
                  <a:latin typeface="Times New Roman" panose="02020603050405020304" pitchFamily="18" charset="0"/>
                </a:rPr>
                <a:t>label</a:t>
              </a:r>
              <a:endParaRPr lang="en-US" altLang="en-US" sz="1400">
                <a:latin typeface="Times New Roman" panose="02020603050405020304" pitchFamily="18" charset="0"/>
              </a:endParaRPr>
            </a:p>
          </p:txBody>
        </p:sp>
        <p:sp>
          <p:nvSpPr>
            <p:cNvPr id="13322" name="Text Box 30">
              <a:extLst>
                <a:ext uri="{FF2B5EF4-FFF2-40B4-BE49-F238E27FC236}">
                  <a16:creationId xmlns="" xmlns:a16="http://schemas.microsoft.com/office/drawing/2014/main" id="{A29511AE-81AB-EE2F-0F06-94BEB5E635AE}"/>
                </a:ext>
              </a:extLst>
            </p:cNvPr>
            <p:cNvSpPr txBox="1">
              <a:spLocks noChangeArrowheads="1"/>
            </p:cNvSpPr>
            <p:nvPr/>
          </p:nvSpPr>
          <p:spPr bwMode="auto">
            <a:xfrm>
              <a:off x="2968" y="3970"/>
              <a:ext cx="397"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400" b="1">
                  <a:latin typeface="Times New Roman" panose="02020603050405020304" pitchFamily="18" charset="0"/>
                </a:rPr>
                <a:t>Loose</a:t>
              </a:r>
              <a:endParaRPr lang="en-US" altLang="en-US" sz="1400">
                <a:latin typeface="Times New Roman" panose="02020603050405020304" pitchFamily="18" charset="0"/>
              </a:endParaRPr>
            </a:p>
          </p:txBody>
        </p:sp>
        <p:sp>
          <p:nvSpPr>
            <p:cNvPr id="13323" name="Text Box 31">
              <a:extLst>
                <a:ext uri="{FF2B5EF4-FFF2-40B4-BE49-F238E27FC236}">
                  <a16:creationId xmlns="" xmlns:a16="http://schemas.microsoft.com/office/drawing/2014/main" id="{C63328F6-1251-0D6E-3534-DE89876D9304}"/>
                </a:ext>
              </a:extLst>
            </p:cNvPr>
            <p:cNvSpPr txBox="1">
              <a:spLocks noChangeArrowheads="1"/>
            </p:cNvSpPr>
            <p:nvPr/>
          </p:nvSpPr>
          <p:spPr bwMode="auto">
            <a:xfrm>
              <a:off x="3436" y="3970"/>
              <a:ext cx="402" cy="1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US" altLang="en-US" sz="1400" b="1">
                  <a:latin typeface="Times New Roman" panose="02020603050405020304" pitchFamily="18" charset="0"/>
                </a:rPr>
                <a:t>Other</a:t>
              </a:r>
              <a:endParaRPr lang="en-US" altLang="en-US" sz="1400">
                <a:latin typeface="Times New Roman" panose="02020603050405020304" pitchFamily="18" charset="0"/>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528" fill="hold" grpId="0" nodeType="afterEffect">
                                  <p:stCondLst>
                                    <p:cond delay="0"/>
                                  </p:stCondLst>
                                  <p:childTnLst>
                                    <p:set>
                                      <p:cBhvr>
                                        <p:cTn id="6" dur="1" fill="hold">
                                          <p:stCondLst>
                                            <p:cond delay="0"/>
                                          </p:stCondLst>
                                        </p:cTn>
                                        <p:tgtEl>
                                          <p:spTgt spid="60418">
                                            <p:txEl>
                                              <p:pRg st="0" end="0"/>
                                            </p:txEl>
                                          </p:spTgt>
                                        </p:tgtEl>
                                        <p:attrNameLst>
                                          <p:attrName>style.visibility</p:attrName>
                                        </p:attrNameLst>
                                      </p:cBhvr>
                                      <p:to>
                                        <p:strVal val="visible"/>
                                      </p:to>
                                    </p:set>
                                    <p:anim calcmode="lin" valueType="num">
                                      <p:cBhvr>
                                        <p:cTn id="7" dur="500" fill="hold"/>
                                        <p:tgtEl>
                                          <p:spTgt spid="6041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0418">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60418">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60418">
                                            <p:txEl>
                                              <p:pRg st="0" end="0"/>
                                            </p:txEl>
                                          </p:spTgt>
                                        </p:tgtEl>
                                        <p:attrNameLst>
                                          <p:attrName>ppt_y</p:attrName>
                                        </p:attrNameLst>
                                      </p:cBhvr>
                                      <p:tavLst>
                                        <p:tav tm="0">
                                          <p:val>
                                            <p:fltVal val="0.5"/>
                                          </p:val>
                                        </p:tav>
                                        <p:tav tm="100000">
                                          <p:val>
                                            <p:strVal val="#ppt_y"/>
                                          </p:val>
                                        </p:tav>
                                      </p:tavLst>
                                    </p:anim>
                                  </p:childTnLst>
                                </p:cTn>
                              </p:par>
                            </p:childTnLst>
                          </p:cTn>
                        </p:par>
                        <p:par>
                          <p:cTn id="11" fill="hold" nodeType="afterGroup">
                            <p:stCondLst>
                              <p:cond delay="500"/>
                            </p:stCondLst>
                            <p:childTnLst>
                              <p:par>
                                <p:cTn id="12" presetID="23" presetClass="entr" presetSubtype="528" fill="hold" grpId="0" nodeType="afterEffect">
                                  <p:stCondLst>
                                    <p:cond delay="0"/>
                                  </p:stCondLst>
                                  <p:childTnLst>
                                    <p:set>
                                      <p:cBhvr>
                                        <p:cTn id="13" dur="1" fill="hold">
                                          <p:stCondLst>
                                            <p:cond delay="0"/>
                                          </p:stCondLst>
                                        </p:cTn>
                                        <p:tgtEl>
                                          <p:spTgt spid="60418">
                                            <p:txEl>
                                              <p:pRg st="1" end="1"/>
                                            </p:txEl>
                                          </p:spTgt>
                                        </p:tgtEl>
                                        <p:attrNameLst>
                                          <p:attrName>style.visibility</p:attrName>
                                        </p:attrNameLst>
                                      </p:cBhvr>
                                      <p:to>
                                        <p:strVal val="visible"/>
                                      </p:to>
                                    </p:set>
                                    <p:anim calcmode="lin" valueType="num">
                                      <p:cBhvr>
                                        <p:cTn id="14" dur="500" fill="hold"/>
                                        <p:tgtEl>
                                          <p:spTgt spid="6041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60418">
                                            <p:txEl>
                                              <p:pRg st="1" end="1"/>
                                            </p:txEl>
                                          </p:spTgt>
                                        </p:tgtEl>
                                        <p:attrNameLst>
                                          <p:attrName>ppt_h</p:attrName>
                                        </p:attrNameLst>
                                      </p:cBhvr>
                                      <p:tavLst>
                                        <p:tav tm="0">
                                          <p:val>
                                            <p:fltVal val="0"/>
                                          </p:val>
                                        </p:tav>
                                        <p:tav tm="100000">
                                          <p:val>
                                            <p:strVal val="#ppt_h"/>
                                          </p:val>
                                        </p:tav>
                                      </p:tavLst>
                                    </p:anim>
                                    <p:anim calcmode="lin" valueType="num">
                                      <p:cBhvr>
                                        <p:cTn id="16" dur="500" fill="hold"/>
                                        <p:tgtEl>
                                          <p:spTgt spid="60418">
                                            <p:txEl>
                                              <p:pRg st="1" end="1"/>
                                            </p:txEl>
                                          </p:spTgt>
                                        </p:tgtEl>
                                        <p:attrNameLst>
                                          <p:attrName>ppt_x</p:attrName>
                                        </p:attrNameLst>
                                      </p:cBhvr>
                                      <p:tavLst>
                                        <p:tav tm="0">
                                          <p:val>
                                            <p:fltVal val="0.5"/>
                                          </p:val>
                                        </p:tav>
                                        <p:tav tm="100000">
                                          <p:val>
                                            <p:strVal val="#ppt_x"/>
                                          </p:val>
                                        </p:tav>
                                      </p:tavLst>
                                    </p:anim>
                                    <p:anim calcmode="lin" valueType="num">
                                      <p:cBhvr>
                                        <p:cTn id="17" dur="500" fill="hold"/>
                                        <p:tgtEl>
                                          <p:spTgt spid="60418">
                                            <p:txEl>
                                              <p:pRg st="1" end="1"/>
                                            </p:txEl>
                                          </p:spTgt>
                                        </p:tgtEl>
                                        <p:attrNameLst>
                                          <p:attrName>ppt_y</p:attrName>
                                        </p:attrNameLst>
                                      </p:cBhvr>
                                      <p:tavLst>
                                        <p:tav tm="0">
                                          <p:val>
                                            <p:fltVal val="0.5"/>
                                          </p:val>
                                        </p:tav>
                                        <p:tav tm="100000">
                                          <p:val>
                                            <p:strVal val="#ppt_y"/>
                                          </p:val>
                                        </p:tav>
                                      </p:tavLst>
                                    </p:anim>
                                  </p:childTnLst>
                                </p:cTn>
                              </p:par>
                            </p:childTnLst>
                          </p:cTn>
                        </p:par>
                        <p:par>
                          <p:cTn id="18" fill="hold" nodeType="afterGroup">
                            <p:stCondLst>
                              <p:cond delay="1000"/>
                            </p:stCondLst>
                            <p:childTnLst>
                              <p:par>
                                <p:cTn id="19" presetID="23" presetClass="entr" presetSubtype="528" fill="hold" grpId="0" nodeType="afterEffect">
                                  <p:stCondLst>
                                    <p:cond delay="0"/>
                                  </p:stCondLst>
                                  <p:childTnLst>
                                    <p:set>
                                      <p:cBhvr>
                                        <p:cTn id="20" dur="1" fill="hold">
                                          <p:stCondLst>
                                            <p:cond delay="0"/>
                                          </p:stCondLst>
                                        </p:cTn>
                                        <p:tgtEl>
                                          <p:spTgt spid="60418">
                                            <p:txEl>
                                              <p:pRg st="2" end="2"/>
                                            </p:txEl>
                                          </p:spTgt>
                                        </p:tgtEl>
                                        <p:attrNameLst>
                                          <p:attrName>style.visibility</p:attrName>
                                        </p:attrNameLst>
                                      </p:cBhvr>
                                      <p:to>
                                        <p:strVal val="visible"/>
                                      </p:to>
                                    </p:set>
                                    <p:anim calcmode="lin" valueType="num">
                                      <p:cBhvr>
                                        <p:cTn id="21" dur="500" fill="hold"/>
                                        <p:tgtEl>
                                          <p:spTgt spid="6041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60418">
                                            <p:txEl>
                                              <p:pRg st="2" end="2"/>
                                            </p:txEl>
                                          </p:spTgt>
                                        </p:tgtEl>
                                        <p:attrNameLst>
                                          <p:attrName>ppt_h</p:attrName>
                                        </p:attrNameLst>
                                      </p:cBhvr>
                                      <p:tavLst>
                                        <p:tav tm="0">
                                          <p:val>
                                            <p:fltVal val="0"/>
                                          </p:val>
                                        </p:tav>
                                        <p:tav tm="100000">
                                          <p:val>
                                            <p:strVal val="#ppt_h"/>
                                          </p:val>
                                        </p:tav>
                                      </p:tavLst>
                                    </p:anim>
                                    <p:anim calcmode="lin" valueType="num">
                                      <p:cBhvr>
                                        <p:cTn id="23" dur="500" fill="hold"/>
                                        <p:tgtEl>
                                          <p:spTgt spid="60418">
                                            <p:txEl>
                                              <p:pRg st="2" end="2"/>
                                            </p:txEl>
                                          </p:spTgt>
                                        </p:tgtEl>
                                        <p:attrNameLst>
                                          <p:attrName>ppt_x</p:attrName>
                                        </p:attrNameLst>
                                      </p:cBhvr>
                                      <p:tavLst>
                                        <p:tav tm="0">
                                          <p:val>
                                            <p:fltVal val="0.5"/>
                                          </p:val>
                                        </p:tav>
                                        <p:tav tm="100000">
                                          <p:val>
                                            <p:strVal val="#ppt_x"/>
                                          </p:val>
                                        </p:tav>
                                      </p:tavLst>
                                    </p:anim>
                                    <p:anim calcmode="lin" valueType="num">
                                      <p:cBhvr>
                                        <p:cTn id="24" dur="500" fill="hold"/>
                                        <p:tgtEl>
                                          <p:spTgt spid="60418">
                                            <p:txEl>
                                              <p:pRg st="2" end="2"/>
                                            </p:txEl>
                                          </p:spTgt>
                                        </p:tgtEl>
                                        <p:attrNameLst>
                                          <p:attrName>ppt_y</p:attrName>
                                        </p:attrNameLst>
                                      </p:cBhvr>
                                      <p:tavLst>
                                        <p:tav tm="0">
                                          <p:val>
                                            <p:fltVal val="0.5"/>
                                          </p:val>
                                        </p:tav>
                                        <p:tav tm="100000">
                                          <p:val>
                                            <p:strVal val="#ppt_y"/>
                                          </p:val>
                                        </p:tav>
                                      </p:tavLst>
                                    </p:anim>
                                  </p:childTnLst>
                                </p:cTn>
                              </p:par>
                            </p:childTnLst>
                          </p:cTn>
                        </p:par>
                        <p:par>
                          <p:cTn id="25" fill="hold" nodeType="afterGroup">
                            <p:stCondLst>
                              <p:cond delay="1500"/>
                            </p:stCondLst>
                            <p:childTnLst>
                              <p:par>
                                <p:cTn id="26" presetID="2" presetClass="entr" presetSubtype="4" fill="hold" nodeType="afterEffect">
                                  <p:stCondLst>
                                    <p:cond delay="0"/>
                                  </p:stCondLst>
                                  <p:childTnLst>
                                    <p:set>
                                      <p:cBhvr>
                                        <p:cTn id="27" dur="1" fill="hold">
                                          <p:stCondLst>
                                            <p:cond delay="0"/>
                                          </p:stCondLst>
                                        </p:cTn>
                                        <p:tgtEl>
                                          <p:spTgt spid="60422"/>
                                        </p:tgtEl>
                                        <p:attrNameLst>
                                          <p:attrName>style.visibility</p:attrName>
                                        </p:attrNameLst>
                                      </p:cBhvr>
                                      <p:to>
                                        <p:strVal val="visible"/>
                                      </p:to>
                                    </p:set>
                                    <p:anim calcmode="lin" valueType="num">
                                      <p:cBhvr additive="base">
                                        <p:cTn id="28" dur="500" fill="hold"/>
                                        <p:tgtEl>
                                          <p:spTgt spid="60422"/>
                                        </p:tgtEl>
                                        <p:attrNameLst>
                                          <p:attrName>ppt_x</p:attrName>
                                        </p:attrNameLst>
                                      </p:cBhvr>
                                      <p:tavLst>
                                        <p:tav tm="0">
                                          <p:val>
                                            <p:strVal val="#ppt_x"/>
                                          </p:val>
                                        </p:tav>
                                        <p:tav tm="100000">
                                          <p:val>
                                            <p:strVal val="#ppt_x"/>
                                          </p:val>
                                        </p:tav>
                                      </p:tavLst>
                                    </p:anim>
                                    <p:anim calcmode="lin" valueType="num">
                                      <p:cBhvr additive="base">
                                        <p:cTn id="29" dur="500" fill="hold"/>
                                        <p:tgtEl>
                                          <p:spTgt spid="60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8" grpId="0" build="p" autoUpdateAnimBg="0"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a:extLst>
              <a:ext uri="{FF2B5EF4-FFF2-40B4-BE49-F238E27FC236}">
                <a16:creationId xmlns="" xmlns:a16="http://schemas.microsoft.com/office/drawing/2014/main" id="{37136AAF-9DE5-65FD-EC00-84C924FDC17B}"/>
              </a:ext>
            </a:extLst>
          </p:cNvPr>
          <p:cNvSpPr>
            <a:spLocks noChangeArrowheads="1"/>
          </p:cNvSpPr>
          <p:nvPr/>
        </p:nvSpPr>
        <p:spPr bwMode="auto">
          <a:xfrm>
            <a:off x="971600" y="1435100"/>
            <a:ext cx="7992888" cy="467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SzPct val="75000"/>
              <a:buFont typeface="Wingdings" panose="05000000000000000000" pitchFamily="2" charset="2"/>
              <a:buChar char="n"/>
            </a:pPr>
            <a:r>
              <a:rPr lang="en-GB" altLang="en-US" sz="2400" dirty="0">
                <a:latin typeface="Tahoma" panose="020B0604030504040204" pitchFamily="34" charset="0"/>
                <a:cs typeface="Times New Roman (Arabic)" panose="02020603050405020304" pitchFamily="18" charset="0"/>
              </a:rPr>
              <a:t>These are when small groups of volunteer staff in a department identify and resolve problems to improve their own methods, skills, facilities and performance</a:t>
            </a:r>
            <a:r>
              <a:rPr lang="ar-IQ" altLang="en-US" sz="2400" dirty="0">
                <a:latin typeface="Times New Roman" panose="02020603050405020304" pitchFamily="18" charset="0"/>
                <a:cs typeface="Times New Roman (Arabic)" panose="02020603050405020304" pitchFamily="18" charset="0"/>
              </a:rPr>
              <a:t/>
            </a:r>
            <a:br>
              <a:rPr lang="ar-IQ" altLang="en-US" sz="2400" dirty="0">
                <a:latin typeface="Times New Roman" panose="02020603050405020304" pitchFamily="18" charset="0"/>
                <a:cs typeface="Times New Roman (Arabic)" panose="02020603050405020304" pitchFamily="18" charset="0"/>
              </a:rPr>
            </a:br>
            <a:r>
              <a:rPr lang="ar-IQ" altLang="en-US" sz="2400" dirty="0">
                <a:solidFill>
                  <a:srgbClr val="202124"/>
                </a:solidFill>
                <a:latin typeface="Noto Naskh Arabic UI"/>
                <a:cs typeface="Times New Roman (Arabic)" panose="02020603050405020304" pitchFamily="18" charset="0"/>
              </a:rPr>
              <a:t>يحدث هذا عندما تقوم مجموعات صغيرة من الموظفين المتطوعين في القسم المشاكل في العمل وتحلها لتحسين أساليبهم ومهاراتهم وأدائهم</a:t>
            </a:r>
            <a:r>
              <a:rPr lang="en-GB" altLang="en-US" sz="2400" dirty="0">
                <a:latin typeface="Tahoma" panose="020B0604030504040204" pitchFamily="34" charset="0"/>
                <a:cs typeface="Times New Roman (Arabic)" panose="02020603050405020304" pitchFamily="18" charset="0"/>
              </a:rPr>
              <a:t> </a:t>
            </a:r>
            <a:r>
              <a:rPr lang="ar-IQ" altLang="en-US" sz="2400" dirty="0">
                <a:latin typeface="Tahoma" panose="020B0604030504040204" pitchFamily="34" charset="0"/>
                <a:cs typeface="Times New Roman (Arabic)" panose="02020603050405020304" pitchFamily="18" charset="0"/>
              </a:rPr>
              <a:t>في تحديد</a:t>
            </a:r>
            <a:endParaRPr lang="en-GB" altLang="en-US" sz="2400" dirty="0">
              <a:latin typeface="Tahoma" panose="020B0604030504040204" pitchFamily="34" charset="0"/>
              <a:cs typeface="Times New Roman (Arabic)" panose="02020603050405020304" pitchFamily="18" charset="0"/>
            </a:endParaRPr>
          </a:p>
          <a:p>
            <a:pPr lvl="1" algn="l" rtl="0" eaLnBrk="1" hangingPunct="1">
              <a:lnSpc>
                <a:spcPct val="80000"/>
              </a:lnSpc>
              <a:spcBef>
                <a:spcPct val="50000"/>
              </a:spcBef>
              <a:buClr>
                <a:schemeClr val="tx1"/>
              </a:buClr>
              <a:buSzPct val="75000"/>
              <a:buFont typeface="Wingdings" panose="05000000000000000000" pitchFamily="2" charset="2"/>
              <a:buChar char="n"/>
            </a:pPr>
            <a:r>
              <a:rPr lang="en-GB" altLang="en-US" sz="2400" dirty="0">
                <a:latin typeface="Tahoma" panose="020B0604030504040204" pitchFamily="34" charset="0"/>
                <a:cs typeface="Times New Roman (Arabic)" panose="02020603050405020304" pitchFamily="18" charset="0"/>
              </a:rPr>
              <a:t>The staff involved are given basic training on problem solving</a:t>
            </a:r>
            <a:r>
              <a:rPr lang="ar-IQ" altLang="en-US" sz="2400" dirty="0">
                <a:latin typeface="Times New Roman" panose="02020603050405020304" pitchFamily="18" charset="0"/>
                <a:cs typeface="Times New Roman (Arabic)" panose="02020603050405020304" pitchFamily="18" charset="0"/>
              </a:rPr>
              <a:t/>
            </a:r>
            <a:br>
              <a:rPr lang="ar-IQ" altLang="en-US" sz="2400" dirty="0">
                <a:latin typeface="Times New Roman" panose="02020603050405020304" pitchFamily="18" charset="0"/>
                <a:cs typeface="Times New Roman (Arabic)" panose="02020603050405020304" pitchFamily="18" charset="0"/>
              </a:rPr>
            </a:br>
            <a:r>
              <a:rPr lang="ar-IQ" altLang="en-US" sz="2400" dirty="0">
                <a:solidFill>
                  <a:srgbClr val="202124"/>
                </a:solidFill>
                <a:latin typeface="Noto Naskh Arabic UI"/>
                <a:cs typeface="Times New Roman (Arabic)" panose="02020603050405020304" pitchFamily="18" charset="0"/>
              </a:rPr>
              <a:t>يتم إعطاء الموظفين المعنيين تدريبًا أساسيًا على حل المشكلات</a:t>
            </a:r>
            <a:r>
              <a:rPr lang="en-GB" altLang="en-US" sz="2400" dirty="0">
                <a:latin typeface="Tahoma" panose="020B0604030504040204" pitchFamily="34" charset="0"/>
                <a:cs typeface="Times New Roman (Arabic)" panose="02020603050405020304" pitchFamily="18" charset="0"/>
              </a:rPr>
              <a:t> </a:t>
            </a:r>
          </a:p>
          <a:p>
            <a:pPr lvl="1" algn="l" rtl="0" eaLnBrk="1" hangingPunct="1">
              <a:lnSpc>
                <a:spcPct val="80000"/>
              </a:lnSpc>
              <a:spcBef>
                <a:spcPct val="50000"/>
              </a:spcBef>
              <a:buClr>
                <a:schemeClr val="tx1"/>
              </a:buClr>
              <a:buSzPct val="75000"/>
              <a:buFont typeface="Wingdings" panose="05000000000000000000" pitchFamily="2" charset="2"/>
              <a:buChar char="n"/>
            </a:pPr>
            <a:r>
              <a:rPr lang="en-GB" altLang="en-US" sz="2400" dirty="0">
                <a:latin typeface="Tahoma" panose="020B0604030504040204" pitchFamily="34" charset="0"/>
                <a:cs typeface="Times New Roman (Arabic)" panose="02020603050405020304" pitchFamily="18" charset="0"/>
              </a:rPr>
              <a:t>The organisation will normally appoint a facilitator to assist the groups and co-ordinate the activities between groups and management </a:t>
            </a:r>
            <a:r>
              <a:rPr lang="ar-IQ" altLang="en-US" sz="2400" dirty="0">
                <a:latin typeface="Times New Roman" panose="02020603050405020304" pitchFamily="18" charset="0"/>
                <a:cs typeface="Times New Roman (Arabic)" panose="02020603050405020304" pitchFamily="18" charset="0"/>
              </a:rPr>
              <a:t/>
            </a:r>
            <a:br>
              <a:rPr lang="ar-IQ" altLang="en-US" sz="2400" dirty="0">
                <a:latin typeface="Times New Roman" panose="02020603050405020304" pitchFamily="18" charset="0"/>
                <a:cs typeface="Times New Roman (Arabic)" panose="02020603050405020304" pitchFamily="18" charset="0"/>
              </a:rPr>
            </a:br>
            <a:r>
              <a:rPr lang="ar-IQ" altLang="en-US" sz="2400" dirty="0">
                <a:solidFill>
                  <a:srgbClr val="202124"/>
                </a:solidFill>
                <a:latin typeface="Noto Naskh Arabic UI"/>
                <a:cs typeface="Times New Roman (Arabic)" panose="02020603050405020304" pitchFamily="18" charset="0"/>
              </a:rPr>
              <a:t>تقوم المنظمة عادة ب</a:t>
            </a:r>
            <a:r>
              <a:rPr lang="ar-SA" altLang="en-US" sz="2400" dirty="0">
                <a:solidFill>
                  <a:srgbClr val="202124"/>
                </a:solidFill>
                <a:latin typeface="Noto Naskh Arabic UI"/>
                <a:cs typeface="Times New Roman (Arabic)" panose="02020603050405020304" pitchFamily="18" charset="0"/>
              </a:rPr>
              <a:t>ت</a:t>
            </a:r>
            <a:r>
              <a:rPr lang="ar-IQ" altLang="en-US" sz="2400" dirty="0">
                <a:solidFill>
                  <a:srgbClr val="202124"/>
                </a:solidFill>
                <a:latin typeface="Noto Naskh Arabic UI"/>
                <a:cs typeface="Times New Roman (Arabic)" panose="02020603050405020304" pitchFamily="18" charset="0"/>
              </a:rPr>
              <a:t>قديم تسهيلات لمساعدة المجموعات وتنسيق الأنشطة بين المجموعات والإدارة                                                                      </a:t>
            </a:r>
            <a:endParaRPr lang="en-GB" altLang="en-US" sz="2400" dirty="0">
              <a:latin typeface="Tahoma" panose="020B0604030504040204" pitchFamily="34" charset="0"/>
              <a:cs typeface="Times New Roman (Arabic)" panose="02020603050405020304" pitchFamily="18" charset="0"/>
            </a:endParaRPr>
          </a:p>
        </p:txBody>
      </p:sp>
      <p:pic>
        <p:nvPicPr>
          <p:cNvPr id="14339" name="Picture 5">
            <a:extLst>
              <a:ext uri="{FF2B5EF4-FFF2-40B4-BE49-F238E27FC236}">
                <a16:creationId xmlns="" xmlns:a16="http://schemas.microsoft.com/office/drawing/2014/main" id="{77F1C806-CC68-7378-6001-DF94E59B85E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0"/>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Rectangle 8">
            <a:extLst>
              <a:ext uri="{FF2B5EF4-FFF2-40B4-BE49-F238E27FC236}">
                <a16:creationId xmlns="" xmlns:a16="http://schemas.microsoft.com/office/drawing/2014/main" id="{7AAFA7FD-4564-629E-267E-D6E51B735A9B}"/>
              </a:ext>
            </a:extLst>
          </p:cNvPr>
          <p:cNvSpPr>
            <a:spLocks noChangeArrowheads="1"/>
          </p:cNvSpPr>
          <p:nvPr/>
        </p:nvSpPr>
        <p:spPr bwMode="auto">
          <a:xfrm>
            <a:off x="482600" y="179388"/>
            <a:ext cx="6408738"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rtl="0" eaLnBrk="1" hangingPunct="1">
              <a:spcBef>
                <a:spcPct val="50000"/>
              </a:spcBef>
              <a:buSzPct val="75000"/>
              <a:buFont typeface="Wingdings" panose="05000000000000000000" pitchFamily="2" charset="2"/>
              <a:buChar char="n"/>
            </a:pPr>
            <a:r>
              <a:rPr lang="en-GB" altLang="en-US" sz="4000" b="1">
                <a:latin typeface="Tahoma" panose="020B0604030504040204" pitchFamily="34" charset="0"/>
                <a:cs typeface="Times New Roman (Arabic)" panose="02020603050405020304" pitchFamily="18" charset="0"/>
              </a:rPr>
              <a:t>Quality Circles</a:t>
            </a:r>
            <a:r>
              <a:rPr lang="ar-SA" altLang="en-US" sz="4000" b="1">
                <a:latin typeface="Tahoma" panose="020B0604030504040204" pitchFamily="34" charset="0"/>
                <a:cs typeface="Times New Roman (Arabic)" panose="02020603050405020304" pitchFamily="18" charset="0"/>
              </a:rPr>
              <a:t>دوائر الجودة </a:t>
            </a:r>
            <a:endParaRPr lang="en-GB" altLang="en-US" sz="4000" b="1">
              <a:latin typeface="Tahoma" panose="020B0604030504040204" pitchFamily="34" charset="0"/>
              <a:cs typeface="Times New Roman (Arabic)"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272"/>
                                        </p:tgtEl>
                                        <p:attrNameLst>
                                          <p:attrName>style.visibility</p:attrName>
                                        </p:attrNameLst>
                                      </p:cBhvr>
                                      <p:to>
                                        <p:strVal val="visible"/>
                                      </p:to>
                                    </p:set>
                                    <p:anim calcmode="lin" valueType="num">
                                      <p:cBhvr additive="base">
                                        <p:cTn id="7" dur="500" fill="hold"/>
                                        <p:tgtEl>
                                          <p:spTgt spid="11272"/>
                                        </p:tgtEl>
                                        <p:attrNameLst>
                                          <p:attrName>ppt_x</p:attrName>
                                        </p:attrNameLst>
                                      </p:cBhvr>
                                      <p:tavLst>
                                        <p:tav tm="0">
                                          <p:val>
                                            <p:strVal val="0-#ppt_w/2"/>
                                          </p:val>
                                        </p:tav>
                                        <p:tav tm="100000">
                                          <p:val>
                                            <p:strVal val="#ppt_x"/>
                                          </p:val>
                                        </p:tav>
                                      </p:tavLst>
                                    </p:anim>
                                    <p:anim calcmode="lin" valueType="num">
                                      <p:cBhvr additive="base">
                                        <p:cTn id="8" dur="500" fill="hold"/>
                                        <p:tgtEl>
                                          <p:spTgt spid="1127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1268"/>
                                        </p:tgtEl>
                                        <p:attrNameLst>
                                          <p:attrName>style.visibility</p:attrName>
                                        </p:attrNameLst>
                                      </p:cBhvr>
                                      <p:to>
                                        <p:strVal val="visible"/>
                                      </p:to>
                                    </p:set>
                                    <p:anim calcmode="lin" valueType="num">
                                      <p:cBhvr additive="base">
                                        <p:cTn id="13" dur="500" fill="hold"/>
                                        <p:tgtEl>
                                          <p:spTgt spid="11268"/>
                                        </p:tgtEl>
                                        <p:attrNameLst>
                                          <p:attrName>ppt_x</p:attrName>
                                        </p:attrNameLst>
                                      </p:cBhvr>
                                      <p:tavLst>
                                        <p:tav tm="0">
                                          <p:val>
                                            <p:strVal val="0-#ppt_w/2"/>
                                          </p:val>
                                        </p:tav>
                                        <p:tav tm="100000">
                                          <p:val>
                                            <p:strVal val="#ppt_x"/>
                                          </p:val>
                                        </p:tav>
                                      </p:tavLst>
                                    </p:anim>
                                    <p:anim calcmode="lin" valueType="num">
                                      <p:cBhvr additive="base">
                                        <p:cTn id="14" dur="500" fill="hold"/>
                                        <p:tgtEl>
                                          <p:spTgt spid="1126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utoUpdateAnimBg="0"/>
      <p:bldP spid="11272"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a:extLst>
              <a:ext uri="{FF2B5EF4-FFF2-40B4-BE49-F238E27FC236}">
                <a16:creationId xmlns="" xmlns:a16="http://schemas.microsoft.com/office/drawing/2014/main" id="{EC354BF5-2BE3-BCB9-9375-A5EDD1A24350}"/>
              </a:ext>
            </a:extLst>
          </p:cNvPr>
          <p:cNvSpPr>
            <a:spLocks noChangeArrowheads="1"/>
          </p:cNvSpPr>
          <p:nvPr/>
        </p:nvSpPr>
        <p:spPr bwMode="auto">
          <a:xfrm>
            <a:off x="550863" y="188913"/>
            <a:ext cx="8077200" cy="609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SzPct val="75000"/>
              <a:buFont typeface="Wingdings" panose="05000000000000000000" pitchFamily="2" charset="2"/>
              <a:buChar char="n"/>
            </a:pPr>
            <a:r>
              <a:rPr lang="en-GB" altLang="en-US" sz="4000" b="1">
                <a:latin typeface="Tahoma" panose="020B0604030504040204" pitchFamily="34" charset="0"/>
                <a:cs typeface="Times New Roman (Arabic)" panose="02020603050405020304" pitchFamily="18" charset="0"/>
              </a:rPr>
              <a:t>Benchmarking</a:t>
            </a:r>
            <a:r>
              <a:rPr lang="ar-IQ" altLang="en-US" sz="4000" b="1">
                <a:latin typeface="Tahoma" panose="020B0604030504040204" pitchFamily="34" charset="0"/>
                <a:cs typeface="Times New Roman (Arabic)" panose="02020603050405020304" pitchFamily="18" charset="0"/>
              </a:rPr>
              <a:t> نقطة مرجعية </a:t>
            </a:r>
            <a:endParaRPr lang="en-GB" altLang="en-US" sz="4000" b="1">
              <a:latin typeface="Tahoma" panose="020B0604030504040204" pitchFamily="34" charset="0"/>
              <a:cs typeface="Times New Roman (Arabic)" panose="02020603050405020304" pitchFamily="18" charset="0"/>
            </a:endParaRPr>
          </a:p>
          <a:p>
            <a:pPr lvl="1" algn="l" rtl="0" eaLnBrk="1" hangingPunct="1">
              <a:spcBef>
                <a:spcPct val="50000"/>
              </a:spcBef>
              <a:buClr>
                <a:schemeClr val="accent2"/>
              </a:buClr>
              <a:buSzPct val="75000"/>
              <a:buFont typeface="Wingdings" panose="05000000000000000000" pitchFamily="2" charset="2"/>
              <a:buChar char="n"/>
            </a:pPr>
            <a:endParaRPr lang="ar-IQ" altLang="en-US" sz="2000">
              <a:latin typeface="Tahoma" panose="020B0604030504040204" pitchFamily="34" charset="0"/>
              <a:cs typeface="Times New Roman (Arabic)" panose="02020603050405020304" pitchFamily="18" charset="0"/>
            </a:endParaRPr>
          </a:p>
          <a:p>
            <a:pPr lvl="1" algn="l" rtl="0" eaLnBrk="1" hangingPunct="1">
              <a:spcBef>
                <a:spcPct val="50000"/>
              </a:spcBef>
              <a:buClr>
                <a:schemeClr val="accent2"/>
              </a:buClr>
              <a:buSzPct val="75000"/>
              <a:buFont typeface="Wingdings" panose="05000000000000000000" pitchFamily="2" charset="2"/>
              <a:buChar char="n"/>
            </a:pPr>
            <a:r>
              <a:rPr lang="en-GB" altLang="en-US" sz="2000">
                <a:latin typeface="Tahoma" panose="020B0604030504040204" pitchFamily="34" charset="0"/>
                <a:cs typeface="Times New Roman (Arabic)" panose="02020603050405020304" pitchFamily="18" charset="0"/>
              </a:rPr>
              <a:t>The systematic comparison of your own company’s performance against the performance of other organisations or competitors</a:t>
            </a:r>
          </a:p>
          <a:p>
            <a:pPr lvl="1" algn="l" rtl="0" eaLnBrk="1" hangingPunct="1">
              <a:spcBef>
                <a:spcPct val="50000"/>
              </a:spcBef>
              <a:buClr>
                <a:schemeClr val="accent2"/>
              </a:buClr>
              <a:buSzPct val="75000"/>
              <a:buFont typeface="Wingdings" panose="05000000000000000000" pitchFamily="2" charset="2"/>
              <a:buChar char="n"/>
            </a:pPr>
            <a:r>
              <a:rPr lang="ar-IQ" altLang="en-US" sz="2000">
                <a:solidFill>
                  <a:srgbClr val="202124"/>
                </a:solidFill>
                <a:latin typeface="Noto Naskh Arabic UI"/>
                <a:cs typeface="Times New Roman (Arabic)" panose="02020603050405020304" pitchFamily="18" charset="0"/>
              </a:rPr>
              <a:t>المقارنة المنتظمة لأداء شركتك مقابل أداء المنظمات أو المنافسين الآخرين</a:t>
            </a:r>
            <a:endParaRPr lang="en-GB" altLang="en-US" sz="2000">
              <a:latin typeface="Tahoma" panose="020B0604030504040204" pitchFamily="34" charset="0"/>
              <a:cs typeface="Times New Roman (Arabic)" panose="02020603050405020304" pitchFamily="18" charset="0"/>
            </a:endParaRPr>
          </a:p>
          <a:p>
            <a:pPr lvl="1" algn="l" rtl="0" eaLnBrk="1" hangingPunct="1">
              <a:spcBef>
                <a:spcPct val="50000"/>
              </a:spcBef>
              <a:buClr>
                <a:schemeClr val="tx1"/>
              </a:buClr>
              <a:buSzPct val="75000"/>
              <a:buFont typeface="Wingdings" panose="05000000000000000000" pitchFamily="2" charset="2"/>
              <a:buChar char="n"/>
            </a:pPr>
            <a:r>
              <a:rPr lang="en-GB" altLang="en-US" sz="2000">
                <a:latin typeface="Tahoma" panose="020B0604030504040204" pitchFamily="34" charset="0"/>
                <a:cs typeface="Times New Roman (Arabic)" panose="02020603050405020304" pitchFamily="18" charset="0"/>
              </a:rPr>
              <a:t>Both internal and external activities can be compared and results analysed to assess the gaps and trends in the gaps for future improvement targets</a:t>
            </a:r>
          </a:p>
          <a:p>
            <a:pPr lvl="1" rtl="0" eaLnBrk="1" hangingPunct="1">
              <a:spcBef>
                <a:spcPct val="50000"/>
              </a:spcBef>
              <a:buClr>
                <a:schemeClr val="tx1"/>
              </a:buClr>
              <a:buSzPct val="75000"/>
              <a:buFont typeface="Wingdings" panose="05000000000000000000" pitchFamily="2" charset="2"/>
              <a:buChar char="n"/>
            </a:pPr>
            <a:r>
              <a:rPr lang="ar-IQ" altLang="en-US" sz="2000">
                <a:latin typeface="Tahoma" panose="020B0604030504040204" pitchFamily="34" charset="0"/>
                <a:cs typeface="Times New Roman (Arabic)" panose="02020603050405020304" pitchFamily="18" charset="0"/>
              </a:rPr>
              <a:t>يمكن مقارنة كل من الأنشطة الداخلية والخارجية وتحليل النتائج لتقييم الفجوات والاتجاهات </a:t>
            </a:r>
            <a:r>
              <a:rPr lang="en-US" altLang="en-US" sz="2000">
                <a:latin typeface="Tahoma" panose="020B0604030504040204" pitchFamily="34" charset="0"/>
                <a:cs typeface="Times New Roman (Arabic)" panose="02020603050405020304" pitchFamily="18" charset="0"/>
              </a:rPr>
              <a:t>          </a:t>
            </a:r>
            <a:r>
              <a:rPr lang="ar-IQ" altLang="en-US" sz="2000">
                <a:latin typeface="Tahoma" panose="020B0604030504040204" pitchFamily="34" charset="0"/>
                <a:cs typeface="Times New Roman (Arabic)" panose="02020603050405020304" pitchFamily="18" charset="0"/>
              </a:rPr>
              <a:t>في الفجوات لأهداف التحسين المستقبلية</a:t>
            </a:r>
            <a:endParaRPr lang="en-GB" altLang="en-US" sz="2000">
              <a:latin typeface="Tahoma" panose="020B0604030504040204" pitchFamily="34" charset="0"/>
              <a:cs typeface="Times New Roman (Arabic)" panose="02020603050405020304" pitchFamily="18" charset="0"/>
            </a:endParaRPr>
          </a:p>
          <a:p>
            <a:pPr lvl="1" algn="l" rtl="0" eaLnBrk="1" hangingPunct="1">
              <a:spcBef>
                <a:spcPct val="50000"/>
              </a:spcBef>
              <a:buClr>
                <a:schemeClr val="tx1"/>
              </a:buClr>
              <a:buSzPct val="75000"/>
              <a:buFont typeface="Wingdings" panose="05000000000000000000" pitchFamily="2" charset="2"/>
              <a:buChar char="n"/>
            </a:pPr>
            <a:r>
              <a:rPr lang="en-GB" altLang="en-US" sz="2000">
                <a:latin typeface="Tahoma" panose="020B0604030504040204" pitchFamily="34" charset="0"/>
                <a:cs typeface="Times New Roman (Arabic)" panose="02020603050405020304" pitchFamily="18" charset="0"/>
              </a:rPr>
              <a:t>This process enables organisations to monitor their performance against those of established market leaders in their own or similar business sectors.</a:t>
            </a:r>
          </a:p>
          <a:p>
            <a:pPr lvl="1" rtl="0" eaLnBrk="1" hangingPunct="1">
              <a:spcBef>
                <a:spcPct val="50000"/>
              </a:spcBef>
              <a:buClr>
                <a:schemeClr val="tx1"/>
              </a:buClr>
              <a:buSzPct val="75000"/>
              <a:buFont typeface="Wingdings" panose="05000000000000000000" pitchFamily="2" charset="2"/>
              <a:buChar char="n"/>
            </a:pPr>
            <a:r>
              <a:rPr lang="ar-IQ" altLang="en-US" sz="2000">
                <a:solidFill>
                  <a:srgbClr val="202124"/>
                </a:solidFill>
                <a:latin typeface="Noto Naskh Arabic UI"/>
                <a:cs typeface="Times New Roman (Arabic)" panose="02020603050405020304" pitchFamily="18" charset="0"/>
              </a:rPr>
              <a:t>تمكن هذه العملية المؤسسات من مراقبة أدائها مقابل أداء قادة السوق الراسخين في قطاعات الأعمال الخاصة بهم أو المشابهة لها.</a:t>
            </a:r>
            <a:endParaRPr lang="en-GB" altLang="en-US" sz="2000">
              <a:latin typeface="Tahoma" panose="020B0604030504040204" pitchFamily="34" charset="0"/>
              <a:cs typeface="Times New Roman (Arabic)"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a:extLst>
              <a:ext uri="{FF2B5EF4-FFF2-40B4-BE49-F238E27FC236}">
                <a16:creationId xmlns="" xmlns:a16="http://schemas.microsoft.com/office/drawing/2014/main" id="{7438A246-96F2-2041-E336-1FC6A0452141}"/>
              </a:ext>
            </a:extLst>
          </p:cNvPr>
          <p:cNvSpPr txBox="1">
            <a:spLocks noChangeArrowheads="1"/>
          </p:cNvSpPr>
          <p:nvPr/>
        </p:nvSpPr>
        <p:spPr bwMode="auto">
          <a:xfrm>
            <a:off x="611188" y="334963"/>
            <a:ext cx="8532812"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eaLnBrk="1" hangingPunct="1">
              <a:spcBef>
                <a:spcPct val="50000"/>
              </a:spcBef>
              <a:buClrTx/>
              <a:buSzTx/>
              <a:buFontTx/>
              <a:buNone/>
            </a:pPr>
            <a:r>
              <a:rPr lang="ar-EG" altLang="en-US" sz="3200" b="1">
                <a:solidFill>
                  <a:srgbClr val="000000"/>
                </a:solidFill>
                <a:latin typeface="Times New Roman" panose="02020603050405020304" pitchFamily="18" charset="0"/>
                <a:cs typeface="Times New Roman" panose="02020603050405020304" pitchFamily="18" charset="0"/>
              </a:rPr>
              <a:t> </a:t>
            </a:r>
            <a:r>
              <a:rPr lang="ar-SA" altLang="en-US" sz="3200" b="1">
                <a:solidFill>
                  <a:srgbClr val="000000"/>
                </a:solidFill>
                <a:latin typeface="Times New Roman" panose="02020603050405020304" pitchFamily="18" charset="0"/>
                <a:cs typeface="Times New Roman" panose="02020603050405020304" pitchFamily="18" charset="0"/>
              </a:rPr>
              <a:t>مخططات السبب و النتيجة </a:t>
            </a:r>
            <a:r>
              <a:rPr lang="en-GB" altLang="en-US" sz="3600" b="1">
                <a:solidFill>
                  <a:srgbClr val="000000"/>
                </a:solidFill>
                <a:latin typeface="Tahoma" panose="020B0604030504040204" pitchFamily="34" charset="0"/>
                <a:cs typeface="Times New Roman (Arabic)" panose="02020603050405020304" pitchFamily="18" charset="0"/>
              </a:rPr>
              <a:t> Cause and Effect</a:t>
            </a:r>
            <a:r>
              <a:rPr lang="ar-SA" altLang="en-US" sz="3600" b="1">
                <a:solidFill>
                  <a:srgbClr val="000000"/>
                </a:solidFill>
                <a:latin typeface="Tahoma" panose="020B0604030504040204" pitchFamily="34" charset="0"/>
                <a:cs typeface="Times New Roman (Arabic)" panose="02020603050405020304" pitchFamily="18" charset="0"/>
              </a:rPr>
              <a:t> </a:t>
            </a:r>
            <a:endParaRPr lang="en-US" altLang="en-US" sz="3200" b="1">
              <a:solidFill>
                <a:srgbClr val="000000"/>
              </a:solidFill>
              <a:latin typeface="Times New Roman" panose="02020603050405020304" pitchFamily="18" charset="0"/>
              <a:cs typeface="Simplified Arabic" panose="02020603050405020304" pitchFamily="18" charset="-78"/>
            </a:endParaRPr>
          </a:p>
        </p:txBody>
      </p:sp>
      <p:sp>
        <p:nvSpPr>
          <p:cNvPr id="65539" name="Text Box 3">
            <a:extLst>
              <a:ext uri="{FF2B5EF4-FFF2-40B4-BE49-F238E27FC236}">
                <a16:creationId xmlns="" xmlns:a16="http://schemas.microsoft.com/office/drawing/2014/main" id="{F77EF98F-DB6F-62BC-CEC7-5CDF6953BE02}"/>
              </a:ext>
            </a:extLst>
          </p:cNvPr>
          <p:cNvSpPr txBox="1">
            <a:spLocks noChangeArrowheads="1"/>
          </p:cNvSpPr>
          <p:nvPr/>
        </p:nvSpPr>
        <p:spPr bwMode="auto">
          <a:xfrm>
            <a:off x="1457325" y="1354138"/>
            <a:ext cx="7086600" cy="160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7825" indent="-377825"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eaLnBrk="1" hangingPunct="1">
              <a:lnSpc>
                <a:spcPct val="80000"/>
              </a:lnSpc>
              <a:spcBef>
                <a:spcPct val="50000"/>
              </a:spcBef>
              <a:buClrTx/>
              <a:buSzTx/>
              <a:buFontTx/>
              <a:buNone/>
            </a:pPr>
            <a:r>
              <a:rPr lang="ar-SA" altLang="en-US" sz="2400">
                <a:solidFill>
                  <a:srgbClr val="000000"/>
                </a:solidFill>
                <a:latin typeface="Times New Roman" panose="02020603050405020304" pitchFamily="18" charset="0"/>
                <a:cs typeface="Simplified Arabic" panose="02020603050405020304" pitchFamily="18" charset="-78"/>
              </a:rPr>
              <a:t>وتسمى ايضاً </a:t>
            </a:r>
            <a:r>
              <a:rPr lang="ar-SA" altLang="en-US" sz="2400" b="1">
                <a:solidFill>
                  <a:srgbClr val="000000"/>
                </a:solidFill>
                <a:latin typeface="Times New Roman" panose="02020603050405020304" pitchFamily="18" charset="0"/>
                <a:cs typeface="Simplified Arabic" panose="02020603050405020304" pitchFamily="18" charset="-78"/>
              </a:rPr>
              <a:t>عظام السمك </a:t>
            </a:r>
            <a:r>
              <a:rPr lang="en-US" altLang="en-US" sz="2400" b="1">
                <a:solidFill>
                  <a:srgbClr val="000000"/>
                </a:solidFill>
                <a:latin typeface="Times New Roman" panose="02020603050405020304" pitchFamily="18" charset="0"/>
                <a:cs typeface="Simplified Arabic" panose="02020603050405020304" pitchFamily="18" charset="-78"/>
              </a:rPr>
              <a:t>Fish Bones</a:t>
            </a:r>
            <a:r>
              <a:rPr lang="ar-SA" altLang="en-US" sz="2400" b="1">
                <a:solidFill>
                  <a:srgbClr val="000000"/>
                </a:solidFill>
                <a:latin typeface="Times New Roman" panose="02020603050405020304" pitchFamily="18" charset="0"/>
                <a:cs typeface="Simplified Arabic" panose="02020603050405020304" pitchFamily="18" charset="-78"/>
              </a:rPr>
              <a:t> </a:t>
            </a:r>
            <a:r>
              <a:rPr lang="ar-SA" altLang="en-US" sz="2400">
                <a:solidFill>
                  <a:srgbClr val="000000"/>
                </a:solidFill>
                <a:latin typeface="Times New Roman" panose="02020603050405020304" pitchFamily="18" charset="0"/>
                <a:cs typeface="Simplified Arabic" panose="02020603050405020304" pitchFamily="18" charset="-78"/>
              </a:rPr>
              <a:t>لكون المخطط يشبه الهيكل العظمي للسمك</a:t>
            </a:r>
          </a:p>
          <a:p>
            <a:pPr algn="ctr" eaLnBrk="1" hangingPunct="1">
              <a:lnSpc>
                <a:spcPct val="80000"/>
              </a:lnSpc>
              <a:spcBef>
                <a:spcPct val="50000"/>
              </a:spcBef>
              <a:buClrTx/>
              <a:buSzTx/>
              <a:buFontTx/>
              <a:buNone/>
            </a:pPr>
            <a:r>
              <a:rPr lang="ar-SA" altLang="en-US" sz="2400">
                <a:solidFill>
                  <a:srgbClr val="000000"/>
                </a:solidFill>
                <a:latin typeface="Times New Roman" panose="02020603050405020304" pitchFamily="18" charset="0"/>
                <a:cs typeface="Simplified Arabic" panose="02020603050405020304" pitchFamily="18" charset="-78"/>
              </a:rPr>
              <a:t>هي أشكال تبين العلاقة بين خاصية من خواص الجودة </a:t>
            </a:r>
            <a:r>
              <a:rPr lang="ar-SA" altLang="en-US" sz="2800" b="1">
                <a:solidFill>
                  <a:srgbClr val="000000"/>
                </a:solidFill>
                <a:latin typeface="Times New Roman" panose="02020603050405020304" pitchFamily="18" charset="0"/>
                <a:cs typeface="Simplified Arabic" panose="02020603050405020304" pitchFamily="18" charset="-78"/>
              </a:rPr>
              <a:t>(النتيجة) </a:t>
            </a:r>
            <a:r>
              <a:rPr lang="ar-SA" altLang="en-US" sz="2800">
                <a:solidFill>
                  <a:srgbClr val="000000"/>
                </a:solidFill>
                <a:latin typeface="Times New Roman" panose="02020603050405020304" pitchFamily="18" charset="0"/>
                <a:cs typeface="Simplified Arabic" panose="02020603050405020304" pitchFamily="18" charset="-78"/>
              </a:rPr>
              <a:t>والعوامل التي قد تسببها </a:t>
            </a:r>
            <a:r>
              <a:rPr lang="ar-SA" altLang="en-US" sz="2800" b="1">
                <a:solidFill>
                  <a:srgbClr val="000000"/>
                </a:solidFill>
                <a:latin typeface="Times New Roman" panose="02020603050405020304" pitchFamily="18" charset="0"/>
                <a:cs typeface="Simplified Arabic" panose="02020603050405020304" pitchFamily="18" charset="-78"/>
              </a:rPr>
              <a:t>(الأسباب).</a:t>
            </a:r>
            <a:r>
              <a:rPr lang="ar-SA" altLang="en-US" sz="2800" b="1">
                <a:solidFill>
                  <a:srgbClr val="000000"/>
                </a:solidFill>
                <a:latin typeface="Times New Roman" panose="02020603050405020304" pitchFamily="18" charset="0"/>
                <a:cs typeface="Times New Roman" panose="02020603050405020304" pitchFamily="18" charset="0"/>
              </a:rPr>
              <a:t> </a:t>
            </a:r>
            <a:endParaRPr lang="en-US" altLang="en-US" sz="2800" b="1">
              <a:solidFill>
                <a:srgbClr val="000000"/>
              </a:solidFill>
              <a:latin typeface="Times New Roman" panose="02020603050405020304" pitchFamily="18" charset="0"/>
              <a:cs typeface="Simplified Arabic" panose="02020603050405020304" pitchFamily="18" charset="-78"/>
            </a:endParaRPr>
          </a:p>
        </p:txBody>
      </p:sp>
      <p:sp>
        <p:nvSpPr>
          <p:cNvPr id="65540" name="Text Box 4">
            <a:extLst>
              <a:ext uri="{FF2B5EF4-FFF2-40B4-BE49-F238E27FC236}">
                <a16:creationId xmlns="" xmlns:a16="http://schemas.microsoft.com/office/drawing/2014/main" id="{E14B5CA6-C141-9FA4-1CA6-A4944261F04B}"/>
              </a:ext>
            </a:extLst>
          </p:cNvPr>
          <p:cNvSpPr txBox="1">
            <a:spLocks noChangeArrowheads="1"/>
          </p:cNvSpPr>
          <p:nvPr/>
        </p:nvSpPr>
        <p:spPr bwMode="auto">
          <a:xfrm>
            <a:off x="1524000" y="2997200"/>
            <a:ext cx="701992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rtl="0" eaLnBrk="1" hangingPunct="1">
              <a:spcBef>
                <a:spcPct val="50000"/>
              </a:spcBef>
              <a:buClrTx/>
              <a:buSzTx/>
              <a:buFontTx/>
              <a:buNone/>
            </a:pPr>
            <a:r>
              <a:rPr lang="ar-SA" altLang="en-US" sz="2800" b="1">
                <a:solidFill>
                  <a:srgbClr val="000000"/>
                </a:solidFill>
                <a:latin typeface="Times New Roman" panose="02020603050405020304" pitchFamily="18" charset="0"/>
                <a:cs typeface="Times New Roman" panose="02020603050405020304" pitchFamily="18" charset="0"/>
              </a:rPr>
              <a:t>كيفية إعداد أشكال السبب و النتيجة.</a:t>
            </a:r>
            <a:r>
              <a:rPr lang="en-US" altLang="en-US" sz="2800" b="1">
                <a:solidFill>
                  <a:srgbClr val="000000"/>
                </a:solidFill>
                <a:latin typeface="Times New Roman" panose="02020603050405020304" pitchFamily="18" charset="0"/>
                <a:cs typeface="Times New Roman" panose="02020603050405020304" pitchFamily="18" charset="0"/>
              </a:rPr>
              <a:t> </a:t>
            </a:r>
          </a:p>
        </p:txBody>
      </p:sp>
      <p:sp>
        <p:nvSpPr>
          <p:cNvPr id="65541" name="Text Box 5">
            <a:extLst>
              <a:ext uri="{FF2B5EF4-FFF2-40B4-BE49-F238E27FC236}">
                <a16:creationId xmlns="" xmlns:a16="http://schemas.microsoft.com/office/drawing/2014/main" id="{051686E1-1183-426C-C987-7F7D3909B12D}"/>
              </a:ext>
            </a:extLst>
          </p:cNvPr>
          <p:cNvSpPr txBox="1">
            <a:spLocks noChangeArrowheads="1"/>
          </p:cNvSpPr>
          <p:nvPr/>
        </p:nvSpPr>
        <p:spPr bwMode="auto">
          <a:xfrm>
            <a:off x="1042988" y="3500438"/>
            <a:ext cx="7467600" cy="229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77825" indent="-377825"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50000"/>
              </a:spcBef>
              <a:buClr>
                <a:srgbClr val="000000"/>
              </a:buClr>
              <a:buSzTx/>
              <a:buFontTx/>
              <a:buAutoNum type="arabicPeriod"/>
            </a:pPr>
            <a:r>
              <a:rPr lang="ar-SA" altLang="en-US" sz="2200" dirty="0">
                <a:solidFill>
                  <a:srgbClr val="000000"/>
                </a:solidFill>
                <a:latin typeface="Times New Roman" panose="02020603050405020304" pitchFamily="18" charset="0"/>
                <a:cs typeface="Simplified Arabic" panose="02020603050405020304" pitchFamily="18" charset="-78"/>
              </a:rPr>
              <a:t>تحديد خاصية الجودة</a:t>
            </a:r>
            <a:r>
              <a:rPr lang="ar-IQ" altLang="en-US" sz="2200" dirty="0">
                <a:solidFill>
                  <a:srgbClr val="000000"/>
                </a:solidFill>
                <a:latin typeface="Times New Roman" panose="02020603050405020304" pitchFamily="18" charset="0"/>
                <a:cs typeface="Simplified Arabic" panose="02020603050405020304" pitchFamily="18" charset="-78"/>
              </a:rPr>
              <a:t> (</a:t>
            </a:r>
            <a:r>
              <a:rPr lang="en-US" altLang="en-US" sz="2200" dirty="0">
                <a:solidFill>
                  <a:srgbClr val="000000"/>
                </a:solidFill>
                <a:latin typeface="Times New Roman" panose="02020603050405020304" pitchFamily="18" charset="0"/>
                <a:cs typeface="Simplified Arabic" panose="02020603050405020304" pitchFamily="18" charset="-78"/>
              </a:rPr>
              <a:t> </a:t>
            </a:r>
            <a:r>
              <a:rPr lang="ar-IQ" altLang="en-US" sz="2200" dirty="0">
                <a:solidFill>
                  <a:srgbClr val="000000"/>
                </a:solidFill>
                <a:latin typeface="Times New Roman" panose="02020603050405020304" pitchFamily="18" charset="0"/>
                <a:cs typeface="Simplified Arabic" panose="02020603050405020304" pitchFamily="18" charset="-78"/>
              </a:rPr>
              <a:t>المشكلة او النتيجة)</a:t>
            </a:r>
            <a:r>
              <a:rPr lang="ar-SA" altLang="en-US" sz="2200" dirty="0">
                <a:solidFill>
                  <a:srgbClr val="000000"/>
                </a:solidFill>
                <a:latin typeface="Times New Roman" panose="02020603050405020304" pitchFamily="18" charset="0"/>
                <a:cs typeface="Simplified Arabic" panose="02020603050405020304" pitchFamily="18" charset="-78"/>
              </a:rPr>
              <a:t>.</a:t>
            </a:r>
          </a:p>
          <a:p>
            <a:pPr eaLnBrk="1" hangingPunct="1">
              <a:spcBef>
                <a:spcPct val="50000"/>
              </a:spcBef>
              <a:buClr>
                <a:srgbClr val="000000"/>
              </a:buClr>
              <a:buSzTx/>
              <a:buFontTx/>
              <a:buAutoNum type="arabicPeriod"/>
            </a:pPr>
            <a:r>
              <a:rPr lang="ar-SA" altLang="en-US" sz="2200" dirty="0">
                <a:solidFill>
                  <a:srgbClr val="000000"/>
                </a:solidFill>
                <a:latin typeface="Times New Roman" panose="02020603050405020304" pitchFamily="18" charset="0"/>
                <a:cs typeface="Simplified Arabic" panose="02020603050405020304" pitchFamily="18" charset="-78"/>
              </a:rPr>
              <a:t>البحث عن اكثر عدد ممكن من الأسباب التي قد يكون لها تأثير على خاصية الجودة.</a:t>
            </a:r>
          </a:p>
          <a:p>
            <a:pPr eaLnBrk="1" hangingPunct="1">
              <a:spcBef>
                <a:spcPct val="50000"/>
              </a:spcBef>
              <a:buClr>
                <a:srgbClr val="000000"/>
              </a:buClr>
              <a:buSzTx/>
              <a:buFontTx/>
              <a:buAutoNum type="arabicPeriod"/>
            </a:pPr>
            <a:r>
              <a:rPr lang="ar-SA" altLang="en-US" sz="2200" dirty="0">
                <a:solidFill>
                  <a:srgbClr val="000000"/>
                </a:solidFill>
                <a:latin typeface="Times New Roman" panose="02020603050405020304" pitchFamily="18" charset="0"/>
                <a:cs typeface="Simplified Arabic" panose="02020603050405020304" pitchFamily="18" charset="-78"/>
              </a:rPr>
              <a:t>تصنيف العلاقة بين الأسباب ورسم شكل السبب و النتيجة.</a:t>
            </a:r>
          </a:p>
          <a:p>
            <a:pPr eaLnBrk="1" hangingPunct="1">
              <a:spcBef>
                <a:spcPct val="50000"/>
              </a:spcBef>
              <a:buClr>
                <a:srgbClr val="000000"/>
              </a:buClr>
              <a:buSzTx/>
              <a:buFontTx/>
              <a:buAutoNum type="arabicPeriod"/>
            </a:pPr>
            <a:r>
              <a:rPr lang="ar-SA" altLang="en-US" sz="2200" dirty="0" err="1">
                <a:solidFill>
                  <a:srgbClr val="000000"/>
                </a:solidFill>
                <a:latin typeface="Times New Roman" panose="02020603050405020304" pitchFamily="18" charset="0"/>
                <a:cs typeface="Simplified Arabic" panose="02020603050405020304" pitchFamily="18" charset="-78"/>
              </a:rPr>
              <a:t>أعطاء</a:t>
            </a:r>
            <a:r>
              <a:rPr lang="ar-SA" altLang="en-US" sz="2200" dirty="0">
                <a:solidFill>
                  <a:srgbClr val="000000"/>
                </a:solidFill>
                <a:latin typeface="Times New Roman" panose="02020603050405020304" pitchFamily="18" charset="0"/>
                <a:cs typeface="Simplified Arabic" panose="02020603050405020304" pitchFamily="18" charset="-78"/>
              </a:rPr>
              <a:t> درجة أهمية لكل عامل من العوامل.</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5538"/>
                                        </p:tgtEl>
                                        <p:attrNameLst>
                                          <p:attrName>style.visibility</p:attrName>
                                        </p:attrNameLst>
                                      </p:cBhvr>
                                      <p:to>
                                        <p:strVal val="visible"/>
                                      </p:to>
                                    </p:set>
                                    <p:anim calcmode="lin" valueType="num">
                                      <p:cBhvr>
                                        <p:cTn id="7" dur="500" fill="hold"/>
                                        <p:tgtEl>
                                          <p:spTgt spid="65538"/>
                                        </p:tgtEl>
                                        <p:attrNameLst>
                                          <p:attrName>ppt_w</p:attrName>
                                        </p:attrNameLst>
                                      </p:cBhvr>
                                      <p:tavLst>
                                        <p:tav tm="0">
                                          <p:val>
                                            <p:fltVal val="0"/>
                                          </p:val>
                                        </p:tav>
                                        <p:tav tm="100000">
                                          <p:val>
                                            <p:strVal val="#ppt_w"/>
                                          </p:val>
                                        </p:tav>
                                      </p:tavLst>
                                    </p:anim>
                                    <p:anim calcmode="lin" valueType="num">
                                      <p:cBhvr>
                                        <p:cTn id="8" dur="500" fill="hold"/>
                                        <p:tgtEl>
                                          <p:spTgt spid="65538"/>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17" presetClass="entr" presetSubtype="2" fill="hold" grpId="0" nodeType="afterEffect">
                                  <p:stCondLst>
                                    <p:cond delay="0"/>
                                  </p:stCondLst>
                                  <p:childTnLst>
                                    <p:set>
                                      <p:cBhvr>
                                        <p:cTn id="11" dur="1" fill="hold">
                                          <p:stCondLst>
                                            <p:cond delay="0"/>
                                          </p:stCondLst>
                                        </p:cTn>
                                        <p:tgtEl>
                                          <p:spTgt spid="65539"/>
                                        </p:tgtEl>
                                        <p:attrNameLst>
                                          <p:attrName>style.visibility</p:attrName>
                                        </p:attrNameLst>
                                      </p:cBhvr>
                                      <p:to>
                                        <p:strVal val="visible"/>
                                      </p:to>
                                    </p:set>
                                    <p:anim calcmode="lin" valueType="num">
                                      <p:cBhvr>
                                        <p:cTn id="12" dur="500" fill="hold"/>
                                        <p:tgtEl>
                                          <p:spTgt spid="65539"/>
                                        </p:tgtEl>
                                        <p:attrNameLst>
                                          <p:attrName>ppt_x</p:attrName>
                                        </p:attrNameLst>
                                      </p:cBhvr>
                                      <p:tavLst>
                                        <p:tav tm="0">
                                          <p:val>
                                            <p:strVal val="#ppt_x+#ppt_w/2"/>
                                          </p:val>
                                        </p:tav>
                                        <p:tav tm="100000">
                                          <p:val>
                                            <p:strVal val="#ppt_x"/>
                                          </p:val>
                                        </p:tav>
                                      </p:tavLst>
                                    </p:anim>
                                    <p:anim calcmode="lin" valueType="num">
                                      <p:cBhvr>
                                        <p:cTn id="13" dur="500" fill="hold"/>
                                        <p:tgtEl>
                                          <p:spTgt spid="65539"/>
                                        </p:tgtEl>
                                        <p:attrNameLst>
                                          <p:attrName>ppt_y</p:attrName>
                                        </p:attrNameLst>
                                      </p:cBhvr>
                                      <p:tavLst>
                                        <p:tav tm="0">
                                          <p:val>
                                            <p:strVal val="#ppt_y"/>
                                          </p:val>
                                        </p:tav>
                                        <p:tav tm="100000">
                                          <p:val>
                                            <p:strVal val="#ppt_y"/>
                                          </p:val>
                                        </p:tav>
                                      </p:tavLst>
                                    </p:anim>
                                    <p:anim calcmode="lin" valueType="num">
                                      <p:cBhvr>
                                        <p:cTn id="14" dur="500" fill="hold"/>
                                        <p:tgtEl>
                                          <p:spTgt spid="65539"/>
                                        </p:tgtEl>
                                        <p:attrNameLst>
                                          <p:attrName>ppt_w</p:attrName>
                                        </p:attrNameLst>
                                      </p:cBhvr>
                                      <p:tavLst>
                                        <p:tav tm="0">
                                          <p:val>
                                            <p:fltVal val="0"/>
                                          </p:val>
                                        </p:tav>
                                        <p:tav tm="100000">
                                          <p:val>
                                            <p:strVal val="#ppt_w"/>
                                          </p:val>
                                        </p:tav>
                                      </p:tavLst>
                                    </p:anim>
                                    <p:anim calcmode="lin" valueType="num">
                                      <p:cBhvr>
                                        <p:cTn id="15" dur="500" fill="hold"/>
                                        <p:tgtEl>
                                          <p:spTgt spid="65539"/>
                                        </p:tgtEl>
                                        <p:attrNameLst>
                                          <p:attrName>ppt_h</p:attrName>
                                        </p:attrNameLst>
                                      </p:cBhvr>
                                      <p:tavLst>
                                        <p:tav tm="0">
                                          <p:val>
                                            <p:strVal val="#ppt_h"/>
                                          </p:val>
                                        </p:tav>
                                        <p:tav tm="100000">
                                          <p:val>
                                            <p:strVal val="#ppt_h"/>
                                          </p:val>
                                        </p:tav>
                                      </p:tavLst>
                                    </p:anim>
                                  </p:childTnLst>
                                </p:cTn>
                              </p:par>
                            </p:childTnLst>
                          </p:cTn>
                        </p:par>
                        <p:par>
                          <p:cTn id="16" fill="hold" nodeType="afterGroup">
                            <p:stCondLst>
                              <p:cond delay="1000"/>
                            </p:stCondLst>
                            <p:childTnLst>
                              <p:par>
                                <p:cTn id="17" presetID="17" presetClass="entr" presetSubtype="2" fill="hold" grpId="0" nodeType="afterEffect">
                                  <p:stCondLst>
                                    <p:cond delay="0"/>
                                  </p:stCondLst>
                                  <p:childTnLst>
                                    <p:set>
                                      <p:cBhvr>
                                        <p:cTn id="18" dur="1" fill="hold">
                                          <p:stCondLst>
                                            <p:cond delay="0"/>
                                          </p:stCondLst>
                                        </p:cTn>
                                        <p:tgtEl>
                                          <p:spTgt spid="65540"/>
                                        </p:tgtEl>
                                        <p:attrNameLst>
                                          <p:attrName>style.visibility</p:attrName>
                                        </p:attrNameLst>
                                      </p:cBhvr>
                                      <p:to>
                                        <p:strVal val="visible"/>
                                      </p:to>
                                    </p:set>
                                    <p:anim calcmode="lin" valueType="num">
                                      <p:cBhvr>
                                        <p:cTn id="19" dur="500" fill="hold"/>
                                        <p:tgtEl>
                                          <p:spTgt spid="65540"/>
                                        </p:tgtEl>
                                        <p:attrNameLst>
                                          <p:attrName>ppt_x</p:attrName>
                                        </p:attrNameLst>
                                      </p:cBhvr>
                                      <p:tavLst>
                                        <p:tav tm="0">
                                          <p:val>
                                            <p:strVal val="#ppt_x+#ppt_w/2"/>
                                          </p:val>
                                        </p:tav>
                                        <p:tav tm="100000">
                                          <p:val>
                                            <p:strVal val="#ppt_x"/>
                                          </p:val>
                                        </p:tav>
                                      </p:tavLst>
                                    </p:anim>
                                    <p:anim calcmode="lin" valueType="num">
                                      <p:cBhvr>
                                        <p:cTn id="20" dur="500" fill="hold"/>
                                        <p:tgtEl>
                                          <p:spTgt spid="65540"/>
                                        </p:tgtEl>
                                        <p:attrNameLst>
                                          <p:attrName>ppt_y</p:attrName>
                                        </p:attrNameLst>
                                      </p:cBhvr>
                                      <p:tavLst>
                                        <p:tav tm="0">
                                          <p:val>
                                            <p:strVal val="#ppt_y"/>
                                          </p:val>
                                        </p:tav>
                                        <p:tav tm="100000">
                                          <p:val>
                                            <p:strVal val="#ppt_y"/>
                                          </p:val>
                                        </p:tav>
                                      </p:tavLst>
                                    </p:anim>
                                    <p:anim calcmode="lin" valueType="num">
                                      <p:cBhvr>
                                        <p:cTn id="21" dur="500" fill="hold"/>
                                        <p:tgtEl>
                                          <p:spTgt spid="65540"/>
                                        </p:tgtEl>
                                        <p:attrNameLst>
                                          <p:attrName>ppt_w</p:attrName>
                                        </p:attrNameLst>
                                      </p:cBhvr>
                                      <p:tavLst>
                                        <p:tav tm="0">
                                          <p:val>
                                            <p:fltVal val="0"/>
                                          </p:val>
                                        </p:tav>
                                        <p:tav tm="100000">
                                          <p:val>
                                            <p:strVal val="#ppt_w"/>
                                          </p:val>
                                        </p:tav>
                                      </p:tavLst>
                                    </p:anim>
                                    <p:anim calcmode="lin" valueType="num">
                                      <p:cBhvr>
                                        <p:cTn id="22" dur="500" fill="hold"/>
                                        <p:tgtEl>
                                          <p:spTgt spid="65540"/>
                                        </p:tgtEl>
                                        <p:attrNameLst>
                                          <p:attrName>ppt_h</p:attrName>
                                        </p:attrNameLst>
                                      </p:cBhvr>
                                      <p:tavLst>
                                        <p:tav tm="0">
                                          <p:val>
                                            <p:strVal val="#ppt_h"/>
                                          </p:val>
                                        </p:tav>
                                        <p:tav tm="100000">
                                          <p:val>
                                            <p:strVal val="#ppt_h"/>
                                          </p:val>
                                        </p:tav>
                                      </p:tavLst>
                                    </p:anim>
                                  </p:childTnLst>
                                </p:cTn>
                              </p:par>
                            </p:childTnLst>
                          </p:cTn>
                        </p:par>
                        <p:par>
                          <p:cTn id="23" fill="hold" nodeType="afterGroup">
                            <p:stCondLst>
                              <p:cond delay="1500"/>
                            </p:stCondLst>
                            <p:childTnLst>
                              <p:par>
                                <p:cTn id="24" presetID="18" presetClass="entr" presetSubtype="12" fill="hold" grpId="0" nodeType="afterEffect">
                                  <p:stCondLst>
                                    <p:cond delay="0"/>
                                  </p:stCondLst>
                                  <p:childTnLst>
                                    <p:set>
                                      <p:cBhvr>
                                        <p:cTn id="25" dur="1" fill="hold">
                                          <p:stCondLst>
                                            <p:cond delay="0"/>
                                          </p:stCondLst>
                                        </p:cTn>
                                        <p:tgtEl>
                                          <p:spTgt spid="65541"/>
                                        </p:tgtEl>
                                        <p:attrNameLst>
                                          <p:attrName>style.visibility</p:attrName>
                                        </p:attrNameLst>
                                      </p:cBhvr>
                                      <p:to>
                                        <p:strVal val="visible"/>
                                      </p:to>
                                    </p:set>
                                    <p:animEffect transition="in" filter="strips(downLeft)">
                                      <p:cBhvr>
                                        <p:cTn id="26" dur="500"/>
                                        <p:tgtEl>
                                          <p:spTgt spid="655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autoUpdateAnimBg="0"/>
      <p:bldP spid="65539" grpId="0" autoUpdateAnimBg="0"/>
      <p:bldP spid="65540" grpId="0" autoUpdateAnimBg="0"/>
      <p:bldP spid="65541"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 xmlns:a16="http://schemas.microsoft.com/office/drawing/2014/main" id="{EB54B83A-B4E0-52B9-4422-0892264C1FE3}"/>
              </a:ext>
            </a:extLst>
          </p:cNvPr>
          <p:cNvSpPr>
            <a:spLocks noChangeArrowheads="1"/>
          </p:cNvSpPr>
          <p:nvPr/>
        </p:nvSpPr>
        <p:spPr bwMode="auto">
          <a:xfrm>
            <a:off x="468313" y="188913"/>
            <a:ext cx="8135937" cy="1901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rtl="0" eaLnBrk="1" hangingPunct="1">
              <a:spcBef>
                <a:spcPct val="20000"/>
              </a:spcBef>
              <a:buSzPct val="75000"/>
              <a:buFont typeface="Wingdings" panose="05000000000000000000" pitchFamily="2" charset="2"/>
              <a:buChar char="n"/>
            </a:pPr>
            <a:r>
              <a:rPr lang="en-GB" altLang="en-US" sz="3600" b="1">
                <a:latin typeface="Tahoma" panose="020B0604030504040204" pitchFamily="34" charset="0"/>
                <a:cs typeface="Times New Roman (Arabic)" panose="02020603050405020304" pitchFamily="18" charset="0"/>
              </a:rPr>
              <a:t>Cause and Effect</a:t>
            </a:r>
            <a:r>
              <a:rPr lang="ar-IQ" altLang="en-US" sz="3600" b="1">
                <a:latin typeface="Tahoma" panose="020B0604030504040204" pitchFamily="34" charset="0"/>
                <a:cs typeface="Times New Roman (Arabic)" panose="02020603050405020304" pitchFamily="18" charset="0"/>
              </a:rPr>
              <a:t>                               </a:t>
            </a:r>
          </a:p>
          <a:p>
            <a:pPr rtl="0" eaLnBrk="1" hangingPunct="1">
              <a:spcBef>
                <a:spcPct val="20000"/>
              </a:spcBef>
              <a:buSzPct val="75000"/>
              <a:buFont typeface="Wingdings" panose="05000000000000000000" pitchFamily="2" charset="2"/>
              <a:buChar char="n"/>
            </a:pPr>
            <a:r>
              <a:rPr lang="ar-IQ" altLang="en-US" sz="2800" b="1">
                <a:latin typeface="Tahoma" panose="020B0604030504040204" pitchFamily="34" charset="0"/>
                <a:cs typeface="Times New Roman (Arabic)" panose="02020603050405020304" pitchFamily="18" charset="0"/>
              </a:rPr>
              <a:t>مخطط السبب والنتيجة</a:t>
            </a:r>
          </a:p>
          <a:p>
            <a:pPr rtl="0" eaLnBrk="1" hangingPunct="1">
              <a:spcBef>
                <a:spcPct val="20000"/>
              </a:spcBef>
              <a:buSzPct val="75000"/>
              <a:buFont typeface="Wingdings" panose="05000000000000000000" pitchFamily="2" charset="2"/>
              <a:buChar char="n"/>
            </a:pPr>
            <a:endParaRPr lang="en-GB" altLang="en-US" sz="4000" b="1">
              <a:latin typeface="Tahoma" panose="020B0604030504040204" pitchFamily="34" charset="0"/>
              <a:cs typeface="Times New Roman (Arabic)" panose="02020603050405020304" pitchFamily="18" charset="0"/>
            </a:endParaRPr>
          </a:p>
        </p:txBody>
      </p:sp>
      <p:sp>
        <p:nvSpPr>
          <p:cNvPr id="17411" name="Text Box 6">
            <a:extLst>
              <a:ext uri="{FF2B5EF4-FFF2-40B4-BE49-F238E27FC236}">
                <a16:creationId xmlns="" xmlns:a16="http://schemas.microsoft.com/office/drawing/2014/main" id="{5CA7C44E-34B2-3895-9FA0-79ACFDD07956}"/>
              </a:ext>
            </a:extLst>
          </p:cNvPr>
          <p:cNvSpPr txBox="1">
            <a:spLocks noChangeArrowheads="1"/>
          </p:cNvSpPr>
          <p:nvPr/>
        </p:nvSpPr>
        <p:spPr bwMode="auto">
          <a:xfrm>
            <a:off x="6858000" y="3228975"/>
            <a:ext cx="2057400" cy="1384300"/>
          </a:xfrm>
          <a:prstGeom prst="rect">
            <a:avLst/>
          </a:prstGeom>
          <a:solidFill>
            <a:schemeClr val="accent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rtl="0" eaLnBrk="1" hangingPunct="1">
              <a:spcBef>
                <a:spcPct val="50000"/>
              </a:spcBef>
              <a:buClrTx/>
              <a:buSzTx/>
              <a:buFontTx/>
              <a:buNone/>
            </a:pPr>
            <a:r>
              <a:rPr lang="en-GB" altLang="en-US" sz="2400" b="1">
                <a:solidFill>
                  <a:schemeClr val="bg1"/>
                </a:solidFill>
                <a:latin typeface="Arial" panose="020B0604020202020204" pitchFamily="34" charset="0"/>
                <a:cs typeface="Times New Roman (Arabic)" panose="02020603050405020304" pitchFamily="18" charset="0"/>
              </a:rPr>
              <a:t>LATE DELIVERY</a:t>
            </a:r>
            <a:endParaRPr lang="ar-SA" altLang="en-US" sz="2400" b="1">
              <a:solidFill>
                <a:schemeClr val="bg1"/>
              </a:solidFill>
              <a:latin typeface="Arial" panose="020B0604020202020204" pitchFamily="34" charset="0"/>
              <a:cs typeface="Times New Roman (Arabic)" panose="02020603050405020304" pitchFamily="18" charset="0"/>
            </a:endParaRPr>
          </a:p>
          <a:p>
            <a:pPr algn="ctr" rtl="0" eaLnBrk="1" hangingPunct="1">
              <a:spcBef>
                <a:spcPct val="50000"/>
              </a:spcBef>
              <a:buClrTx/>
              <a:buSzTx/>
              <a:buFontTx/>
              <a:buNone/>
            </a:pPr>
            <a:r>
              <a:rPr lang="ar-IQ" altLang="en-US" sz="2400">
                <a:latin typeface="Times New Roman" panose="02020603050405020304" pitchFamily="18" charset="0"/>
                <a:cs typeface="Times New Roman (Arabic)" panose="02020603050405020304" pitchFamily="18" charset="0"/>
              </a:rPr>
              <a:t>التسليم المتأخر</a:t>
            </a:r>
            <a:endParaRPr lang="en-GB" altLang="en-US" sz="2400" b="1">
              <a:solidFill>
                <a:schemeClr val="bg1"/>
              </a:solidFill>
              <a:latin typeface="Arial" panose="020B0604020202020204" pitchFamily="34" charset="0"/>
              <a:cs typeface="Times New Roman (Arabic)" panose="02020603050405020304" pitchFamily="18" charset="0"/>
            </a:endParaRPr>
          </a:p>
        </p:txBody>
      </p:sp>
      <p:sp>
        <p:nvSpPr>
          <p:cNvPr id="17412" name="Line 7">
            <a:extLst>
              <a:ext uri="{FF2B5EF4-FFF2-40B4-BE49-F238E27FC236}">
                <a16:creationId xmlns="" xmlns:a16="http://schemas.microsoft.com/office/drawing/2014/main" id="{5AB85038-BC5A-4709-CB26-AFDF51745ACB}"/>
              </a:ext>
            </a:extLst>
          </p:cNvPr>
          <p:cNvSpPr>
            <a:spLocks noChangeShapeType="1"/>
          </p:cNvSpPr>
          <p:nvPr/>
        </p:nvSpPr>
        <p:spPr bwMode="auto">
          <a:xfrm>
            <a:off x="838200" y="3962400"/>
            <a:ext cx="594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3" name="Text Box 8">
            <a:extLst>
              <a:ext uri="{FF2B5EF4-FFF2-40B4-BE49-F238E27FC236}">
                <a16:creationId xmlns="" xmlns:a16="http://schemas.microsoft.com/office/drawing/2014/main" id="{9E857A26-8AB5-ABB5-E000-8A3932A316DF}"/>
              </a:ext>
            </a:extLst>
          </p:cNvPr>
          <p:cNvSpPr txBox="1">
            <a:spLocks noChangeArrowheads="1"/>
          </p:cNvSpPr>
          <p:nvPr/>
        </p:nvSpPr>
        <p:spPr bwMode="auto">
          <a:xfrm>
            <a:off x="4038600" y="5105400"/>
            <a:ext cx="1600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400" b="1">
                <a:latin typeface="Arial" panose="020B0604020202020204" pitchFamily="34" charset="0"/>
                <a:cs typeface="Times New Roman (Arabic)" panose="02020603050405020304" pitchFamily="18" charset="0"/>
              </a:rPr>
              <a:t>Materials</a:t>
            </a:r>
          </a:p>
        </p:txBody>
      </p:sp>
      <p:sp>
        <p:nvSpPr>
          <p:cNvPr id="17414" name="Line 9">
            <a:extLst>
              <a:ext uri="{FF2B5EF4-FFF2-40B4-BE49-F238E27FC236}">
                <a16:creationId xmlns="" xmlns:a16="http://schemas.microsoft.com/office/drawing/2014/main" id="{79198464-9572-2353-C8B4-A9BE040A2B6C}"/>
              </a:ext>
            </a:extLst>
          </p:cNvPr>
          <p:cNvSpPr>
            <a:spLocks noChangeShapeType="1"/>
          </p:cNvSpPr>
          <p:nvPr/>
        </p:nvSpPr>
        <p:spPr bwMode="auto">
          <a:xfrm flipV="1">
            <a:off x="5029200" y="4114800"/>
            <a:ext cx="762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5" name="Text Box 10">
            <a:extLst>
              <a:ext uri="{FF2B5EF4-FFF2-40B4-BE49-F238E27FC236}">
                <a16:creationId xmlns="" xmlns:a16="http://schemas.microsoft.com/office/drawing/2014/main" id="{F042D1C5-6678-A83D-C79A-93474A66F595}"/>
              </a:ext>
            </a:extLst>
          </p:cNvPr>
          <p:cNvSpPr txBox="1">
            <a:spLocks noChangeArrowheads="1"/>
          </p:cNvSpPr>
          <p:nvPr/>
        </p:nvSpPr>
        <p:spPr bwMode="auto">
          <a:xfrm>
            <a:off x="3352800" y="2263775"/>
            <a:ext cx="167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400" b="1">
                <a:latin typeface="Arial" panose="020B0604020202020204" pitchFamily="34" charset="0"/>
                <a:cs typeface="Times New Roman (Arabic)" panose="02020603050405020304" pitchFamily="18" charset="0"/>
              </a:rPr>
              <a:t>Machines</a:t>
            </a:r>
          </a:p>
        </p:txBody>
      </p:sp>
      <p:sp>
        <p:nvSpPr>
          <p:cNvPr id="17416" name="Line 11">
            <a:extLst>
              <a:ext uri="{FF2B5EF4-FFF2-40B4-BE49-F238E27FC236}">
                <a16:creationId xmlns="" xmlns:a16="http://schemas.microsoft.com/office/drawing/2014/main" id="{2C6A9C9E-6D36-CC63-D48E-4009909363CF}"/>
              </a:ext>
            </a:extLst>
          </p:cNvPr>
          <p:cNvSpPr>
            <a:spLocks noChangeShapeType="1"/>
          </p:cNvSpPr>
          <p:nvPr/>
        </p:nvSpPr>
        <p:spPr bwMode="auto">
          <a:xfrm>
            <a:off x="4648200" y="2819400"/>
            <a:ext cx="762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7" name="Text Box 12">
            <a:extLst>
              <a:ext uri="{FF2B5EF4-FFF2-40B4-BE49-F238E27FC236}">
                <a16:creationId xmlns="" xmlns:a16="http://schemas.microsoft.com/office/drawing/2014/main" id="{4131B8F0-82B8-82F7-C2FC-61E29C2E26F2}"/>
              </a:ext>
            </a:extLst>
          </p:cNvPr>
          <p:cNvSpPr txBox="1">
            <a:spLocks noChangeArrowheads="1"/>
          </p:cNvSpPr>
          <p:nvPr/>
        </p:nvSpPr>
        <p:spPr bwMode="auto">
          <a:xfrm>
            <a:off x="1295400" y="51054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400" b="1">
                <a:latin typeface="Arial" panose="020B0604020202020204" pitchFamily="34" charset="0"/>
                <a:cs typeface="Times New Roman (Arabic)" panose="02020603050405020304" pitchFamily="18" charset="0"/>
              </a:rPr>
              <a:t>Methods</a:t>
            </a:r>
          </a:p>
        </p:txBody>
      </p:sp>
      <p:sp>
        <p:nvSpPr>
          <p:cNvPr id="17418" name="Line 13">
            <a:extLst>
              <a:ext uri="{FF2B5EF4-FFF2-40B4-BE49-F238E27FC236}">
                <a16:creationId xmlns="" xmlns:a16="http://schemas.microsoft.com/office/drawing/2014/main" id="{36E25027-5108-7CE6-AB5F-1BD8AD7AA391}"/>
              </a:ext>
            </a:extLst>
          </p:cNvPr>
          <p:cNvSpPr>
            <a:spLocks noChangeShapeType="1"/>
          </p:cNvSpPr>
          <p:nvPr/>
        </p:nvSpPr>
        <p:spPr bwMode="auto">
          <a:xfrm flipV="1">
            <a:off x="2438400" y="4114800"/>
            <a:ext cx="762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9" name="Text Box 14">
            <a:extLst>
              <a:ext uri="{FF2B5EF4-FFF2-40B4-BE49-F238E27FC236}">
                <a16:creationId xmlns="" xmlns:a16="http://schemas.microsoft.com/office/drawing/2014/main" id="{DFE01EA8-F6AE-DED2-5672-E90A692E43E2}"/>
              </a:ext>
            </a:extLst>
          </p:cNvPr>
          <p:cNvSpPr txBox="1">
            <a:spLocks noChangeArrowheads="1"/>
          </p:cNvSpPr>
          <p:nvPr/>
        </p:nvSpPr>
        <p:spPr bwMode="auto">
          <a:xfrm>
            <a:off x="3581400" y="4038600"/>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Wrong Part</a:t>
            </a:r>
          </a:p>
        </p:txBody>
      </p:sp>
      <p:sp>
        <p:nvSpPr>
          <p:cNvPr id="17420" name="Line 15">
            <a:extLst>
              <a:ext uri="{FF2B5EF4-FFF2-40B4-BE49-F238E27FC236}">
                <a16:creationId xmlns="" xmlns:a16="http://schemas.microsoft.com/office/drawing/2014/main" id="{456013E1-43AE-02DA-7A3D-E72F6A802FFB}"/>
              </a:ext>
            </a:extLst>
          </p:cNvPr>
          <p:cNvSpPr>
            <a:spLocks noChangeShapeType="1"/>
          </p:cNvSpPr>
          <p:nvPr/>
        </p:nvSpPr>
        <p:spPr bwMode="auto">
          <a:xfrm>
            <a:off x="3886200" y="4495800"/>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1" name="Text Box 16">
            <a:extLst>
              <a:ext uri="{FF2B5EF4-FFF2-40B4-BE49-F238E27FC236}">
                <a16:creationId xmlns="" xmlns:a16="http://schemas.microsoft.com/office/drawing/2014/main" id="{78056355-0DB1-E48F-B156-78389DD58DE9}"/>
              </a:ext>
            </a:extLst>
          </p:cNvPr>
          <p:cNvSpPr txBox="1">
            <a:spLocks noChangeArrowheads="1"/>
          </p:cNvSpPr>
          <p:nvPr/>
        </p:nvSpPr>
        <p:spPr bwMode="auto">
          <a:xfrm>
            <a:off x="3757613" y="4233863"/>
            <a:ext cx="14478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ar-IQ" altLang="en-US" sz="1800">
                <a:latin typeface="Times New Roman" panose="02020603050405020304" pitchFamily="18" charset="0"/>
                <a:cs typeface="Times New Roman (Arabic)" panose="02020603050405020304" pitchFamily="18" charset="0"/>
              </a:rPr>
              <a:t/>
            </a:r>
            <a:br>
              <a:rPr lang="ar-IQ" altLang="en-US" sz="1800">
                <a:latin typeface="Times New Roman" panose="02020603050405020304" pitchFamily="18" charset="0"/>
                <a:cs typeface="Times New Roman (Arabic)" panose="02020603050405020304" pitchFamily="18" charset="0"/>
              </a:rPr>
            </a:br>
            <a:r>
              <a:rPr lang="ar-IQ" altLang="en-US" sz="1800">
                <a:solidFill>
                  <a:srgbClr val="202124"/>
                </a:solidFill>
                <a:latin typeface="Noto Naskh Arabic UI"/>
                <a:cs typeface="Times New Roman (Arabic)" panose="02020603050405020304" pitchFamily="18" charset="0"/>
              </a:rPr>
              <a:t>تجهيزجزء خاطئ</a:t>
            </a:r>
            <a:endParaRPr lang="en-GB" altLang="en-US" sz="1800">
              <a:solidFill>
                <a:srgbClr val="000000"/>
              </a:solidFill>
              <a:latin typeface="Arial" panose="020B0604020202020204" pitchFamily="34" charset="0"/>
              <a:cs typeface="Times New Roman (Arabic)" panose="02020603050405020304" pitchFamily="18" charset="0"/>
            </a:endParaRPr>
          </a:p>
        </p:txBody>
      </p:sp>
      <p:sp>
        <p:nvSpPr>
          <p:cNvPr id="17422" name="Line 17">
            <a:extLst>
              <a:ext uri="{FF2B5EF4-FFF2-40B4-BE49-F238E27FC236}">
                <a16:creationId xmlns="" xmlns:a16="http://schemas.microsoft.com/office/drawing/2014/main" id="{1ED87BFF-1786-C4FB-4855-241FBA76EEDF}"/>
              </a:ext>
            </a:extLst>
          </p:cNvPr>
          <p:cNvSpPr>
            <a:spLocks noChangeShapeType="1"/>
          </p:cNvSpPr>
          <p:nvPr/>
        </p:nvSpPr>
        <p:spPr bwMode="auto">
          <a:xfrm>
            <a:off x="1176338" y="4572000"/>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3" name="Text Box 18">
            <a:extLst>
              <a:ext uri="{FF2B5EF4-FFF2-40B4-BE49-F238E27FC236}">
                <a16:creationId xmlns="" xmlns:a16="http://schemas.microsoft.com/office/drawing/2014/main" id="{E16A128F-09CD-D003-27D2-30B7E0F38C75}"/>
              </a:ext>
            </a:extLst>
          </p:cNvPr>
          <p:cNvSpPr txBox="1">
            <a:spLocks noChangeArrowheads="1"/>
          </p:cNvSpPr>
          <p:nvPr/>
        </p:nvSpPr>
        <p:spPr bwMode="auto">
          <a:xfrm>
            <a:off x="468313" y="4038600"/>
            <a:ext cx="2427287"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Requirement</a:t>
            </a:r>
            <a:r>
              <a:rPr lang="ar-IQ" altLang="en-US" sz="1800">
                <a:latin typeface="Arial" panose="020B0604020202020204" pitchFamily="34" charset="0"/>
                <a:cs typeface="Times New Roman (Arabic)" panose="02020603050405020304" pitchFamily="18" charset="0"/>
              </a:rPr>
              <a:t> </a:t>
            </a:r>
            <a:r>
              <a:rPr lang="ar-IQ" altLang="en-US" sz="1800">
                <a:solidFill>
                  <a:srgbClr val="202124"/>
                </a:solidFill>
                <a:latin typeface="Noto Naskh Arabic UI"/>
                <a:cs typeface="Times New Roman (Arabic)" panose="02020603050405020304" pitchFamily="18" charset="0"/>
              </a:rPr>
              <a:t>المتطلبات</a:t>
            </a:r>
            <a:r>
              <a:rPr lang="ar-IQ" altLang="en-US" sz="1800">
                <a:latin typeface="Arial" panose="020B0604020202020204" pitchFamily="34" charset="0"/>
                <a:cs typeface="Times New Roman (Arabic)" panose="02020603050405020304" pitchFamily="18" charset="0"/>
              </a:rPr>
              <a:t> </a:t>
            </a:r>
            <a:endParaRPr lang="en-GB" altLang="en-US" sz="1800">
              <a:latin typeface="Arial" panose="020B0604020202020204" pitchFamily="34" charset="0"/>
              <a:cs typeface="Times New Roman (Arabic)" panose="02020603050405020304" pitchFamily="18" charset="0"/>
            </a:endParaRPr>
          </a:p>
        </p:txBody>
      </p:sp>
      <p:sp>
        <p:nvSpPr>
          <p:cNvPr id="17424" name="Text Box 19">
            <a:extLst>
              <a:ext uri="{FF2B5EF4-FFF2-40B4-BE49-F238E27FC236}">
                <a16:creationId xmlns="" xmlns:a16="http://schemas.microsoft.com/office/drawing/2014/main" id="{4EDB7839-BB0F-36CB-0723-E75C29D5746E}"/>
              </a:ext>
            </a:extLst>
          </p:cNvPr>
          <p:cNvSpPr txBox="1">
            <a:spLocks noChangeArrowheads="1"/>
          </p:cNvSpPr>
          <p:nvPr/>
        </p:nvSpPr>
        <p:spPr bwMode="auto">
          <a:xfrm>
            <a:off x="647700" y="4724400"/>
            <a:ext cx="194310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Unclear</a:t>
            </a:r>
            <a:r>
              <a:rPr lang="ar-IQ" altLang="en-US" sz="1800">
                <a:solidFill>
                  <a:srgbClr val="202124"/>
                </a:solidFill>
                <a:latin typeface="Noto Naskh Arabic UI"/>
                <a:cs typeface="Times New Roman (Arabic)" panose="02020603050405020304" pitchFamily="18" charset="0"/>
              </a:rPr>
              <a:t>غير واضحة </a:t>
            </a:r>
            <a:endParaRPr lang="en-GB" altLang="en-US" sz="1800">
              <a:latin typeface="Arial" panose="020B0604020202020204" pitchFamily="34" charset="0"/>
              <a:cs typeface="Times New Roman (Arabic)" panose="02020603050405020304" pitchFamily="18" charset="0"/>
            </a:endParaRPr>
          </a:p>
        </p:txBody>
      </p:sp>
      <p:sp>
        <p:nvSpPr>
          <p:cNvPr id="17425" name="Line 20">
            <a:extLst>
              <a:ext uri="{FF2B5EF4-FFF2-40B4-BE49-F238E27FC236}">
                <a16:creationId xmlns="" xmlns:a16="http://schemas.microsoft.com/office/drawing/2014/main" id="{606E1BEC-97D4-453B-28F4-1DF646DBA60E}"/>
              </a:ext>
            </a:extLst>
          </p:cNvPr>
          <p:cNvSpPr>
            <a:spLocks noChangeShapeType="1"/>
          </p:cNvSpPr>
          <p:nvPr/>
        </p:nvSpPr>
        <p:spPr bwMode="auto">
          <a:xfrm flipH="1">
            <a:off x="5029200" y="3200400"/>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6" name="Text Box 21">
            <a:extLst>
              <a:ext uri="{FF2B5EF4-FFF2-40B4-BE49-F238E27FC236}">
                <a16:creationId xmlns="" xmlns:a16="http://schemas.microsoft.com/office/drawing/2014/main" id="{20A8459D-1EA0-D450-2F3B-5BF409C60B49}"/>
              </a:ext>
            </a:extLst>
          </p:cNvPr>
          <p:cNvSpPr txBox="1">
            <a:spLocks noChangeArrowheads="1"/>
          </p:cNvSpPr>
          <p:nvPr/>
        </p:nvSpPr>
        <p:spPr bwMode="auto">
          <a:xfrm>
            <a:off x="4953000" y="2743200"/>
            <a:ext cx="1995488"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Scheduling</a:t>
            </a:r>
            <a:r>
              <a:rPr lang="ar-IQ" altLang="en-US" sz="1800">
                <a:latin typeface="Times New Roman" panose="02020603050405020304" pitchFamily="18" charset="0"/>
                <a:cs typeface="Times New Roman (Arabic)" panose="02020603050405020304" pitchFamily="18" charset="0"/>
              </a:rPr>
              <a:t>الجدولة  </a:t>
            </a:r>
            <a:endParaRPr lang="en-GB" altLang="en-US" sz="1800">
              <a:latin typeface="Arial" panose="020B0604020202020204" pitchFamily="34" charset="0"/>
              <a:cs typeface="Times New Roman (Arabic)" panose="02020603050405020304" pitchFamily="18" charset="0"/>
            </a:endParaRPr>
          </a:p>
        </p:txBody>
      </p:sp>
      <p:sp>
        <p:nvSpPr>
          <p:cNvPr id="17427" name="Line 22">
            <a:extLst>
              <a:ext uri="{FF2B5EF4-FFF2-40B4-BE49-F238E27FC236}">
                <a16:creationId xmlns="" xmlns:a16="http://schemas.microsoft.com/office/drawing/2014/main" id="{AAD3579E-CFB9-653A-8F44-33E3B9C5B7B1}"/>
              </a:ext>
            </a:extLst>
          </p:cNvPr>
          <p:cNvSpPr>
            <a:spLocks noChangeShapeType="1"/>
          </p:cNvSpPr>
          <p:nvPr/>
        </p:nvSpPr>
        <p:spPr bwMode="auto">
          <a:xfrm>
            <a:off x="3429000" y="3352800"/>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28" name="Text Box 23">
            <a:extLst>
              <a:ext uri="{FF2B5EF4-FFF2-40B4-BE49-F238E27FC236}">
                <a16:creationId xmlns="" xmlns:a16="http://schemas.microsoft.com/office/drawing/2014/main" id="{F2590D11-B2B6-CAFA-6F19-60502EB76C76}"/>
              </a:ext>
            </a:extLst>
          </p:cNvPr>
          <p:cNvSpPr txBox="1">
            <a:spLocks noChangeArrowheads="1"/>
          </p:cNvSpPr>
          <p:nvPr/>
        </p:nvSpPr>
        <p:spPr bwMode="auto">
          <a:xfrm>
            <a:off x="2895600" y="2741613"/>
            <a:ext cx="19431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Maintenance</a:t>
            </a:r>
            <a:r>
              <a:rPr lang="ar-IQ" altLang="en-US" sz="1800">
                <a:latin typeface="Times New Roman" panose="02020603050405020304" pitchFamily="18" charset="0"/>
                <a:cs typeface="Times New Roman (Arabic)" panose="02020603050405020304" pitchFamily="18" charset="0"/>
              </a:rPr>
              <a:t/>
            </a:r>
            <a:br>
              <a:rPr lang="ar-IQ" altLang="en-US" sz="1800">
                <a:latin typeface="Times New Roman" panose="02020603050405020304" pitchFamily="18" charset="0"/>
                <a:cs typeface="Times New Roman (Arabic)" panose="02020603050405020304" pitchFamily="18" charset="0"/>
              </a:rPr>
            </a:br>
            <a:r>
              <a:rPr lang="ar-IQ" altLang="en-US" sz="1800">
                <a:solidFill>
                  <a:srgbClr val="202124"/>
                </a:solidFill>
                <a:latin typeface="Noto Naskh Arabic UI"/>
                <a:cs typeface="Times New Roman (Arabic)" panose="02020603050405020304" pitchFamily="18" charset="0"/>
              </a:rPr>
              <a:t>اعمال صيانة</a:t>
            </a:r>
            <a:endParaRPr lang="en-GB" altLang="en-US" sz="1800">
              <a:latin typeface="Arial" panose="020B0604020202020204" pitchFamily="34" charset="0"/>
              <a:cs typeface="Times New Roman (Arabic)" panose="02020603050405020304" pitchFamily="18" charset="0"/>
            </a:endParaRPr>
          </a:p>
        </p:txBody>
      </p:sp>
      <p:sp>
        <p:nvSpPr>
          <p:cNvPr id="17429" name="Line 24">
            <a:extLst>
              <a:ext uri="{FF2B5EF4-FFF2-40B4-BE49-F238E27FC236}">
                <a16:creationId xmlns="" xmlns:a16="http://schemas.microsoft.com/office/drawing/2014/main" id="{E768CAD9-035B-B162-8834-8AE83665542F}"/>
              </a:ext>
            </a:extLst>
          </p:cNvPr>
          <p:cNvSpPr>
            <a:spLocks noChangeShapeType="1"/>
          </p:cNvSpPr>
          <p:nvPr/>
        </p:nvSpPr>
        <p:spPr bwMode="auto">
          <a:xfrm>
            <a:off x="2286000" y="2743200"/>
            <a:ext cx="762000" cy="990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0" name="Text Box 25">
            <a:extLst>
              <a:ext uri="{FF2B5EF4-FFF2-40B4-BE49-F238E27FC236}">
                <a16:creationId xmlns="" xmlns:a16="http://schemas.microsoft.com/office/drawing/2014/main" id="{CFE99E6F-1BB6-76F9-83F1-F8E578E729A4}"/>
              </a:ext>
            </a:extLst>
          </p:cNvPr>
          <p:cNvSpPr txBox="1">
            <a:spLocks noChangeArrowheads="1"/>
          </p:cNvSpPr>
          <p:nvPr/>
        </p:nvSpPr>
        <p:spPr bwMode="auto">
          <a:xfrm>
            <a:off x="1143000" y="22098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400" b="1">
                <a:latin typeface="Arial" panose="020B0604020202020204" pitchFamily="34" charset="0"/>
                <a:cs typeface="Times New Roman (Arabic)" panose="02020603050405020304" pitchFamily="18" charset="0"/>
              </a:rPr>
              <a:t>People</a:t>
            </a:r>
          </a:p>
        </p:txBody>
      </p:sp>
      <p:sp>
        <p:nvSpPr>
          <p:cNvPr id="17431" name="Line 29">
            <a:extLst>
              <a:ext uri="{FF2B5EF4-FFF2-40B4-BE49-F238E27FC236}">
                <a16:creationId xmlns="" xmlns:a16="http://schemas.microsoft.com/office/drawing/2014/main" id="{6DC6B110-D355-1C50-7C22-61B4F57E9098}"/>
              </a:ext>
            </a:extLst>
          </p:cNvPr>
          <p:cNvSpPr>
            <a:spLocks noChangeShapeType="1"/>
          </p:cNvSpPr>
          <p:nvPr/>
        </p:nvSpPr>
        <p:spPr bwMode="auto">
          <a:xfrm>
            <a:off x="1066800" y="3276600"/>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2" name="Text Box 30">
            <a:extLst>
              <a:ext uri="{FF2B5EF4-FFF2-40B4-BE49-F238E27FC236}">
                <a16:creationId xmlns="" xmlns:a16="http://schemas.microsoft.com/office/drawing/2014/main" id="{C556A44B-610D-1EF8-EC2A-2E2D4DB2286C}"/>
              </a:ext>
            </a:extLst>
          </p:cNvPr>
          <p:cNvSpPr txBox="1">
            <a:spLocks noChangeArrowheads="1"/>
          </p:cNvSpPr>
          <p:nvPr/>
        </p:nvSpPr>
        <p:spPr bwMode="auto">
          <a:xfrm>
            <a:off x="250825" y="2895600"/>
            <a:ext cx="2187575"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a:latin typeface="Arial" panose="020B0604020202020204" pitchFamily="34" charset="0"/>
                <a:cs typeface="Times New Roman (Arabic)" panose="02020603050405020304" pitchFamily="18" charset="0"/>
              </a:rPr>
              <a:t>Data Entry</a:t>
            </a:r>
            <a:r>
              <a:rPr lang="ar-IQ" altLang="en-US" sz="1800">
                <a:solidFill>
                  <a:srgbClr val="202124"/>
                </a:solidFill>
                <a:latin typeface="Noto Naskh Arabic UI"/>
                <a:cs typeface="Times New Roman (Arabic)" panose="02020603050405020304" pitchFamily="18" charset="0"/>
              </a:rPr>
              <a:t>ادخال بيانات</a:t>
            </a:r>
            <a:endParaRPr lang="en-GB" altLang="en-US" sz="1800">
              <a:latin typeface="Arial" panose="020B0604020202020204" pitchFamily="34" charset="0"/>
              <a:cs typeface="Times New Roman (Arabic)" panose="02020603050405020304" pitchFamily="18" charset="0"/>
            </a:endParaRPr>
          </a:p>
        </p:txBody>
      </p:sp>
      <p:sp>
        <p:nvSpPr>
          <p:cNvPr id="17433" name="Text Box 31">
            <a:extLst>
              <a:ext uri="{FF2B5EF4-FFF2-40B4-BE49-F238E27FC236}">
                <a16:creationId xmlns="" xmlns:a16="http://schemas.microsoft.com/office/drawing/2014/main" id="{B568BE47-E8B0-E628-CBC3-AE39D9664648}"/>
              </a:ext>
            </a:extLst>
          </p:cNvPr>
          <p:cNvSpPr txBox="1">
            <a:spLocks noChangeArrowheads="1"/>
          </p:cNvSpPr>
          <p:nvPr/>
        </p:nvSpPr>
        <p:spPr bwMode="auto">
          <a:xfrm>
            <a:off x="2895600" y="6019800"/>
            <a:ext cx="22098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3200" b="1" dirty="0">
                <a:solidFill>
                  <a:srgbClr val="0070C0"/>
                </a:solidFill>
                <a:latin typeface="Arial" panose="020B0604020202020204" pitchFamily="34" charset="0"/>
                <a:cs typeface="Times New Roman (Arabic)" panose="02020603050405020304" pitchFamily="18" charset="0"/>
              </a:rPr>
              <a:t>EXAMPLE</a:t>
            </a:r>
          </a:p>
        </p:txBody>
      </p:sp>
      <p:sp>
        <p:nvSpPr>
          <p:cNvPr id="17434" name="Line 20">
            <a:extLst>
              <a:ext uri="{FF2B5EF4-FFF2-40B4-BE49-F238E27FC236}">
                <a16:creationId xmlns="" xmlns:a16="http://schemas.microsoft.com/office/drawing/2014/main" id="{E723C8A8-4FC1-4445-D320-A4834DB3E471}"/>
              </a:ext>
            </a:extLst>
          </p:cNvPr>
          <p:cNvSpPr>
            <a:spLocks noChangeShapeType="1"/>
          </p:cNvSpPr>
          <p:nvPr/>
        </p:nvSpPr>
        <p:spPr bwMode="auto">
          <a:xfrm flipH="1">
            <a:off x="5395913" y="4745038"/>
            <a:ext cx="1524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35" name="مربع نص 4">
            <a:extLst>
              <a:ext uri="{FF2B5EF4-FFF2-40B4-BE49-F238E27FC236}">
                <a16:creationId xmlns="" xmlns:a16="http://schemas.microsoft.com/office/drawing/2014/main" id="{0655F505-FD0E-B385-DE32-4649715A0347}"/>
              </a:ext>
            </a:extLst>
          </p:cNvPr>
          <p:cNvSpPr txBox="1">
            <a:spLocks noChangeArrowheads="1"/>
          </p:cNvSpPr>
          <p:nvPr/>
        </p:nvSpPr>
        <p:spPr bwMode="auto">
          <a:xfrm>
            <a:off x="5508625" y="4797425"/>
            <a:ext cx="1828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defRPr sz="2400">
                <a:solidFill>
                  <a:schemeClr val="tx1"/>
                </a:solidFill>
                <a:latin typeface="Times New Roman" panose="02020603050405020304" pitchFamily="18" charset="0"/>
                <a:cs typeface="Times New Roman (Arabic)" panose="02020603050405020304" pitchFamily="18" charset="0"/>
              </a:defRPr>
            </a:lvl1pPr>
            <a:lvl2pPr marL="742950" indent="-285750" algn="r" rtl="1">
              <a:defRPr sz="2400">
                <a:solidFill>
                  <a:schemeClr val="tx1"/>
                </a:solidFill>
                <a:latin typeface="Times New Roman" panose="02020603050405020304" pitchFamily="18" charset="0"/>
                <a:cs typeface="Times New Roman (Arabic)" panose="02020603050405020304" pitchFamily="18" charset="0"/>
              </a:defRPr>
            </a:lvl2pPr>
            <a:lvl3pPr marL="1143000" indent="-228600" algn="r" rtl="1">
              <a:defRPr sz="2400">
                <a:solidFill>
                  <a:schemeClr val="tx1"/>
                </a:solidFill>
                <a:latin typeface="Times New Roman" panose="02020603050405020304" pitchFamily="18" charset="0"/>
                <a:cs typeface="Times New Roman (Arabic)" panose="02020603050405020304" pitchFamily="18" charset="0"/>
              </a:defRPr>
            </a:lvl3pPr>
            <a:lvl4pPr marL="1600200" indent="-228600" algn="r" rtl="1">
              <a:defRPr sz="2400">
                <a:solidFill>
                  <a:schemeClr val="tx1"/>
                </a:solidFill>
                <a:latin typeface="Times New Roman" panose="02020603050405020304" pitchFamily="18" charset="0"/>
                <a:cs typeface="Times New Roman (Arabic)" panose="02020603050405020304" pitchFamily="18" charset="0"/>
              </a:defRPr>
            </a:lvl4pPr>
            <a:lvl5pPr marL="2057400" indent="-228600" algn="r" rtl="1">
              <a:defRPr sz="2400">
                <a:solidFill>
                  <a:schemeClr val="tx1"/>
                </a:solidFill>
                <a:latin typeface="Times New Roman" panose="02020603050405020304" pitchFamily="18" charset="0"/>
                <a:cs typeface="Times New Roman (Arabic)"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Arabic)"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Arabic)"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Arabic)"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Arabic)" panose="02020603050405020304" pitchFamily="18" charset="0"/>
              </a:defRPr>
            </a:lvl9pPr>
          </a:lstStyle>
          <a:p>
            <a:pPr eaLnBrk="1" hangingPunct="1"/>
            <a:r>
              <a:rPr lang="ar-SA" altLang="en-US" sz="1800"/>
              <a:t>المواد الأولية رديئة</a:t>
            </a:r>
            <a:endParaRPr lang="en-US" altLang="en-US"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 xmlns:a16="http://schemas.microsoft.com/office/drawing/2014/main" id="{F0FAC301-5D9C-4077-8AB4-14C1D36DF7C3}"/>
              </a:ext>
            </a:extLst>
          </p:cNvPr>
          <p:cNvSpPr>
            <a:spLocks noChangeArrowheads="1"/>
          </p:cNvSpPr>
          <p:nvPr/>
        </p:nvSpPr>
        <p:spPr bwMode="auto">
          <a:xfrm>
            <a:off x="5638800" y="1303338"/>
            <a:ext cx="990600" cy="7620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الخدمات</a:t>
            </a:r>
            <a:r>
              <a:rPr lang="en-US" altLang="en-US" sz="2800" b="1">
                <a:solidFill>
                  <a:schemeClr val="bg2"/>
                </a:solidFill>
                <a:latin typeface="Bookman Old Style" panose="02050604050505020204" pitchFamily="18" charset="0"/>
                <a:cs typeface="Arabic Transparent" panose="020B0604020202020204" pitchFamily="34" charset="0"/>
              </a:rPr>
              <a:t> </a:t>
            </a:r>
          </a:p>
        </p:txBody>
      </p:sp>
      <p:sp>
        <p:nvSpPr>
          <p:cNvPr id="18435" name="Rectangle 3">
            <a:extLst>
              <a:ext uri="{FF2B5EF4-FFF2-40B4-BE49-F238E27FC236}">
                <a16:creationId xmlns="" xmlns:a16="http://schemas.microsoft.com/office/drawing/2014/main" id="{BC0E84C1-1794-6D49-43AC-7733F055AF10}"/>
              </a:ext>
            </a:extLst>
          </p:cNvPr>
          <p:cNvSpPr>
            <a:spLocks noChangeArrowheads="1"/>
          </p:cNvSpPr>
          <p:nvPr/>
        </p:nvSpPr>
        <p:spPr bwMode="auto">
          <a:xfrm>
            <a:off x="3563938" y="1341438"/>
            <a:ext cx="990600" cy="7620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العمالة</a:t>
            </a:r>
            <a:endParaRPr lang="en-US" altLang="en-US" sz="2400" b="1">
              <a:latin typeface="Bookman Old Style" panose="02050604050505020204" pitchFamily="18" charset="0"/>
              <a:cs typeface="Arabic Transparent" panose="020B0604020202020204" pitchFamily="34" charset="0"/>
            </a:endParaRPr>
          </a:p>
        </p:txBody>
      </p:sp>
      <p:sp>
        <p:nvSpPr>
          <p:cNvPr id="18436" name="Rectangle 4">
            <a:extLst>
              <a:ext uri="{FF2B5EF4-FFF2-40B4-BE49-F238E27FC236}">
                <a16:creationId xmlns="" xmlns:a16="http://schemas.microsoft.com/office/drawing/2014/main" id="{CA5FAA9F-EA80-E2F1-6683-49B021B40A8B}"/>
              </a:ext>
            </a:extLst>
          </p:cNvPr>
          <p:cNvSpPr>
            <a:spLocks noChangeArrowheads="1"/>
          </p:cNvSpPr>
          <p:nvPr/>
        </p:nvSpPr>
        <p:spPr bwMode="auto">
          <a:xfrm>
            <a:off x="1676400" y="1371600"/>
            <a:ext cx="990600" cy="7620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القياسات</a:t>
            </a:r>
            <a:r>
              <a:rPr lang="en-US" altLang="en-US" sz="2800" b="1">
                <a:latin typeface="Bookman Old Style" panose="02050604050505020204" pitchFamily="18" charset="0"/>
                <a:cs typeface="Arabic Transparent" panose="020B0604020202020204" pitchFamily="34" charset="0"/>
              </a:rPr>
              <a:t> </a:t>
            </a:r>
          </a:p>
        </p:txBody>
      </p:sp>
      <p:sp>
        <p:nvSpPr>
          <p:cNvPr id="18437" name="Rectangle 5">
            <a:extLst>
              <a:ext uri="{FF2B5EF4-FFF2-40B4-BE49-F238E27FC236}">
                <a16:creationId xmlns="" xmlns:a16="http://schemas.microsoft.com/office/drawing/2014/main" id="{49CDEBDC-5AF8-CEBE-CC42-A5804FD89BEB}"/>
              </a:ext>
            </a:extLst>
          </p:cNvPr>
          <p:cNvSpPr>
            <a:spLocks noChangeArrowheads="1"/>
          </p:cNvSpPr>
          <p:nvPr/>
        </p:nvSpPr>
        <p:spPr bwMode="auto">
          <a:xfrm>
            <a:off x="7723188" y="2971800"/>
            <a:ext cx="1039812" cy="7620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المشكلة</a:t>
            </a:r>
            <a:endParaRPr lang="en-US" altLang="en-US" sz="2400" b="1">
              <a:latin typeface="Bookman Old Style" panose="02050604050505020204" pitchFamily="18" charset="0"/>
              <a:cs typeface="Arabic Transparent" panose="020B0604020202020204" pitchFamily="34" charset="0"/>
            </a:endParaRPr>
          </a:p>
        </p:txBody>
      </p:sp>
      <p:sp>
        <p:nvSpPr>
          <p:cNvPr id="18438" name="Line 6">
            <a:extLst>
              <a:ext uri="{FF2B5EF4-FFF2-40B4-BE49-F238E27FC236}">
                <a16:creationId xmlns="" xmlns:a16="http://schemas.microsoft.com/office/drawing/2014/main" id="{7D34E82F-014F-E2E3-0ABA-46DCAB141417}"/>
              </a:ext>
            </a:extLst>
          </p:cNvPr>
          <p:cNvSpPr>
            <a:spLocks noChangeShapeType="1"/>
          </p:cNvSpPr>
          <p:nvPr/>
        </p:nvSpPr>
        <p:spPr bwMode="auto">
          <a:xfrm>
            <a:off x="1524000" y="3429000"/>
            <a:ext cx="6172200"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39" name="Line 7">
            <a:extLst>
              <a:ext uri="{FF2B5EF4-FFF2-40B4-BE49-F238E27FC236}">
                <a16:creationId xmlns="" xmlns:a16="http://schemas.microsoft.com/office/drawing/2014/main" id="{93FC97AD-AF96-69F1-A205-B5C6D9A4FB4A}"/>
              </a:ext>
            </a:extLst>
          </p:cNvPr>
          <p:cNvSpPr>
            <a:spLocks noChangeShapeType="1"/>
          </p:cNvSpPr>
          <p:nvPr/>
        </p:nvSpPr>
        <p:spPr bwMode="auto">
          <a:xfrm>
            <a:off x="5562600" y="2286000"/>
            <a:ext cx="990600" cy="1143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0" name="Line 8">
            <a:extLst>
              <a:ext uri="{FF2B5EF4-FFF2-40B4-BE49-F238E27FC236}">
                <a16:creationId xmlns="" xmlns:a16="http://schemas.microsoft.com/office/drawing/2014/main" id="{E7C894FB-0050-8E42-F4E2-FDC6DCCD7E2C}"/>
              </a:ext>
            </a:extLst>
          </p:cNvPr>
          <p:cNvSpPr>
            <a:spLocks noChangeShapeType="1"/>
          </p:cNvSpPr>
          <p:nvPr/>
        </p:nvSpPr>
        <p:spPr bwMode="auto">
          <a:xfrm>
            <a:off x="3810000" y="2286000"/>
            <a:ext cx="990600" cy="1143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1" name="Line 9">
            <a:extLst>
              <a:ext uri="{FF2B5EF4-FFF2-40B4-BE49-F238E27FC236}">
                <a16:creationId xmlns="" xmlns:a16="http://schemas.microsoft.com/office/drawing/2014/main" id="{15FFADB3-7D2F-1A18-2434-B5E85C92AEAF}"/>
              </a:ext>
            </a:extLst>
          </p:cNvPr>
          <p:cNvSpPr>
            <a:spLocks noChangeShapeType="1"/>
          </p:cNvSpPr>
          <p:nvPr/>
        </p:nvSpPr>
        <p:spPr bwMode="auto">
          <a:xfrm>
            <a:off x="1828800" y="2286000"/>
            <a:ext cx="990600" cy="11430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2" name="Rectangle 10">
            <a:extLst>
              <a:ext uri="{FF2B5EF4-FFF2-40B4-BE49-F238E27FC236}">
                <a16:creationId xmlns="" xmlns:a16="http://schemas.microsoft.com/office/drawing/2014/main" id="{8878B213-8E67-C403-5996-F4E5583FBC5C}"/>
              </a:ext>
            </a:extLst>
          </p:cNvPr>
          <p:cNvSpPr>
            <a:spLocks noChangeArrowheads="1"/>
          </p:cNvSpPr>
          <p:nvPr/>
        </p:nvSpPr>
        <p:spPr bwMode="auto">
          <a:xfrm>
            <a:off x="5410200" y="4953000"/>
            <a:ext cx="1219200" cy="8382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200" b="1">
                <a:latin typeface="Bookman Old Style" panose="02050604050505020204" pitchFamily="18" charset="0"/>
                <a:cs typeface="Arabic Transparent" panose="020B0604020202020204" pitchFamily="34" charset="0"/>
              </a:rPr>
              <a:t>البيئة ومناخ</a:t>
            </a:r>
            <a:endParaRPr lang="en-US" altLang="en-US" sz="2200" b="1">
              <a:latin typeface="Bookman Old Style" panose="02050604050505020204" pitchFamily="18" charset="0"/>
              <a:cs typeface="Arabic Transparent" panose="020B0604020202020204" pitchFamily="34" charset="0"/>
            </a:endParaRPr>
          </a:p>
          <a:p>
            <a:pPr algn="ctr">
              <a:spcBef>
                <a:spcPct val="0"/>
              </a:spcBef>
              <a:buClrTx/>
              <a:buSzTx/>
              <a:buFontTx/>
              <a:buNone/>
            </a:pPr>
            <a:r>
              <a:rPr lang="en-US" altLang="en-US" sz="2200" b="1">
                <a:latin typeface="Bookman Old Style" panose="02050604050505020204" pitchFamily="18" charset="0"/>
                <a:cs typeface="Arabic Transparent" panose="020B0604020202020204" pitchFamily="34" charset="0"/>
              </a:rPr>
              <a:t> </a:t>
            </a:r>
            <a:r>
              <a:rPr lang="ar-SA" altLang="en-US" sz="2200" b="1">
                <a:latin typeface="Bookman Old Style" panose="02050604050505020204" pitchFamily="18" charset="0"/>
                <a:cs typeface="Arabic Transparent" panose="020B0604020202020204" pitchFamily="34" charset="0"/>
              </a:rPr>
              <a:t>العمل</a:t>
            </a:r>
            <a:endParaRPr lang="en-US" altLang="en-US" sz="2200" b="1">
              <a:latin typeface="Bookman Old Style" panose="02050604050505020204" pitchFamily="18" charset="0"/>
              <a:cs typeface="Arabic Transparent" panose="020B0604020202020204" pitchFamily="34" charset="0"/>
            </a:endParaRPr>
          </a:p>
        </p:txBody>
      </p:sp>
      <p:sp>
        <p:nvSpPr>
          <p:cNvPr id="18443" name="Rectangle 11">
            <a:extLst>
              <a:ext uri="{FF2B5EF4-FFF2-40B4-BE49-F238E27FC236}">
                <a16:creationId xmlns="" xmlns:a16="http://schemas.microsoft.com/office/drawing/2014/main" id="{B50C664C-E5D2-7144-388B-094831E71E83}"/>
              </a:ext>
            </a:extLst>
          </p:cNvPr>
          <p:cNvSpPr>
            <a:spLocks noChangeArrowheads="1"/>
          </p:cNvSpPr>
          <p:nvPr/>
        </p:nvSpPr>
        <p:spPr bwMode="auto">
          <a:xfrm>
            <a:off x="3559175" y="4953000"/>
            <a:ext cx="1089025" cy="8382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معدات </a:t>
            </a:r>
            <a:endParaRPr lang="en-US" altLang="en-US" sz="2400" b="1">
              <a:latin typeface="Bookman Old Style" panose="02050604050505020204" pitchFamily="18" charset="0"/>
              <a:cs typeface="Arabic Transparent" panose="020B0604020202020204" pitchFamily="34" charset="0"/>
            </a:endParaRPr>
          </a:p>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وآلات</a:t>
            </a:r>
            <a:r>
              <a:rPr lang="en-US" altLang="en-US" sz="2400" b="1">
                <a:latin typeface="Bookman Old Style" panose="02050604050505020204" pitchFamily="18" charset="0"/>
                <a:cs typeface="Arabic Transparent" panose="020B0604020202020204" pitchFamily="34" charset="0"/>
              </a:rPr>
              <a:t> </a:t>
            </a:r>
          </a:p>
        </p:txBody>
      </p:sp>
      <p:sp>
        <p:nvSpPr>
          <p:cNvPr id="18444" name="Rectangle 12">
            <a:extLst>
              <a:ext uri="{FF2B5EF4-FFF2-40B4-BE49-F238E27FC236}">
                <a16:creationId xmlns="" xmlns:a16="http://schemas.microsoft.com/office/drawing/2014/main" id="{339C72AD-CFED-39D6-94AC-960CFB2F4F9D}"/>
              </a:ext>
            </a:extLst>
          </p:cNvPr>
          <p:cNvSpPr>
            <a:spLocks noChangeArrowheads="1"/>
          </p:cNvSpPr>
          <p:nvPr/>
        </p:nvSpPr>
        <p:spPr bwMode="auto">
          <a:xfrm>
            <a:off x="1627188" y="4953000"/>
            <a:ext cx="1192212" cy="8382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الطرق</a:t>
            </a:r>
            <a:endParaRPr lang="en-US" altLang="en-US" sz="2400" b="1">
              <a:latin typeface="Bookman Old Style" panose="02050604050505020204" pitchFamily="18" charset="0"/>
              <a:cs typeface="Arabic Transparent" panose="020B0604020202020204" pitchFamily="34" charset="0"/>
            </a:endParaRPr>
          </a:p>
          <a:p>
            <a:pPr algn="ctr">
              <a:spcBef>
                <a:spcPct val="0"/>
              </a:spcBef>
              <a:buClrTx/>
              <a:buSzTx/>
              <a:buFontTx/>
              <a:buNone/>
            </a:pPr>
            <a:r>
              <a:rPr lang="en-US" altLang="en-US" sz="2400" b="1">
                <a:latin typeface="Bookman Old Style" panose="02050604050505020204" pitchFamily="18" charset="0"/>
                <a:cs typeface="Arabic Transparent" panose="020B0604020202020204" pitchFamily="34" charset="0"/>
              </a:rPr>
              <a:t> </a:t>
            </a:r>
            <a:r>
              <a:rPr lang="ar-SA" altLang="en-US" sz="2400" b="1">
                <a:latin typeface="Bookman Old Style" panose="02050604050505020204" pitchFamily="18" charset="0"/>
                <a:cs typeface="Arabic Transparent" panose="020B0604020202020204" pitchFamily="34" charset="0"/>
              </a:rPr>
              <a:t>المستخدمة</a:t>
            </a:r>
            <a:r>
              <a:rPr lang="en-US" altLang="en-US" sz="2800" b="1">
                <a:latin typeface="Bookman Old Style" panose="02050604050505020204" pitchFamily="18" charset="0"/>
                <a:cs typeface="Arabic Transparent" panose="020B0604020202020204" pitchFamily="34" charset="0"/>
              </a:rPr>
              <a:t> </a:t>
            </a:r>
          </a:p>
        </p:txBody>
      </p:sp>
      <p:sp>
        <p:nvSpPr>
          <p:cNvPr id="18445" name="Line 13">
            <a:extLst>
              <a:ext uri="{FF2B5EF4-FFF2-40B4-BE49-F238E27FC236}">
                <a16:creationId xmlns="" xmlns:a16="http://schemas.microsoft.com/office/drawing/2014/main" id="{8C7F7FB7-7066-4036-0B7F-7DA92FEE82EC}"/>
              </a:ext>
            </a:extLst>
          </p:cNvPr>
          <p:cNvSpPr>
            <a:spLocks noChangeShapeType="1"/>
          </p:cNvSpPr>
          <p:nvPr/>
        </p:nvSpPr>
        <p:spPr bwMode="auto">
          <a:xfrm flipV="1">
            <a:off x="5715000" y="3429000"/>
            <a:ext cx="990600" cy="1447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6" name="Line 14">
            <a:extLst>
              <a:ext uri="{FF2B5EF4-FFF2-40B4-BE49-F238E27FC236}">
                <a16:creationId xmlns="" xmlns:a16="http://schemas.microsoft.com/office/drawing/2014/main" id="{6642B4C1-3DDA-CF31-F1ED-877A3C4560FF}"/>
              </a:ext>
            </a:extLst>
          </p:cNvPr>
          <p:cNvSpPr>
            <a:spLocks noChangeShapeType="1"/>
          </p:cNvSpPr>
          <p:nvPr/>
        </p:nvSpPr>
        <p:spPr bwMode="auto">
          <a:xfrm flipV="1">
            <a:off x="1981200" y="3429000"/>
            <a:ext cx="990600" cy="1447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7" name="Line 15">
            <a:extLst>
              <a:ext uri="{FF2B5EF4-FFF2-40B4-BE49-F238E27FC236}">
                <a16:creationId xmlns="" xmlns:a16="http://schemas.microsoft.com/office/drawing/2014/main" id="{0F21083B-DC0A-28C7-B089-C89746127607}"/>
              </a:ext>
            </a:extLst>
          </p:cNvPr>
          <p:cNvSpPr>
            <a:spLocks noChangeShapeType="1"/>
          </p:cNvSpPr>
          <p:nvPr/>
        </p:nvSpPr>
        <p:spPr bwMode="auto">
          <a:xfrm flipV="1">
            <a:off x="3962400" y="3429000"/>
            <a:ext cx="990600" cy="1447800"/>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8" name="Line 16">
            <a:extLst>
              <a:ext uri="{FF2B5EF4-FFF2-40B4-BE49-F238E27FC236}">
                <a16:creationId xmlns="" xmlns:a16="http://schemas.microsoft.com/office/drawing/2014/main" id="{D81249C5-6327-C3C7-E83A-F30CDF19FF44}"/>
              </a:ext>
            </a:extLst>
          </p:cNvPr>
          <p:cNvSpPr>
            <a:spLocks noChangeShapeType="1"/>
          </p:cNvSpPr>
          <p:nvPr/>
        </p:nvSpPr>
        <p:spPr bwMode="auto">
          <a:xfrm>
            <a:off x="6934200" y="838200"/>
            <a:ext cx="0" cy="5791200"/>
          </a:xfrm>
          <a:prstGeom prst="line">
            <a:avLst/>
          </a:prstGeom>
          <a:noFill/>
          <a:ln w="38100">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449" name="Text Box 17">
            <a:extLst>
              <a:ext uri="{FF2B5EF4-FFF2-40B4-BE49-F238E27FC236}">
                <a16:creationId xmlns="" xmlns:a16="http://schemas.microsoft.com/office/drawing/2014/main" id="{095EA03F-7CB7-8FAA-F3AC-8D34F6B965D0}"/>
              </a:ext>
            </a:extLst>
          </p:cNvPr>
          <p:cNvSpPr txBox="1">
            <a:spLocks noChangeArrowheads="1"/>
          </p:cNvSpPr>
          <p:nvPr/>
        </p:nvSpPr>
        <p:spPr bwMode="auto">
          <a:xfrm>
            <a:off x="7759700" y="3759200"/>
            <a:ext cx="1371600" cy="436563"/>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eaLnBrk="1" hangingPunct="1">
              <a:spcBef>
                <a:spcPct val="50000"/>
              </a:spcBef>
              <a:buClrTx/>
              <a:buSzTx/>
              <a:buFontTx/>
              <a:buNone/>
            </a:pPr>
            <a:r>
              <a:rPr lang="en-US" altLang="en-US" sz="2200" b="1">
                <a:latin typeface="Times New Roman" panose="02020603050405020304" pitchFamily="18" charset="0"/>
              </a:rPr>
              <a:t> </a:t>
            </a:r>
            <a:r>
              <a:rPr lang="ar-SA" altLang="en-US" sz="2200" b="1">
                <a:latin typeface="Times New Roman" panose="02020603050405020304" pitchFamily="18" charset="0"/>
              </a:rPr>
              <a:t>(</a:t>
            </a:r>
            <a:r>
              <a:rPr lang="en-US" altLang="en-US" sz="2200" b="1">
                <a:latin typeface="Times New Roman" panose="02020603050405020304" pitchFamily="18" charset="0"/>
              </a:rPr>
              <a:t> </a:t>
            </a:r>
            <a:r>
              <a:rPr lang="ar-SA" altLang="en-US" sz="2200" b="1">
                <a:latin typeface="Times New Roman" panose="02020603050405020304" pitchFamily="18" charset="0"/>
              </a:rPr>
              <a:t>النتيجة</a:t>
            </a:r>
            <a:r>
              <a:rPr lang="en-US" altLang="en-US" sz="2200" b="1">
                <a:latin typeface="Times New Roman" panose="02020603050405020304" pitchFamily="18" charset="0"/>
              </a:rPr>
              <a:t> </a:t>
            </a:r>
            <a:r>
              <a:rPr lang="ar-SA" altLang="en-US" sz="2200" b="1">
                <a:latin typeface="Times New Roman" panose="02020603050405020304" pitchFamily="18" charset="0"/>
              </a:rPr>
              <a:t>)</a:t>
            </a:r>
            <a:r>
              <a:rPr lang="en-US" altLang="en-US" sz="2200">
                <a:latin typeface="Times New Roman" panose="02020603050405020304" pitchFamily="18" charset="0"/>
              </a:rPr>
              <a:t> </a:t>
            </a:r>
          </a:p>
        </p:txBody>
      </p:sp>
      <p:sp>
        <p:nvSpPr>
          <p:cNvPr id="18450" name="Text Box 18">
            <a:extLst>
              <a:ext uri="{FF2B5EF4-FFF2-40B4-BE49-F238E27FC236}">
                <a16:creationId xmlns="" xmlns:a16="http://schemas.microsoft.com/office/drawing/2014/main" id="{6CD5A62F-28F4-B9B0-2880-379CEEDF14F9}"/>
              </a:ext>
            </a:extLst>
          </p:cNvPr>
          <p:cNvSpPr txBox="1">
            <a:spLocks noChangeArrowheads="1"/>
          </p:cNvSpPr>
          <p:nvPr/>
        </p:nvSpPr>
        <p:spPr bwMode="auto">
          <a:xfrm>
            <a:off x="1905000" y="6096000"/>
            <a:ext cx="2438400" cy="46672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eaLnBrk="1" hangingPunct="1">
              <a:spcBef>
                <a:spcPct val="50000"/>
              </a:spcBef>
              <a:buClrTx/>
              <a:buSzTx/>
              <a:buFontTx/>
              <a:buNone/>
            </a:pPr>
            <a:r>
              <a:rPr lang="en-US" altLang="en-US" sz="2400" b="1">
                <a:latin typeface="Times New Roman" panose="02020603050405020304" pitchFamily="18" charset="0"/>
              </a:rPr>
              <a:t> </a:t>
            </a:r>
            <a:r>
              <a:rPr lang="ar-SA" altLang="en-US" sz="2200" b="1">
                <a:latin typeface="Times New Roman" panose="02020603050405020304" pitchFamily="18" charset="0"/>
              </a:rPr>
              <a:t>(</a:t>
            </a:r>
            <a:r>
              <a:rPr lang="en-US" altLang="en-US" sz="2200" b="1">
                <a:latin typeface="Times New Roman" panose="02020603050405020304" pitchFamily="18" charset="0"/>
              </a:rPr>
              <a:t> </a:t>
            </a:r>
            <a:r>
              <a:rPr lang="ar-SA" altLang="en-US" sz="2200" b="1">
                <a:latin typeface="Times New Roman" panose="02020603050405020304" pitchFamily="18" charset="0"/>
              </a:rPr>
              <a:t>الأســـــــبـــــــاب</a:t>
            </a:r>
            <a:r>
              <a:rPr lang="en-US" altLang="en-US" sz="2200" b="1">
                <a:latin typeface="Times New Roman" panose="02020603050405020304" pitchFamily="18" charset="0"/>
              </a:rPr>
              <a:t> </a:t>
            </a:r>
            <a:r>
              <a:rPr lang="ar-SA" altLang="en-US" sz="2200" b="1">
                <a:latin typeface="Times New Roman" panose="02020603050405020304" pitchFamily="18" charset="0"/>
              </a:rPr>
              <a:t> )</a:t>
            </a:r>
            <a:endParaRPr lang="en-US" altLang="en-US" sz="2200" b="1">
              <a:latin typeface="Times New Roman" panose="02020603050405020304" pitchFamily="18" charset="0"/>
            </a:endParaRPr>
          </a:p>
        </p:txBody>
      </p:sp>
      <p:sp>
        <p:nvSpPr>
          <p:cNvPr id="67603" name="Rectangle 19">
            <a:extLst>
              <a:ext uri="{FF2B5EF4-FFF2-40B4-BE49-F238E27FC236}">
                <a16:creationId xmlns="" xmlns:a16="http://schemas.microsoft.com/office/drawing/2014/main" id="{EC6C15F0-41A8-AB8D-8F87-3646D743ADBB}"/>
              </a:ext>
            </a:extLst>
          </p:cNvPr>
          <p:cNvSpPr>
            <a:spLocks noChangeArrowheads="1"/>
          </p:cNvSpPr>
          <p:nvPr/>
        </p:nvSpPr>
        <p:spPr bwMode="auto">
          <a:xfrm>
            <a:off x="1600200" y="228600"/>
            <a:ext cx="7086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eaLnBrk="1" hangingPunct="1">
              <a:spcBef>
                <a:spcPct val="50000"/>
              </a:spcBef>
              <a:buClrTx/>
              <a:buSzTx/>
              <a:buFontTx/>
              <a:buNone/>
            </a:pPr>
            <a:r>
              <a:rPr lang="ar-SA" altLang="en-US" sz="3200" b="1">
                <a:latin typeface="Times New Roman" panose="02020603050405020304" pitchFamily="18" charset="0"/>
                <a:cs typeface="Times New Roman" panose="02020603050405020304" pitchFamily="18" charset="0"/>
              </a:rPr>
              <a:t>مثال لشكل السبب و النتيجة</a:t>
            </a:r>
            <a:endParaRPr lang="en-US" altLang="en-US" sz="3200" b="1">
              <a:latin typeface="Times New Roman" panose="02020603050405020304" pitchFamily="18" charset="0"/>
              <a:cs typeface="Times New Roman" panose="02020603050405020304" pitchFamily="18" charset="0"/>
            </a:endParaRPr>
          </a:p>
        </p:txBody>
      </p:sp>
      <p:sp>
        <p:nvSpPr>
          <p:cNvPr id="18452" name="Rectangle 20">
            <a:extLst>
              <a:ext uri="{FF2B5EF4-FFF2-40B4-BE49-F238E27FC236}">
                <a16:creationId xmlns="" xmlns:a16="http://schemas.microsoft.com/office/drawing/2014/main" id="{9E1EB1DB-5F42-6095-1359-4F2D42F8607F}"/>
              </a:ext>
            </a:extLst>
          </p:cNvPr>
          <p:cNvSpPr>
            <a:spLocks noChangeArrowheads="1"/>
          </p:cNvSpPr>
          <p:nvPr/>
        </p:nvSpPr>
        <p:spPr bwMode="auto">
          <a:xfrm>
            <a:off x="3624263" y="4941888"/>
            <a:ext cx="1089025" cy="8382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معدات </a:t>
            </a:r>
            <a:endParaRPr lang="en-US" altLang="en-US" sz="2400" b="1">
              <a:latin typeface="Bookman Old Style" panose="02050604050505020204" pitchFamily="18" charset="0"/>
              <a:cs typeface="Arabic Transparent" panose="020B0604020202020204" pitchFamily="34" charset="0"/>
            </a:endParaRPr>
          </a:p>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وآلات</a:t>
            </a:r>
            <a:r>
              <a:rPr lang="en-US" altLang="en-US" sz="2400" b="1">
                <a:latin typeface="Bookman Old Style" panose="02050604050505020204" pitchFamily="18" charset="0"/>
                <a:cs typeface="Arabic Transparent" panose="020B0604020202020204" pitchFamily="34" charset="0"/>
              </a:rPr>
              <a:t> </a:t>
            </a:r>
          </a:p>
        </p:txBody>
      </p:sp>
      <p:sp>
        <p:nvSpPr>
          <p:cNvPr id="18453" name="Rectangle 21">
            <a:extLst>
              <a:ext uri="{FF2B5EF4-FFF2-40B4-BE49-F238E27FC236}">
                <a16:creationId xmlns="" xmlns:a16="http://schemas.microsoft.com/office/drawing/2014/main" id="{1914053A-7256-DE71-FCCD-0E4B3433C4A7}"/>
              </a:ext>
            </a:extLst>
          </p:cNvPr>
          <p:cNvSpPr>
            <a:spLocks noChangeArrowheads="1"/>
          </p:cNvSpPr>
          <p:nvPr/>
        </p:nvSpPr>
        <p:spPr bwMode="auto">
          <a:xfrm>
            <a:off x="1692275" y="4941888"/>
            <a:ext cx="1192213" cy="838200"/>
          </a:xfrm>
          <a:prstGeom prst="rect">
            <a:avLst/>
          </a:prstGeom>
          <a:gradFill rotWithShape="0">
            <a:gsLst>
              <a:gs pos="0">
                <a:srgbClr val="5E9EFF"/>
              </a:gs>
              <a:gs pos="20000">
                <a:srgbClr val="85C2FF"/>
              </a:gs>
              <a:gs pos="35001">
                <a:srgbClr val="C4D6EB"/>
              </a:gs>
              <a:gs pos="50000">
                <a:srgbClr val="FFEBFA"/>
              </a:gs>
              <a:gs pos="64999">
                <a:srgbClr val="C4D6EB"/>
              </a:gs>
              <a:gs pos="80000">
                <a:srgbClr val="85C2FF"/>
              </a:gs>
              <a:gs pos="100000">
                <a:srgbClr val="5E9EFF"/>
              </a:gs>
            </a:gsLst>
            <a:lin ang="5400000" scaled="1"/>
          </a:gra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5E9EFF"/>
            </a:extrusionClr>
            <a:contourClr>
              <a:srgbClr val="5E9EFF"/>
            </a:contourClr>
          </a:sp3d>
          <a:extLst>
            <a:ext uri="{AF507438-7753-43E0-B8FC-AC1667EBCBE1}">
              <a14:hiddenEffects xmlns:a14="http://schemas.microsoft.com/office/drawing/2010/main">
                <a:effectLst>
                  <a:outerShdw dist="107763" dir="2700000" algn="ctr" rotWithShape="0">
                    <a:srgbClr val="FF99FF"/>
                  </a:outerShdw>
                </a:effectLst>
              </a14:hiddenEffects>
            </a:ext>
          </a:extLst>
        </p:spPr>
        <p:txBody>
          <a:bodyPr wrap="none" anchor="ctr">
            <a:flatTx/>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a:spcBef>
                <a:spcPct val="0"/>
              </a:spcBef>
              <a:buClrTx/>
              <a:buSzTx/>
              <a:buFontTx/>
              <a:buNone/>
            </a:pPr>
            <a:r>
              <a:rPr lang="ar-SA" altLang="en-US" sz="2400" b="1">
                <a:latin typeface="Bookman Old Style" panose="02050604050505020204" pitchFamily="18" charset="0"/>
                <a:cs typeface="Arabic Transparent" panose="020B0604020202020204" pitchFamily="34" charset="0"/>
              </a:rPr>
              <a:t>الطرق</a:t>
            </a:r>
            <a:endParaRPr lang="en-US" altLang="en-US" sz="2400" b="1">
              <a:latin typeface="Bookman Old Style" panose="02050604050505020204" pitchFamily="18" charset="0"/>
              <a:cs typeface="Arabic Transparent" panose="020B0604020202020204" pitchFamily="34" charset="0"/>
            </a:endParaRPr>
          </a:p>
          <a:p>
            <a:pPr algn="ctr">
              <a:spcBef>
                <a:spcPct val="0"/>
              </a:spcBef>
              <a:buClrTx/>
              <a:buSzTx/>
              <a:buFontTx/>
              <a:buNone/>
            </a:pPr>
            <a:r>
              <a:rPr lang="en-US" altLang="en-US" sz="2400" b="1">
                <a:latin typeface="Bookman Old Style" panose="02050604050505020204" pitchFamily="18" charset="0"/>
                <a:cs typeface="Arabic Transparent" panose="020B0604020202020204" pitchFamily="34" charset="0"/>
              </a:rPr>
              <a:t> </a:t>
            </a:r>
            <a:r>
              <a:rPr lang="ar-SA" altLang="en-US" sz="2400" b="1">
                <a:latin typeface="Bookman Old Style" panose="02050604050505020204" pitchFamily="18" charset="0"/>
                <a:cs typeface="Arabic Transparent" panose="020B0604020202020204" pitchFamily="34" charset="0"/>
              </a:rPr>
              <a:t>المستخدمة</a:t>
            </a:r>
            <a:r>
              <a:rPr lang="en-US" altLang="en-US" sz="2800" b="1">
                <a:latin typeface="Bookman Old Style" panose="02050604050505020204" pitchFamily="18" charset="0"/>
                <a:cs typeface="Arabic Transparent" panose="020B0604020202020204"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7603"/>
                                        </p:tgtEl>
                                        <p:attrNameLst>
                                          <p:attrName>style.visibility</p:attrName>
                                        </p:attrNameLst>
                                      </p:cBhvr>
                                      <p:to>
                                        <p:strVal val="visible"/>
                                      </p:to>
                                    </p:set>
                                    <p:anim calcmode="lin" valueType="num">
                                      <p:cBhvr>
                                        <p:cTn id="7" dur="500" fill="hold"/>
                                        <p:tgtEl>
                                          <p:spTgt spid="67603"/>
                                        </p:tgtEl>
                                        <p:attrNameLst>
                                          <p:attrName>ppt_w</p:attrName>
                                        </p:attrNameLst>
                                      </p:cBhvr>
                                      <p:tavLst>
                                        <p:tav tm="0">
                                          <p:val>
                                            <p:fltVal val="0"/>
                                          </p:val>
                                        </p:tav>
                                        <p:tav tm="100000">
                                          <p:val>
                                            <p:strVal val="#ppt_w"/>
                                          </p:val>
                                        </p:tav>
                                      </p:tavLst>
                                    </p:anim>
                                    <p:anim calcmode="lin" valueType="num">
                                      <p:cBhvr>
                                        <p:cTn id="8" dur="500" fill="hold"/>
                                        <p:tgtEl>
                                          <p:spTgt spid="6760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3"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6">
            <a:extLst>
              <a:ext uri="{FF2B5EF4-FFF2-40B4-BE49-F238E27FC236}">
                <a16:creationId xmlns="" xmlns:a16="http://schemas.microsoft.com/office/drawing/2014/main" id="{C792476B-574D-089A-53DD-1250DB98D593}"/>
              </a:ext>
            </a:extLst>
          </p:cNvPr>
          <p:cNvSpPr>
            <a:spLocks noChangeArrowheads="1"/>
          </p:cNvSpPr>
          <p:nvPr/>
        </p:nvSpPr>
        <p:spPr bwMode="auto">
          <a:xfrm>
            <a:off x="1181100" y="188913"/>
            <a:ext cx="6934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rtl="0" eaLnBrk="1" hangingPunct="1">
              <a:spcBef>
                <a:spcPct val="50000"/>
              </a:spcBef>
              <a:buClrTx/>
              <a:buSzTx/>
              <a:buFontTx/>
              <a:buNone/>
            </a:pPr>
            <a:r>
              <a:rPr lang="en-GB" altLang="en-US" sz="4000" b="1" dirty="0">
                <a:latin typeface="Arial" panose="020B0604020202020204" pitchFamily="34" charset="0"/>
                <a:cs typeface="Times New Roman (Arabic)" panose="02020603050405020304" pitchFamily="18" charset="0"/>
              </a:rPr>
              <a:t>Histogram</a:t>
            </a:r>
            <a:r>
              <a:rPr lang="ar-IQ" altLang="en-US" sz="4000" b="1" dirty="0">
                <a:latin typeface="Arial" panose="020B0604020202020204" pitchFamily="34" charset="0"/>
                <a:cs typeface="Times New Roman (Arabic)" panose="02020603050405020304" pitchFamily="18" charset="0"/>
              </a:rPr>
              <a:t>المدرج التكراري </a:t>
            </a:r>
            <a:endParaRPr lang="en-GB" altLang="en-US" sz="4000" b="1" u="sng" dirty="0">
              <a:latin typeface="Arial" panose="020B0604020202020204" pitchFamily="34" charset="0"/>
              <a:cs typeface="Times New Roman (Arabic)" panose="02020603050405020304" pitchFamily="18" charset="0"/>
            </a:endParaRPr>
          </a:p>
        </p:txBody>
      </p:sp>
      <p:sp>
        <p:nvSpPr>
          <p:cNvPr id="21510" name="مستطيل 1">
            <a:extLst>
              <a:ext uri="{FF2B5EF4-FFF2-40B4-BE49-F238E27FC236}">
                <a16:creationId xmlns="" xmlns:a16="http://schemas.microsoft.com/office/drawing/2014/main" id="{74EC113F-E9E7-2BB5-181C-EAD3A927DA98}"/>
              </a:ext>
            </a:extLst>
          </p:cNvPr>
          <p:cNvSpPr>
            <a:spLocks noChangeArrowheads="1"/>
          </p:cNvSpPr>
          <p:nvPr/>
        </p:nvSpPr>
        <p:spPr bwMode="auto">
          <a:xfrm>
            <a:off x="684213" y="4321175"/>
            <a:ext cx="7431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0"/>
              </a:spcBef>
              <a:buClrTx/>
              <a:buSzTx/>
              <a:buFontTx/>
              <a:buNone/>
            </a:pPr>
            <a:r>
              <a:rPr lang="ar-SA" altLang="en-US" sz="2400" b="1">
                <a:solidFill>
                  <a:srgbClr val="000000"/>
                </a:solidFill>
                <a:latin typeface="Times New Roman" panose="02020603050405020304" pitchFamily="18" charset="0"/>
                <a:cs typeface="Simplified Arabic" panose="02020603050405020304" pitchFamily="18" charset="-78"/>
              </a:rPr>
              <a:t>هو شكل بيانى يوضح توزيع (تكرار) القياسات</a:t>
            </a:r>
            <a:endParaRPr lang="ar-IQ" altLang="en-US" sz="2400">
              <a:latin typeface="Times New Roman" panose="02020603050405020304" pitchFamily="18" charset="0"/>
              <a:cs typeface="Times New Roman (Arabic)" panose="02020603050405020304" pitchFamily="18" charset="0"/>
            </a:endParaRPr>
          </a:p>
        </p:txBody>
      </p:sp>
      <p:sp>
        <p:nvSpPr>
          <p:cNvPr id="21511" name="مستطيل 2">
            <a:extLst>
              <a:ext uri="{FF2B5EF4-FFF2-40B4-BE49-F238E27FC236}">
                <a16:creationId xmlns="" xmlns:a16="http://schemas.microsoft.com/office/drawing/2014/main" id="{D45AAD72-726A-05F4-A0B4-423780413C3D}"/>
              </a:ext>
            </a:extLst>
          </p:cNvPr>
          <p:cNvSpPr>
            <a:spLocks noChangeArrowheads="1"/>
          </p:cNvSpPr>
          <p:nvPr/>
        </p:nvSpPr>
        <p:spPr bwMode="auto">
          <a:xfrm>
            <a:off x="990600" y="4781550"/>
            <a:ext cx="71247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eaLnBrk="1" hangingPunct="1">
              <a:spcBef>
                <a:spcPct val="50000"/>
              </a:spcBef>
              <a:buClrTx/>
              <a:buSzTx/>
              <a:buFontTx/>
              <a:buAutoNum type="arabicPeriod"/>
            </a:pPr>
            <a:r>
              <a:rPr lang="ar-SA" altLang="en-US" sz="2400">
                <a:solidFill>
                  <a:srgbClr val="000000"/>
                </a:solidFill>
                <a:latin typeface="Times New Roman" panose="02020603050405020304" pitchFamily="18" charset="0"/>
                <a:cs typeface="Simplified Arabic" panose="02020603050405020304" pitchFamily="18" charset="-78"/>
              </a:rPr>
              <a:t> يوضح انتشار القياسات</a:t>
            </a:r>
          </a:p>
          <a:p>
            <a:pPr eaLnBrk="1" hangingPunct="1">
              <a:spcBef>
                <a:spcPct val="50000"/>
              </a:spcBef>
              <a:buClrTx/>
              <a:buSzTx/>
              <a:buFontTx/>
              <a:buAutoNum type="arabicPeriod"/>
            </a:pPr>
            <a:r>
              <a:rPr lang="ar-SA" altLang="en-US" sz="2400">
                <a:solidFill>
                  <a:srgbClr val="000000"/>
                </a:solidFill>
                <a:latin typeface="Times New Roman" panose="02020603050405020304" pitchFamily="18" charset="0"/>
                <a:cs typeface="Simplified Arabic" panose="02020603050405020304" pitchFamily="18" charset="-78"/>
              </a:rPr>
              <a:t> يكتشف أى قيمة غير طبيعية</a:t>
            </a:r>
          </a:p>
          <a:p>
            <a:pPr eaLnBrk="1" hangingPunct="1">
              <a:spcBef>
                <a:spcPct val="50000"/>
              </a:spcBef>
              <a:buClrTx/>
              <a:buSzTx/>
              <a:buFontTx/>
              <a:buAutoNum type="arabicPeriod"/>
            </a:pPr>
            <a:r>
              <a:rPr lang="ar-SA" altLang="en-US" sz="2400">
                <a:solidFill>
                  <a:srgbClr val="000000"/>
                </a:solidFill>
                <a:latin typeface="Times New Roman" panose="02020603050405020304" pitchFamily="18" charset="0"/>
                <a:cs typeface="Simplified Arabic" panose="02020603050405020304" pitchFamily="18" charset="-78"/>
              </a:rPr>
              <a:t>يساعد فى تشخيص</a:t>
            </a:r>
            <a:r>
              <a:rPr lang="ar-IQ" altLang="en-US" sz="2400">
                <a:solidFill>
                  <a:srgbClr val="000000"/>
                </a:solidFill>
                <a:latin typeface="Times New Roman" panose="02020603050405020304" pitchFamily="18" charset="0"/>
                <a:cs typeface="Simplified Arabic" panose="02020603050405020304" pitchFamily="18" charset="-78"/>
              </a:rPr>
              <a:t> </a:t>
            </a:r>
            <a:r>
              <a:rPr lang="ar-SA" altLang="en-US" sz="2400">
                <a:solidFill>
                  <a:srgbClr val="000000"/>
                </a:solidFill>
                <a:latin typeface="Times New Roman" panose="02020603050405020304" pitchFamily="18" charset="0"/>
                <a:cs typeface="Simplified Arabic" panose="02020603050405020304" pitchFamily="18" charset="-78"/>
              </a:rPr>
              <a:t>المشكلة</a:t>
            </a:r>
          </a:p>
        </p:txBody>
      </p:sp>
      <p:graphicFrame>
        <p:nvGraphicFramePr>
          <p:cNvPr id="2" name="Object 3">
            <a:extLst>
              <a:ext uri="{FF2B5EF4-FFF2-40B4-BE49-F238E27FC236}">
                <a16:creationId xmlns="" xmlns:a16="http://schemas.microsoft.com/office/drawing/2014/main" id="{9139393E-F952-C620-FAB9-79B13E896733}"/>
              </a:ext>
            </a:extLst>
          </p:cNvPr>
          <p:cNvGraphicFramePr>
            <a:graphicFrameLocks noChangeAspect="1"/>
          </p:cNvGraphicFramePr>
          <p:nvPr>
            <p:extLst>
              <p:ext uri="{D42A27DB-BD31-4B8C-83A1-F6EECF244321}">
                <p14:modId xmlns:p14="http://schemas.microsoft.com/office/powerpoint/2010/main" val="2531978681"/>
              </p:ext>
            </p:extLst>
          </p:nvPr>
        </p:nvGraphicFramePr>
        <p:xfrm>
          <a:off x="2428967" y="799811"/>
          <a:ext cx="6030820" cy="3521364"/>
        </p:xfrm>
        <a:graphic>
          <a:graphicData uri="http://schemas.openxmlformats.org/presentationml/2006/ole">
            <mc:AlternateContent xmlns:mc="http://schemas.openxmlformats.org/markup-compatibility/2006">
              <mc:Choice xmlns:v="urn:schemas-microsoft-com:vml" Requires="v">
                <p:oleObj spid="_x0000_s5127" name="Bitmap Image" r:id="rId3" imgW="5257143" imgH="2629267" progId="Paint.Picture">
                  <p:embed/>
                </p:oleObj>
              </mc:Choice>
              <mc:Fallback>
                <p:oleObj name="Bitmap Image" r:id="rId3" imgW="5257143" imgH="2629267" progId="Paint.Picture">
                  <p:embed/>
                  <p:pic>
                    <p:nvPicPr>
                      <p:cNvPr id="64515" name="Object 3">
                        <a:extLst>
                          <a:ext uri="{FF2B5EF4-FFF2-40B4-BE49-F238E27FC236}">
                            <a16:creationId xmlns="" xmlns:a16="http://schemas.microsoft.com/office/drawing/2014/main" id="{22FA661A-94C7-275B-9E69-14047FBA47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8967" y="799811"/>
                        <a:ext cx="6030820" cy="3521364"/>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a:extLst>
              <a:ext uri="{FF2B5EF4-FFF2-40B4-BE49-F238E27FC236}">
                <a16:creationId xmlns="" xmlns:a16="http://schemas.microsoft.com/office/drawing/2014/main" id="{9D66D818-0072-FA24-74FE-3EFB6EFC3292}"/>
              </a:ext>
            </a:extLst>
          </p:cNvPr>
          <p:cNvSpPr>
            <a:spLocks noGrp="1" noChangeArrowheads="1"/>
          </p:cNvSpPr>
          <p:nvPr>
            <p:ph type="title"/>
          </p:nvPr>
        </p:nvSpPr>
        <p:spPr>
          <a:xfrm>
            <a:off x="1676400" y="274638"/>
            <a:ext cx="7467600" cy="579437"/>
          </a:xfrm>
          <a:noFill/>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t">
            <a:spAutoFit/>
          </a:bodyPr>
          <a:lstStyle/>
          <a:p>
            <a:pPr eaLnBrk="1" hangingPunct="1">
              <a:spcBef>
                <a:spcPct val="50000"/>
              </a:spcBef>
            </a:pPr>
            <a:r>
              <a:rPr lang="ar-SA" altLang="en-US" sz="3600" b="1">
                <a:solidFill>
                  <a:schemeClr val="tx1"/>
                </a:solidFill>
              </a:rPr>
              <a:t>مثال لمدرج تكرارى لتحديد مطابقة المنتجات</a:t>
            </a:r>
            <a:endParaRPr lang="en-US" altLang="en-US" sz="3600" b="1">
              <a:solidFill>
                <a:schemeClr val="tx1"/>
              </a:solidFill>
              <a:cs typeface="Arial" panose="020B0604020202020204" pitchFamily="34" charset="0"/>
            </a:endParaRPr>
          </a:p>
        </p:txBody>
      </p:sp>
      <p:graphicFrame>
        <p:nvGraphicFramePr>
          <p:cNvPr id="64515" name="Object 3">
            <a:extLst>
              <a:ext uri="{FF2B5EF4-FFF2-40B4-BE49-F238E27FC236}">
                <a16:creationId xmlns="" xmlns:a16="http://schemas.microsoft.com/office/drawing/2014/main" id="{22FA661A-94C7-275B-9E69-14047FBA473D}"/>
              </a:ext>
            </a:extLst>
          </p:cNvPr>
          <p:cNvGraphicFramePr>
            <a:graphicFrameLocks noChangeAspect="1"/>
          </p:cNvGraphicFramePr>
          <p:nvPr/>
        </p:nvGraphicFramePr>
        <p:xfrm>
          <a:off x="1524000" y="1676400"/>
          <a:ext cx="7620000" cy="4572000"/>
        </p:xfrm>
        <a:graphic>
          <a:graphicData uri="http://schemas.openxmlformats.org/presentationml/2006/ole">
            <mc:AlternateContent xmlns:mc="http://schemas.openxmlformats.org/markup-compatibility/2006">
              <mc:Choice xmlns:v="urn:schemas-microsoft-com:vml" Requires="v">
                <p:oleObj spid="_x0000_s6151" name="Bitmap Image" r:id="rId3" imgW="5257143" imgH="2629267" progId="Paint.Picture">
                  <p:embed/>
                </p:oleObj>
              </mc:Choice>
              <mc:Fallback>
                <p:oleObj name="Bitmap Image" r:id="rId3" imgW="5257143" imgH="2629267" progId="Paint.Picture">
                  <p:embed/>
                  <p:pic>
                    <p:nvPicPr>
                      <p:cNvPr id="64515" name="Object 3">
                        <a:extLst>
                          <a:ext uri="{FF2B5EF4-FFF2-40B4-BE49-F238E27FC236}">
                            <a16:creationId xmlns="" xmlns:a16="http://schemas.microsoft.com/office/drawing/2014/main" id="{22FA661A-94C7-275B-9E69-14047FBA47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676400"/>
                        <a:ext cx="76200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64514"/>
                                        </p:tgtEl>
                                        <p:attrNameLst>
                                          <p:attrName>style.visibility</p:attrName>
                                        </p:attrNameLst>
                                      </p:cBhvr>
                                      <p:to>
                                        <p:strVal val="visible"/>
                                      </p:to>
                                    </p:set>
                                    <p:anim calcmode="lin" valueType="num">
                                      <p:cBhvr>
                                        <p:cTn id="7" dur="500" fill="hold"/>
                                        <p:tgtEl>
                                          <p:spTgt spid="64514"/>
                                        </p:tgtEl>
                                        <p:attrNameLst>
                                          <p:attrName>ppt_w</p:attrName>
                                        </p:attrNameLst>
                                      </p:cBhvr>
                                      <p:tavLst>
                                        <p:tav tm="0">
                                          <p:val>
                                            <p:fltVal val="0"/>
                                          </p:val>
                                        </p:tav>
                                        <p:tav tm="100000">
                                          <p:val>
                                            <p:strVal val="#ppt_w"/>
                                          </p:val>
                                        </p:tav>
                                      </p:tavLst>
                                    </p:anim>
                                    <p:anim calcmode="lin" valueType="num">
                                      <p:cBhvr>
                                        <p:cTn id="8" dur="500" fill="hold"/>
                                        <p:tgtEl>
                                          <p:spTgt spid="64514"/>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3" presetClass="entr" presetSubtype="5" fill="hold" nodeType="afterEffect">
                                  <p:stCondLst>
                                    <p:cond delay="0"/>
                                  </p:stCondLst>
                                  <p:childTnLst>
                                    <p:set>
                                      <p:cBhvr>
                                        <p:cTn id="11" dur="1" fill="hold">
                                          <p:stCondLst>
                                            <p:cond delay="0"/>
                                          </p:stCondLst>
                                        </p:cTn>
                                        <p:tgtEl>
                                          <p:spTgt spid="64515"/>
                                        </p:tgtEl>
                                        <p:attrNameLst>
                                          <p:attrName>style.visibility</p:attrName>
                                        </p:attrNameLst>
                                      </p:cBhvr>
                                      <p:to>
                                        <p:strVal val="visible"/>
                                      </p:to>
                                    </p:set>
                                    <p:animEffect transition="in" filter="blinds(vertical)">
                                      <p:cBhvr>
                                        <p:cTn id="12" dur="5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4"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5" name="Rectangle 25"/>
          <p:cNvSpPr>
            <a:spLocks noGrp="1" noChangeArrowheads="1"/>
          </p:cNvSpPr>
          <p:nvPr>
            <p:ph type="title"/>
          </p:nvPr>
        </p:nvSpPr>
        <p:spPr>
          <a:xfrm>
            <a:off x="1042988" y="404813"/>
            <a:ext cx="7772400" cy="755650"/>
          </a:xfrm>
        </p:spPr>
        <p:txBody>
          <a:bodyPr/>
          <a:lstStyle/>
          <a:p>
            <a:pPr algn="ctr" eaLnBrk="1" hangingPunct="1"/>
            <a:r>
              <a:rPr lang="ar-SA" sz="4000"/>
              <a:t>النتائج التي تحققها إدارة الجودة الشاملة</a:t>
            </a:r>
            <a:endParaRPr lang="en-US" sz="4000"/>
          </a:p>
        </p:txBody>
      </p:sp>
      <p:graphicFrame>
        <p:nvGraphicFramePr>
          <p:cNvPr id="8194" name="Object 29"/>
          <p:cNvGraphicFramePr>
            <a:graphicFrameLocks noGrp="1" noChangeAspect="1"/>
          </p:cNvGraphicFramePr>
          <p:nvPr>
            <p:ph sz="half" idx="1"/>
          </p:nvPr>
        </p:nvGraphicFramePr>
        <p:xfrm>
          <a:off x="8101013" y="1412875"/>
          <a:ext cx="854075" cy="865188"/>
        </p:xfrm>
        <a:graphic>
          <a:graphicData uri="http://schemas.openxmlformats.org/presentationml/2006/ole">
            <mc:AlternateContent xmlns:mc="http://schemas.openxmlformats.org/markup-compatibility/2006">
              <mc:Choice xmlns:v="urn:schemas-microsoft-com:vml" Requires="v">
                <p:oleObj spid="_x0000_s2060" name="Clip" r:id="rId4" imgW="3473280" imgH="3520800" progId="MS_ClipArt_Gallery.2">
                  <p:embed/>
                </p:oleObj>
              </mc:Choice>
              <mc:Fallback>
                <p:oleObj name="Clip" r:id="rId4" imgW="3473280" imgH="3520800" progId="MS_ClipArt_Gallery.2">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1013" y="1412875"/>
                        <a:ext cx="854075" cy="865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5" name="Object 34"/>
          <p:cNvGraphicFramePr>
            <a:graphicFrameLocks noGrp="1" noChangeAspect="1"/>
          </p:cNvGraphicFramePr>
          <p:nvPr>
            <p:ph sz="half" idx="2"/>
          </p:nvPr>
        </p:nvGraphicFramePr>
        <p:xfrm>
          <a:off x="2519363" y="1700213"/>
          <a:ext cx="1100137" cy="1787525"/>
        </p:xfrm>
        <a:graphic>
          <a:graphicData uri="http://schemas.openxmlformats.org/presentationml/2006/ole">
            <mc:AlternateContent xmlns:mc="http://schemas.openxmlformats.org/markup-compatibility/2006">
              <mc:Choice xmlns:v="urn:schemas-microsoft-com:vml" Requires="v">
                <p:oleObj spid="_x0000_s2061" name="Clip" r:id="rId6" imgW="3466800" imgH="5631840" progId="MS_ClipArt_Gallery.2">
                  <p:embed/>
                </p:oleObj>
              </mc:Choice>
              <mc:Fallback>
                <p:oleObj name="Clip" r:id="rId6" imgW="3466800" imgH="5631840" progId="MS_ClipArt_Gallery.2">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9363" y="1700213"/>
                        <a:ext cx="1100137" cy="1787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5" name="عنصر نائب لرقم الشريحة 6"/>
          <p:cNvSpPr>
            <a:spLocks noGrp="1"/>
          </p:cNvSpPr>
          <p:nvPr>
            <p:ph type="sldNum" sz="quarter" idx="12"/>
          </p:nvPr>
        </p:nvSpPr>
        <p:spPr/>
        <p:txBody>
          <a:bodyPr/>
          <a:lstStyle/>
          <a:p>
            <a:pPr>
              <a:defRPr/>
            </a:pPr>
            <a:fld id="{AB079702-2822-41AA-A086-E7CD4776798F}" type="slidenum">
              <a:rPr lang="ar-SA">
                <a:solidFill>
                  <a:srgbClr val="EBD189"/>
                </a:solidFill>
              </a:rPr>
              <a:pPr>
                <a:defRPr/>
              </a:pPr>
              <a:t>2</a:t>
            </a:fld>
            <a:endParaRPr lang="en-US">
              <a:solidFill>
                <a:srgbClr val="EBD189"/>
              </a:solidFill>
            </a:endParaRPr>
          </a:p>
        </p:txBody>
      </p:sp>
      <p:grpSp>
        <p:nvGrpSpPr>
          <p:cNvPr id="8197" name="Group 2"/>
          <p:cNvGrpSpPr>
            <a:grpSpLocks/>
          </p:cNvGrpSpPr>
          <p:nvPr/>
        </p:nvGrpSpPr>
        <p:grpSpPr bwMode="auto">
          <a:xfrm>
            <a:off x="1100138" y="4967288"/>
            <a:ext cx="4064000" cy="1485900"/>
            <a:chOff x="272" y="3067"/>
            <a:chExt cx="3573" cy="873"/>
          </a:xfrm>
        </p:grpSpPr>
        <p:sp>
          <p:nvSpPr>
            <p:cNvPr id="8215" name="Freeform 3"/>
            <p:cNvSpPr>
              <a:spLocks/>
            </p:cNvSpPr>
            <p:nvPr/>
          </p:nvSpPr>
          <p:spPr bwMode="auto">
            <a:xfrm>
              <a:off x="3214" y="3067"/>
              <a:ext cx="631" cy="872"/>
            </a:xfrm>
            <a:custGeom>
              <a:avLst/>
              <a:gdLst>
                <a:gd name="T0" fmla="*/ 298 w 631"/>
                <a:gd name="T1" fmla="*/ 871 h 872"/>
                <a:gd name="T2" fmla="*/ 0 w 631"/>
                <a:gd name="T3" fmla="*/ 371 h 872"/>
                <a:gd name="T4" fmla="*/ 279 w 631"/>
                <a:gd name="T5" fmla="*/ 0 h 872"/>
                <a:gd name="T6" fmla="*/ 630 w 631"/>
                <a:gd name="T7" fmla="*/ 433 h 872"/>
                <a:gd name="T8" fmla="*/ 298 w 631"/>
                <a:gd name="T9" fmla="*/ 871 h 872"/>
                <a:gd name="T10" fmla="*/ 0 60000 65536"/>
                <a:gd name="T11" fmla="*/ 0 60000 65536"/>
                <a:gd name="T12" fmla="*/ 0 60000 65536"/>
                <a:gd name="T13" fmla="*/ 0 60000 65536"/>
                <a:gd name="T14" fmla="*/ 0 60000 65536"/>
                <a:gd name="T15" fmla="*/ 0 w 631"/>
                <a:gd name="T16" fmla="*/ 0 h 872"/>
                <a:gd name="T17" fmla="*/ 631 w 631"/>
                <a:gd name="T18" fmla="*/ 872 h 872"/>
              </a:gdLst>
              <a:ahLst/>
              <a:cxnLst>
                <a:cxn ang="T10">
                  <a:pos x="T0" y="T1"/>
                </a:cxn>
                <a:cxn ang="T11">
                  <a:pos x="T2" y="T3"/>
                </a:cxn>
                <a:cxn ang="T12">
                  <a:pos x="T4" y="T5"/>
                </a:cxn>
                <a:cxn ang="T13">
                  <a:pos x="T6" y="T7"/>
                </a:cxn>
                <a:cxn ang="T14">
                  <a:pos x="T8" y="T9"/>
                </a:cxn>
              </a:cxnLst>
              <a:rect l="T15" t="T16" r="T17" b="T18"/>
              <a:pathLst>
                <a:path w="631" h="872">
                  <a:moveTo>
                    <a:pt x="298" y="871"/>
                  </a:moveTo>
                  <a:lnTo>
                    <a:pt x="0" y="371"/>
                  </a:lnTo>
                  <a:lnTo>
                    <a:pt x="279" y="0"/>
                  </a:lnTo>
                  <a:lnTo>
                    <a:pt x="630" y="433"/>
                  </a:lnTo>
                  <a:lnTo>
                    <a:pt x="298" y="871"/>
                  </a:lnTo>
                </a:path>
              </a:pathLst>
            </a:custGeom>
            <a:solidFill>
              <a:srgbClr val="FF5FB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6" name="Freeform 4"/>
            <p:cNvSpPr>
              <a:spLocks/>
            </p:cNvSpPr>
            <p:nvPr/>
          </p:nvSpPr>
          <p:spPr bwMode="auto">
            <a:xfrm>
              <a:off x="558" y="3067"/>
              <a:ext cx="2936" cy="373"/>
            </a:xfrm>
            <a:custGeom>
              <a:avLst/>
              <a:gdLst>
                <a:gd name="T0" fmla="*/ 0 w 2936"/>
                <a:gd name="T1" fmla="*/ 372 h 373"/>
                <a:gd name="T2" fmla="*/ 2656 w 2936"/>
                <a:gd name="T3" fmla="*/ 372 h 373"/>
                <a:gd name="T4" fmla="*/ 2935 w 2936"/>
                <a:gd name="T5" fmla="*/ 0 h 373"/>
                <a:gd name="T6" fmla="*/ 375 w 2936"/>
                <a:gd name="T7" fmla="*/ 0 h 373"/>
                <a:gd name="T8" fmla="*/ 0 w 2936"/>
                <a:gd name="T9" fmla="*/ 372 h 373"/>
                <a:gd name="T10" fmla="*/ 0 60000 65536"/>
                <a:gd name="T11" fmla="*/ 0 60000 65536"/>
                <a:gd name="T12" fmla="*/ 0 60000 65536"/>
                <a:gd name="T13" fmla="*/ 0 60000 65536"/>
                <a:gd name="T14" fmla="*/ 0 60000 65536"/>
                <a:gd name="T15" fmla="*/ 0 w 2936"/>
                <a:gd name="T16" fmla="*/ 0 h 373"/>
                <a:gd name="T17" fmla="*/ 2936 w 2936"/>
                <a:gd name="T18" fmla="*/ 373 h 373"/>
              </a:gdLst>
              <a:ahLst/>
              <a:cxnLst>
                <a:cxn ang="T10">
                  <a:pos x="T0" y="T1"/>
                </a:cxn>
                <a:cxn ang="T11">
                  <a:pos x="T2" y="T3"/>
                </a:cxn>
                <a:cxn ang="T12">
                  <a:pos x="T4" y="T5"/>
                </a:cxn>
                <a:cxn ang="T13">
                  <a:pos x="T6" y="T7"/>
                </a:cxn>
                <a:cxn ang="T14">
                  <a:pos x="T8" y="T9"/>
                </a:cxn>
              </a:cxnLst>
              <a:rect l="T15" t="T16" r="T17" b="T18"/>
              <a:pathLst>
                <a:path w="2936" h="373">
                  <a:moveTo>
                    <a:pt x="0" y="372"/>
                  </a:moveTo>
                  <a:lnTo>
                    <a:pt x="2656" y="372"/>
                  </a:lnTo>
                  <a:lnTo>
                    <a:pt x="2935" y="0"/>
                  </a:lnTo>
                  <a:lnTo>
                    <a:pt x="375" y="0"/>
                  </a:lnTo>
                  <a:lnTo>
                    <a:pt x="0" y="372"/>
                  </a:lnTo>
                </a:path>
              </a:pathLst>
            </a:custGeom>
            <a:solidFill>
              <a:srgbClr val="800080"/>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7" name="Freeform 5"/>
            <p:cNvSpPr>
              <a:spLocks/>
            </p:cNvSpPr>
            <p:nvPr/>
          </p:nvSpPr>
          <p:spPr bwMode="auto">
            <a:xfrm>
              <a:off x="272" y="3438"/>
              <a:ext cx="3242" cy="502"/>
            </a:xfrm>
            <a:custGeom>
              <a:avLst/>
              <a:gdLst>
                <a:gd name="T0" fmla="*/ 285 w 3242"/>
                <a:gd name="T1" fmla="*/ 0 h 502"/>
                <a:gd name="T2" fmla="*/ 2941 w 3242"/>
                <a:gd name="T3" fmla="*/ 0 h 502"/>
                <a:gd name="T4" fmla="*/ 3241 w 3242"/>
                <a:gd name="T5" fmla="*/ 501 h 502"/>
                <a:gd name="T6" fmla="*/ 0 w 3242"/>
                <a:gd name="T7" fmla="*/ 501 h 502"/>
                <a:gd name="T8" fmla="*/ 285 w 3242"/>
                <a:gd name="T9" fmla="*/ 0 h 502"/>
                <a:gd name="T10" fmla="*/ 0 60000 65536"/>
                <a:gd name="T11" fmla="*/ 0 60000 65536"/>
                <a:gd name="T12" fmla="*/ 0 60000 65536"/>
                <a:gd name="T13" fmla="*/ 0 60000 65536"/>
                <a:gd name="T14" fmla="*/ 0 60000 65536"/>
                <a:gd name="T15" fmla="*/ 0 w 3242"/>
                <a:gd name="T16" fmla="*/ 0 h 502"/>
                <a:gd name="T17" fmla="*/ 3242 w 3242"/>
                <a:gd name="T18" fmla="*/ 502 h 502"/>
              </a:gdLst>
              <a:ahLst/>
              <a:cxnLst>
                <a:cxn ang="T10">
                  <a:pos x="T0" y="T1"/>
                </a:cxn>
                <a:cxn ang="T11">
                  <a:pos x="T2" y="T3"/>
                </a:cxn>
                <a:cxn ang="T12">
                  <a:pos x="T4" y="T5"/>
                </a:cxn>
                <a:cxn ang="T13">
                  <a:pos x="T6" y="T7"/>
                </a:cxn>
                <a:cxn ang="T14">
                  <a:pos x="T8" y="T9"/>
                </a:cxn>
              </a:cxnLst>
              <a:rect l="T15" t="T16" r="T17" b="T18"/>
              <a:pathLst>
                <a:path w="3242" h="502">
                  <a:moveTo>
                    <a:pt x="285" y="0"/>
                  </a:moveTo>
                  <a:lnTo>
                    <a:pt x="2941" y="0"/>
                  </a:lnTo>
                  <a:lnTo>
                    <a:pt x="3241" y="501"/>
                  </a:lnTo>
                  <a:lnTo>
                    <a:pt x="0" y="501"/>
                  </a:lnTo>
                  <a:lnTo>
                    <a:pt x="285" y="0"/>
                  </a:lnTo>
                </a:path>
              </a:pathLst>
            </a:custGeom>
            <a:solidFill>
              <a:srgbClr val="FF00F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grpSp>
      <p:grpSp>
        <p:nvGrpSpPr>
          <p:cNvPr id="8198" name="Group 6"/>
          <p:cNvGrpSpPr>
            <a:grpSpLocks/>
          </p:cNvGrpSpPr>
          <p:nvPr/>
        </p:nvGrpSpPr>
        <p:grpSpPr bwMode="auto">
          <a:xfrm>
            <a:off x="1524000" y="4159250"/>
            <a:ext cx="3217863" cy="1343025"/>
            <a:chOff x="642" y="2572"/>
            <a:chExt cx="2834" cy="789"/>
          </a:xfrm>
        </p:grpSpPr>
        <p:sp>
          <p:nvSpPr>
            <p:cNvPr id="8212" name="Freeform 7"/>
            <p:cNvSpPr>
              <a:spLocks/>
            </p:cNvSpPr>
            <p:nvPr/>
          </p:nvSpPr>
          <p:spPr bwMode="auto">
            <a:xfrm>
              <a:off x="2919" y="2572"/>
              <a:ext cx="557" cy="789"/>
            </a:xfrm>
            <a:custGeom>
              <a:avLst/>
              <a:gdLst>
                <a:gd name="T0" fmla="*/ 284 w 557"/>
                <a:gd name="T1" fmla="*/ 788 h 789"/>
                <a:gd name="T2" fmla="*/ 0 w 557"/>
                <a:gd name="T3" fmla="*/ 276 h 789"/>
                <a:gd name="T4" fmla="*/ 207 w 557"/>
                <a:gd name="T5" fmla="*/ 0 h 789"/>
                <a:gd name="T6" fmla="*/ 556 w 557"/>
                <a:gd name="T7" fmla="*/ 435 h 789"/>
                <a:gd name="T8" fmla="*/ 284 w 557"/>
                <a:gd name="T9" fmla="*/ 788 h 789"/>
                <a:gd name="T10" fmla="*/ 0 60000 65536"/>
                <a:gd name="T11" fmla="*/ 0 60000 65536"/>
                <a:gd name="T12" fmla="*/ 0 60000 65536"/>
                <a:gd name="T13" fmla="*/ 0 60000 65536"/>
                <a:gd name="T14" fmla="*/ 0 60000 65536"/>
                <a:gd name="T15" fmla="*/ 0 w 557"/>
                <a:gd name="T16" fmla="*/ 0 h 789"/>
                <a:gd name="T17" fmla="*/ 557 w 557"/>
                <a:gd name="T18" fmla="*/ 789 h 789"/>
              </a:gdLst>
              <a:ahLst/>
              <a:cxnLst>
                <a:cxn ang="T10">
                  <a:pos x="T0" y="T1"/>
                </a:cxn>
                <a:cxn ang="T11">
                  <a:pos x="T2" y="T3"/>
                </a:cxn>
                <a:cxn ang="T12">
                  <a:pos x="T4" y="T5"/>
                </a:cxn>
                <a:cxn ang="T13">
                  <a:pos x="T6" y="T7"/>
                </a:cxn>
                <a:cxn ang="T14">
                  <a:pos x="T8" y="T9"/>
                </a:cxn>
              </a:cxnLst>
              <a:rect l="T15" t="T16" r="T17" b="T18"/>
              <a:pathLst>
                <a:path w="557" h="789">
                  <a:moveTo>
                    <a:pt x="284" y="788"/>
                  </a:moveTo>
                  <a:lnTo>
                    <a:pt x="0" y="276"/>
                  </a:lnTo>
                  <a:lnTo>
                    <a:pt x="207" y="0"/>
                  </a:lnTo>
                  <a:lnTo>
                    <a:pt x="556" y="435"/>
                  </a:lnTo>
                  <a:lnTo>
                    <a:pt x="284" y="788"/>
                  </a:lnTo>
                </a:path>
              </a:pathLst>
            </a:custGeom>
            <a:solidFill>
              <a:srgbClr val="FF5F7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3" name="Freeform 8"/>
            <p:cNvSpPr>
              <a:spLocks/>
            </p:cNvSpPr>
            <p:nvPr/>
          </p:nvSpPr>
          <p:spPr bwMode="auto">
            <a:xfrm>
              <a:off x="922" y="2572"/>
              <a:ext cx="2207" cy="278"/>
            </a:xfrm>
            <a:custGeom>
              <a:avLst/>
              <a:gdLst>
                <a:gd name="T0" fmla="*/ 0 w 2207"/>
                <a:gd name="T1" fmla="*/ 277 h 278"/>
                <a:gd name="T2" fmla="*/ 1998 w 2207"/>
                <a:gd name="T3" fmla="*/ 277 h 278"/>
                <a:gd name="T4" fmla="*/ 2206 w 2207"/>
                <a:gd name="T5" fmla="*/ 0 h 278"/>
                <a:gd name="T6" fmla="*/ 395 w 2207"/>
                <a:gd name="T7" fmla="*/ 1 h 278"/>
                <a:gd name="T8" fmla="*/ 0 w 2207"/>
                <a:gd name="T9" fmla="*/ 277 h 278"/>
                <a:gd name="T10" fmla="*/ 0 60000 65536"/>
                <a:gd name="T11" fmla="*/ 0 60000 65536"/>
                <a:gd name="T12" fmla="*/ 0 60000 65536"/>
                <a:gd name="T13" fmla="*/ 0 60000 65536"/>
                <a:gd name="T14" fmla="*/ 0 60000 65536"/>
                <a:gd name="T15" fmla="*/ 0 w 2207"/>
                <a:gd name="T16" fmla="*/ 0 h 278"/>
                <a:gd name="T17" fmla="*/ 2207 w 2207"/>
                <a:gd name="T18" fmla="*/ 278 h 278"/>
              </a:gdLst>
              <a:ahLst/>
              <a:cxnLst>
                <a:cxn ang="T10">
                  <a:pos x="T0" y="T1"/>
                </a:cxn>
                <a:cxn ang="T11">
                  <a:pos x="T2" y="T3"/>
                </a:cxn>
                <a:cxn ang="T12">
                  <a:pos x="T4" y="T5"/>
                </a:cxn>
                <a:cxn ang="T13">
                  <a:pos x="T6" y="T7"/>
                </a:cxn>
                <a:cxn ang="T14">
                  <a:pos x="T8" y="T9"/>
                </a:cxn>
              </a:cxnLst>
              <a:rect l="T15" t="T16" r="T17" b="T18"/>
              <a:pathLst>
                <a:path w="2207" h="278">
                  <a:moveTo>
                    <a:pt x="0" y="277"/>
                  </a:moveTo>
                  <a:lnTo>
                    <a:pt x="1998" y="277"/>
                  </a:lnTo>
                  <a:lnTo>
                    <a:pt x="2206" y="0"/>
                  </a:lnTo>
                  <a:lnTo>
                    <a:pt x="395" y="1"/>
                  </a:lnTo>
                  <a:lnTo>
                    <a:pt x="0" y="277"/>
                  </a:lnTo>
                </a:path>
              </a:pathLst>
            </a:custGeom>
            <a:solidFill>
              <a:srgbClr val="800000"/>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4" name="Freeform 9"/>
            <p:cNvSpPr>
              <a:spLocks/>
            </p:cNvSpPr>
            <p:nvPr/>
          </p:nvSpPr>
          <p:spPr bwMode="auto">
            <a:xfrm>
              <a:off x="642" y="2848"/>
              <a:ext cx="2562" cy="513"/>
            </a:xfrm>
            <a:custGeom>
              <a:avLst/>
              <a:gdLst>
                <a:gd name="T0" fmla="*/ 0 w 2562"/>
                <a:gd name="T1" fmla="*/ 512 h 513"/>
                <a:gd name="T2" fmla="*/ 2561 w 2562"/>
                <a:gd name="T3" fmla="*/ 512 h 513"/>
                <a:gd name="T4" fmla="*/ 2277 w 2562"/>
                <a:gd name="T5" fmla="*/ 0 h 513"/>
                <a:gd name="T6" fmla="*/ 281 w 2562"/>
                <a:gd name="T7" fmla="*/ 0 h 513"/>
                <a:gd name="T8" fmla="*/ 0 w 2562"/>
                <a:gd name="T9" fmla="*/ 512 h 513"/>
                <a:gd name="T10" fmla="*/ 0 60000 65536"/>
                <a:gd name="T11" fmla="*/ 0 60000 65536"/>
                <a:gd name="T12" fmla="*/ 0 60000 65536"/>
                <a:gd name="T13" fmla="*/ 0 60000 65536"/>
                <a:gd name="T14" fmla="*/ 0 60000 65536"/>
                <a:gd name="T15" fmla="*/ 0 w 2562"/>
                <a:gd name="T16" fmla="*/ 0 h 513"/>
                <a:gd name="T17" fmla="*/ 2562 w 2562"/>
                <a:gd name="T18" fmla="*/ 513 h 513"/>
              </a:gdLst>
              <a:ahLst/>
              <a:cxnLst>
                <a:cxn ang="T10">
                  <a:pos x="T0" y="T1"/>
                </a:cxn>
                <a:cxn ang="T11">
                  <a:pos x="T2" y="T3"/>
                </a:cxn>
                <a:cxn ang="T12">
                  <a:pos x="T4" y="T5"/>
                </a:cxn>
                <a:cxn ang="T13">
                  <a:pos x="T6" y="T7"/>
                </a:cxn>
                <a:cxn ang="T14">
                  <a:pos x="T8" y="T9"/>
                </a:cxn>
              </a:cxnLst>
              <a:rect l="T15" t="T16" r="T17" b="T18"/>
              <a:pathLst>
                <a:path w="2562" h="513">
                  <a:moveTo>
                    <a:pt x="0" y="512"/>
                  </a:moveTo>
                  <a:lnTo>
                    <a:pt x="2561" y="512"/>
                  </a:lnTo>
                  <a:lnTo>
                    <a:pt x="2277" y="0"/>
                  </a:lnTo>
                  <a:lnTo>
                    <a:pt x="281" y="0"/>
                  </a:lnTo>
                  <a:lnTo>
                    <a:pt x="0" y="512"/>
                  </a:lnTo>
                </a:path>
              </a:pathLst>
            </a:custGeom>
            <a:solidFill>
              <a:srgbClr val="FF001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grpSp>
      <p:grpSp>
        <p:nvGrpSpPr>
          <p:cNvPr id="8199" name="Group 10"/>
          <p:cNvGrpSpPr>
            <a:grpSpLocks/>
          </p:cNvGrpSpPr>
          <p:nvPr/>
        </p:nvGrpSpPr>
        <p:grpSpPr bwMode="auto">
          <a:xfrm>
            <a:off x="1947863" y="3294063"/>
            <a:ext cx="2370137" cy="1166812"/>
            <a:chOff x="1006" y="2083"/>
            <a:chExt cx="2105" cy="686"/>
          </a:xfrm>
        </p:grpSpPr>
        <p:sp>
          <p:nvSpPr>
            <p:cNvPr id="8209" name="Freeform 11"/>
            <p:cNvSpPr>
              <a:spLocks/>
            </p:cNvSpPr>
            <p:nvPr/>
          </p:nvSpPr>
          <p:spPr bwMode="auto">
            <a:xfrm>
              <a:off x="2624" y="2083"/>
              <a:ext cx="487" cy="685"/>
            </a:xfrm>
            <a:custGeom>
              <a:avLst/>
              <a:gdLst>
                <a:gd name="T0" fmla="*/ 0 w 487"/>
                <a:gd name="T1" fmla="*/ 186 h 685"/>
                <a:gd name="T2" fmla="*/ 288 w 487"/>
                <a:gd name="T3" fmla="*/ 684 h 685"/>
                <a:gd name="T4" fmla="*/ 486 w 487"/>
                <a:gd name="T5" fmla="*/ 429 h 685"/>
                <a:gd name="T6" fmla="*/ 140 w 487"/>
                <a:gd name="T7" fmla="*/ 0 h 685"/>
                <a:gd name="T8" fmla="*/ 0 w 487"/>
                <a:gd name="T9" fmla="*/ 186 h 685"/>
                <a:gd name="T10" fmla="*/ 0 60000 65536"/>
                <a:gd name="T11" fmla="*/ 0 60000 65536"/>
                <a:gd name="T12" fmla="*/ 0 60000 65536"/>
                <a:gd name="T13" fmla="*/ 0 60000 65536"/>
                <a:gd name="T14" fmla="*/ 0 60000 65536"/>
                <a:gd name="T15" fmla="*/ 0 w 487"/>
                <a:gd name="T16" fmla="*/ 0 h 685"/>
                <a:gd name="T17" fmla="*/ 487 w 487"/>
                <a:gd name="T18" fmla="*/ 685 h 685"/>
              </a:gdLst>
              <a:ahLst/>
              <a:cxnLst>
                <a:cxn ang="T10">
                  <a:pos x="T0" y="T1"/>
                </a:cxn>
                <a:cxn ang="T11">
                  <a:pos x="T2" y="T3"/>
                </a:cxn>
                <a:cxn ang="T12">
                  <a:pos x="T4" y="T5"/>
                </a:cxn>
                <a:cxn ang="T13">
                  <a:pos x="T6" y="T7"/>
                </a:cxn>
                <a:cxn ang="T14">
                  <a:pos x="T8" y="T9"/>
                </a:cxn>
              </a:cxnLst>
              <a:rect l="T15" t="T16" r="T17" b="T18"/>
              <a:pathLst>
                <a:path w="487" h="685">
                  <a:moveTo>
                    <a:pt x="0" y="186"/>
                  </a:moveTo>
                  <a:lnTo>
                    <a:pt x="288" y="684"/>
                  </a:lnTo>
                  <a:lnTo>
                    <a:pt x="486" y="429"/>
                  </a:lnTo>
                  <a:lnTo>
                    <a:pt x="140" y="0"/>
                  </a:lnTo>
                  <a:lnTo>
                    <a:pt x="0" y="186"/>
                  </a:lnTo>
                </a:path>
              </a:pathLst>
            </a:custGeom>
            <a:solidFill>
              <a:srgbClr val="BF5FF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0" name="Freeform 12"/>
            <p:cNvSpPr>
              <a:spLocks/>
            </p:cNvSpPr>
            <p:nvPr/>
          </p:nvSpPr>
          <p:spPr bwMode="auto">
            <a:xfrm>
              <a:off x="1289" y="2083"/>
              <a:ext cx="1474" cy="186"/>
            </a:xfrm>
            <a:custGeom>
              <a:avLst/>
              <a:gdLst>
                <a:gd name="T0" fmla="*/ 0 w 1474"/>
                <a:gd name="T1" fmla="*/ 185 h 186"/>
                <a:gd name="T2" fmla="*/ 1334 w 1474"/>
                <a:gd name="T3" fmla="*/ 185 h 186"/>
                <a:gd name="T4" fmla="*/ 1473 w 1474"/>
                <a:gd name="T5" fmla="*/ 0 h 186"/>
                <a:gd name="T6" fmla="*/ 373 w 1474"/>
                <a:gd name="T7" fmla="*/ 0 h 186"/>
                <a:gd name="T8" fmla="*/ 0 w 1474"/>
                <a:gd name="T9" fmla="*/ 185 h 186"/>
                <a:gd name="T10" fmla="*/ 0 60000 65536"/>
                <a:gd name="T11" fmla="*/ 0 60000 65536"/>
                <a:gd name="T12" fmla="*/ 0 60000 65536"/>
                <a:gd name="T13" fmla="*/ 0 60000 65536"/>
                <a:gd name="T14" fmla="*/ 0 60000 65536"/>
                <a:gd name="T15" fmla="*/ 0 w 1474"/>
                <a:gd name="T16" fmla="*/ 0 h 186"/>
                <a:gd name="T17" fmla="*/ 1474 w 1474"/>
                <a:gd name="T18" fmla="*/ 186 h 186"/>
              </a:gdLst>
              <a:ahLst/>
              <a:cxnLst>
                <a:cxn ang="T10">
                  <a:pos x="T0" y="T1"/>
                </a:cxn>
                <a:cxn ang="T11">
                  <a:pos x="T2" y="T3"/>
                </a:cxn>
                <a:cxn ang="T12">
                  <a:pos x="T4" y="T5"/>
                </a:cxn>
                <a:cxn ang="T13">
                  <a:pos x="T6" y="T7"/>
                </a:cxn>
                <a:cxn ang="T14">
                  <a:pos x="T8" y="T9"/>
                </a:cxn>
              </a:cxnLst>
              <a:rect l="T15" t="T16" r="T17" b="T18"/>
              <a:pathLst>
                <a:path w="1474" h="186">
                  <a:moveTo>
                    <a:pt x="0" y="185"/>
                  </a:moveTo>
                  <a:lnTo>
                    <a:pt x="1334" y="185"/>
                  </a:lnTo>
                  <a:lnTo>
                    <a:pt x="1473" y="0"/>
                  </a:lnTo>
                  <a:lnTo>
                    <a:pt x="373" y="0"/>
                  </a:lnTo>
                  <a:lnTo>
                    <a:pt x="0" y="185"/>
                  </a:lnTo>
                </a:path>
              </a:pathLst>
            </a:custGeom>
            <a:solidFill>
              <a:srgbClr val="5F009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8211" name="Freeform 13"/>
            <p:cNvSpPr>
              <a:spLocks/>
            </p:cNvSpPr>
            <p:nvPr/>
          </p:nvSpPr>
          <p:spPr bwMode="auto">
            <a:xfrm>
              <a:off x="1006" y="2268"/>
              <a:ext cx="1906" cy="501"/>
            </a:xfrm>
            <a:custGeom>
              <a:avLst/>
              <a:gdLst>
                <a:gd name="T0" fmla="*/ 0 w 1906"/>
                <a:gd name="T1" fmla="*/ 500 h 501"/>
                <a:gd name="T2" fmla="*/ 1905 w 1906"/>
                <a:gd name="T3" fmla="*/ 500 h 501"/>
                <a:gd name="T4" fmla="*/ 1617 w 1906"/>
                <a:gd name="T5" fmla="*/ 0 h 501"/>
                <a:gd name="T6" fmla="*/ 283 w 1906"/>
                <a:gd name="T7" fmla="*/ 0 h 501"/>
                <a:gd name="T8" fmla="*/ 0 w 1906"/>
                <a:gd name="T9" fmla="*/ 500 h 501"/>
                <a:gd name="T10" fmla="*/ 0 60000 65536"/>
                <a:gd name="T11" fmla="*/ 0 60000 65536"/>
                <a:gd name="T12" fmla="*/ 0 60000 65536"/>
                <a:gd name="T13" fmla="*/ 0 60000 65536"/>
                <a:gd name="T14" fmla="*/ 0 60000 65536"/>
                <a:gd name="T15" fmla="*/ 0 w 1906"/>
                <a:gd name="T16" fmla="*/ 0 h 501"/>
                <a:gd name="T17" fmla="*/ 1906 w 1906"/>
                <a:gd name="T18" fmla="*/ 501 h 501"/>
              </a:gdLst>
              <a:ahLst/>
              <a:cxnLst>
                <a:cxn ang="T10">
                  <a:pos x="T0" y="T1"/>
                </a:cxn>
                <a:cxn ang="T11">
                  <a:pos x="T2" y="T3"/>
                </a:cxn>
                <a:cxn ang="T12">
                  <a:pos x="T4" y="T5"/>
                </a:cxn>
                <a:cxn ang="T13">
                  <a:pos x="T6" y="T7"/>
                </a:cxn>
                <a:cxn ang="T14">
                  <a:pos x="T8" y="T9"/>
                </a:cxn>
              </a:cxnLst>
              <a:rect l="T15" t="T16" r="T17" b="T18"/>
              <a:pathLst>
                <a:path w="1906" h="501">
                  <a:moveTo>
                    <a:pt x="0" y="500"/>
                  </a:moveTo>
                  <a:lnTo>
                    <a:pt x="1905" y="500"/>
                  </a:lnTo>
                  <a:lnTo>
                    <a:pt x="1617" y="0"/>
                  </a:lnTo>
                  <a:lnTo>
                    <a:pt x="283" y="0"/>
                  </a:lnTo>
                  <a:lnTo>
                    <a:pt x="0" y="500"/>
                  </a:lnTo>
                </a:path>
              </a:pathLst>
            </a:custGeom>
            <a:solidFill>
              <a:srgbClr val="9F3FDF"/>
            </a:solidFill>
            <a:ln w="12700" cap="rnd">
              <a:solidFill>
                <a:srgbClr val="000000"/>
              </a:solidFill>
              <a:round/>
              <a:headEnd/>
              <a:tailEnd/>
            </a:ln>
          </p:spPr>
          <p:txBody>
            <a:bodyPr/>
            <a:lstStyle/>
            <a:p>
              <a:pPr algn="l" rtl="0" fontAlgn="base">
                <a:spcBef>
                  <a:spcPct val="0"/>
                </a:spcBef>
                <a:spcAft>
                  <a:spcPct val="0"/>
                </a:spcAft>
              </a:pPr>
              <a:endParaRPr kumimoji="1" lang="ar-SA" sz="2400">
                <a:solidFill>
                  <a:srgbClr val="EAEAEA"/>
                </a:solidFill>
                <a:latin typeface="Arial Narrow" pitchFamily="34" charset="0"/>
              </a:endParaRPr>
            </a:p>
          </p:txBody>
        </p:sp>
      </p:grpSp>
      <p:sp>
        <p:nvSpPr>
          <p:cNvPr id="8200" name="Rectangle 14"/>
          <p:cNvSpPr>
            <a:spLocks noChangeArrowheads="1"/>
          </p:cNvSpPr>
          <p:nvPr/>
        </p:nvSpPr>
        <p:spPr bwMode="auto">
          <a:xfrm>
            <a:off x="1439863" y="5813425"/>
            <a:ext cx="295433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8967" tIns="48615" rIns="98967" bIns="48615">
            <a:spAutoFit/>
          </a:bodyPr>
          <a:lstStyle/>
          <a:p>
            <a:pPr algn="ctr" defTabSz="1000125" rtl="0" eaLnBrk="0" fontAlgn="base" hangingPunct="0">
              <a:spcBef>
                <a:spcPct val="0"/>
              </a:spcBef>
              <a:spcAft>
                <a:spcPct val="0"/>
              </a:spcAft>
            </a:pPr>
            <a:r>
              <a:rPr lang="ar-SA" sz="2600" b="1">
                <a:solidFill>
                  <a:srgbClr val="EAEAEA"/>
                </a:solidFill>
                <a:latin typeface="Arial Narrow" pitchFamily="34" charset="0"/>
                <a:cs typeface="Arial" pitchFamily="34" charset="0"/>
              </a:rPr>
              <a:t>تكاليف مخفضة</a:t>
            </a:r>
            <a:endParaRPr lang="en-US" sz="3100" b="1">
              <a:solidFill>
                <a:srgbClr val="EAEAEA"/>
              </a:solidFill>
              <a:latin typeface="Arial Narrow" pitchFamily="34" charset="0"/>
              <a:cs typeface="Arial" pitchFamily="34" charset="0"/>
            </a:endParaRPr>
          </a:p>
        </p:txBody>
      </p:sp>
      <p:sp>
        <p:nvSpPr>
          <p:cNvPr id="8201" name="Rectangle 15"/>
          <p:cNvSpPr>
            <a:spLocks noChangeArrowheads="1"/>
          </p:cNvSpPr>
          <p:nvPr/>
        </p:nvSpPr>
        <p:spPr bwMode="auto">
          <a:xfrm>
            <a:off x="1835150" y="4652963"/>
            <a:ext cx="230505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8967" tIns="48615" rIns="98967" bIns="48615">
            <a:spAutoFit/>
          </a:bodyPr>
          <a:lstStyle/>
          <a:p>
            <a:pPr algn="ctr" defTabSz="1000125" rtl="0" eaLnBrk="0" fontAlgn="base" hangingPunct="0">
              <a:spcBef>
                <a:spcPct val="0"/>
              </a:spcBef>
              <a:spcAft>
                <a:spcPct val="0"/>
              </a:spcAft>
            </a:pPr>
            <a:r>
              <a:rPr lang="ar-SA" sz="2600" b="1">
                <a:solidFill>
                  <a:srgbClr val="EAEAEA"/>
                </a:solidFill>
                <a:latin typeface="Arial Narrow" pitchFamily="34" charset="0"/>
                <a:cs typeface="Arial" pitchFamily="34" charset="0"/>
              </a:rPr>
              <a:t>أرباح و عائدات مرتفعة</a:t>
            </a:r>
            <a:endParaRPr lang="en-US" sz="3100" b="1">
              <a:solidFill>
                <a:srgbClr val="EAEAEA"/>
              </a:solidFill>
              <a:latin typeface="Arial Narrow" pitchFamily="34" charset="0"/>
              <a:cs typeface="Arial" pitchFamily="34" charset="0"/>
            </a:endParaRPr>
          </a:p>
        </p:txBody>
      </p:sp>
      <p:sp>
        <p:nvSpPr>
          <p:cNvPr id="8202" name="Rectangle 16"/>
          <p:cNvSpPr>
            <a:spLocks noChangeArrowheads="1"/>
          </p:cNvSpPr>
          <p:nvPr/>
        </p:nvSpPr>
        <p:spPr bwMode="auto">
          <a:xfrm>
            <a:off x="1958975" y="3627438"/>
            <a:ext cx="218122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8967" tIns="48615" rIns="98967" bIns="48615">
            <a:spAutoFit/>
          </a:bodyPr>
          <a:lstStyle/>
          <a:p>
            <a:pPr algn="ctr" defTabSz="1000125" rtl="0" eaLnBrk="0" fontAlgn="base" hangingPunct="0">
              <a:lnSpc>
                <a:spcPct val="95000"/>
              </a:lnSpc>
              <a:spcBef>
                <a:spcPct val="0"/>
              </a:spcBef>
              <a:spcAft>
                <a:spcPct val="0"/>
              </a:spcAft>
            </a:pPr>
            <a:r>
              <a:rPr lang="ar-SA" sz="2400" b="1">
                <a:solidFill>
                  <a:srgbClr val="EAEAEA"/>
                </a:solidFill>
                <a:latin typeface="Arial Narrow" pitchFamily="34" charset="0"/>
                <a:cs typeface="Arial" pitchFamily="34" charset="0"/>
              </a:rPr>
              <a:t>تمكين و مشاركة جميع العاملين</a:t>
            </a:r>
            <a:endParaRPr lang="en-US" sz="2400" b="1">
              <a:solidFill>
                <a:srgbClr val="EAEAEA"/>
              </a:solidFill>
              <a:latin typeface="Arial Narrow" pitchFamily="34" charset="0"/>
              <a:cs typeface="Arial" pitchFamily="34" charset="0"/>
            </a:endParaRPr>
          </a:p>
        </p:txBody>
      </p:sp>
      <p:sp>
        <p:nvSpPr>
          <p:cNvPr id="307223" name="AutoShape 23"/>
          <p:cNvSpPr>
            <a:spLocks noChangeArrowheads="1"/>
          </p:cNvSpPr>
          <p:nvPr/>
        </p:nvSpPr>
        <p:spPr bwMode="auto">
          <a:xfrm>
            <a:off x="6516688" y="1412875"/>
            <a:ext cx="2078037" cy="1857375"/>
          </a:xfrm>
          <a:prstGeom prst="star16">
            <a:avLst>
              <a:gd name="adj" fmla="val 37500"/>
            </a:avLst>
          </a:prstGeom>
          <a:solidFill>
            <a:srgbClr val="FFFF66"/>
          </a:solidFill>
          <a:ln w="12700">
            <a:solidFill>
              <a:schemeClr val="bg2"/>
            </a:solidFill>
            <a:miter lim="800000"/>
            <a:headEnd/>
            <a:tailEnd/>
          </a:ln>
          <a:effectLst>
            <a:outerShdw dist="107763" dir="2700000" algn="ctr" rotWithShape="0">
              <a:schemeClr val="bg2"/>
            </a:outerShdw>
          </a:effectLst>
        </p:spPr>
        <p:txBody>
          <a:bodyPr wrap="none" lIns="98967" tIns="48615" rIns="98967" bIns="48615" anchor="ctr"/>
          <a:lstStyle/>
          <a:p>
            <a:pPr algn="ctr" defTabSz="1000125" rtl="0" eaLnBrk="0" fontAlgn="base" hangingPunct="0">
              <a:spcBef>
                <a:spcPct val="0"/>
              </a:spcBef>
              <a:spcAft>
                <a:spcPct val="0"/>
              </a:spcAft>
              <a:defRPr/>
            </a:pPr>
            <a:r>
              <a:rPr lang="ar-SA" sz="2600" b="1">
                <a:solidFill>
                  <a:srgbClr val="000054"/>
                </a:solidFill>
              </a:rPr>
              <a:t>ربحية متزايدة</a:t>
            </a:r>
            <a:r>
              <a:rPr lang="en-US" sz="2600" b="1">
                <a:solidFill>
                  <a:srgbClr val="000054"/>
                </a:solidFill>
              </a:rPr>
              <a:t/>
            </a:r>
            <a:br>
              <a:rPr lang="en-US" sz="2600" b="1">
                <a:solidFill>
                  <a:srgbClr val="000054"/>
                </a:solidFill>
              </a:rPr>
            </a:br>
            <a:r>
              <a:rPr lang="ar-SA" sz="2600" b="1">
                <a:solidFill>
                  <a:srgbClr val="000054"/>
                </a:solidFill>
              </a:rPr>
              <a:t>حصة سوقية</a:t>
            </a:r>
            <a:endParaRPr lang="en-US" sz="3100" b="1">
              <a:solidFill>
                <a:srgbClr val="000054"/>
              </a:solidFill>
            </a:endParaRPr>
          </a:p>
        </p:txBody>
      </p:sp>
      <p:sp>
        <p:nvSpPr>
          <p:cNvPr id="307224" name="AutoShape 24"/>
          <p:cNvSpPr>
            <a:spLocks noChangeArrowheads="1"/>
          </p:cNvSpPr>
          <p:nvPr/>
        </p:nvSpPr>
        <p:spPr bwMode="auto">
          <a:xfrm>
            <a:off x="3203575" y="1341438"/>
            <a:ext cx="2295525" cy="1789112"/>
          </a:xfrm>
          <a:prstGeom prst="star16">
            <a:avLst>
              <a:gd name="adj" fmla="val 37500"/>
            </a:avLst>
          </a:prstGeom>
          <a:solidFill>
            <a:srgbClr val="FFFF66"/>
          </a:solidFill>
          <a:ln w="12700">
            <a:solidFill>
              <a:schemeClr val="bg2"/>
            </a:solidFill>
            <a:miter lim="800000"/>
            <a:headEnd/>
            <a:tailEnd/>
          </a:ln>
          <a:effectLst>
            <a:outerShdw dist="107763" dir="2700000" algn="ctr" rotWithShape="0">
              <a:schemeClr val="bg2"/>
            </a:outerShdw>
          </a:effectLst>
        </p:spPr>
        <p:txBody>
          <a:bodyPr wrap="none" lIns="98967" tIns="48615" rIns="98967" bIns="48615" anchor="ctr"/>
          <a:lstStyle/>
          <a:p>
            <a:pPr algn="ctr" defTabSz="1000125" rtl="0" eaLnBrk="0" fontAlgn="base" hangingPunct="0">
              <a:spcBef>
                <a:spcPct val="0"/>
              </a:spcBef>
              <a:spcAft>
                <a:spcPct val="0"/>
              </a:spcAft>
              <a:defRPr/>
            </a:pPr>
            <a:r>
              <a:rPr lang="ar-SA" sz="2600" b="1">
                <a:solidFill>
                  <a:srgbClr val="000054"/>
                </a:solidFill>
                <a:cs typeface="Arial" pitchFamily="34" charset="0"/>
              </a:rPr>
              <a:t>مستهلكين راضين</a:t>
            </a:r>
            <a:endParaRPr lang="en-US" sz="3100" b="1">
              <a:solidFill>
                <a:srgbClr val="000054"/>
              </a:solidFill>
              <a:cs typeface="Arial" pitchFamily="34" charset="0"/>
            </a:endParaRPr>
          </a:p>
        </p:txBody>
      </p:sp>
      <p:sp>
        <p:nvSpPr>
          <p:cNvPr id="307228" name="Line 28"/>
          <p:cNvSpPr>
            <a:spLocks noChangeShapeType="1"/>
          </p:cNvSpPr>
          <p:nvPr/>
        </p:nvSpPr>
        <p:spPr bwMode="auto">
          <a:xfrm flipV="1">
            <a:off x="5364163" y="2205038"/>
            <a:ext cx="1346200" cy="9525"/>
          </a:xfrm>
          <a:prstGeom prst="line">
            <a:avLst/>
          </a:prstGeom>
          <a:noFill/>
          <a:ln w="57150">
            <a:solidFill>
              <a:srgbClr val="FF0000"/>
            </a:solidFill>
            <a:round/>
            <a:headEnd/>
            <a:tailEnd type="triangle" w="med" len="med"/>
          </a:ln>
          <a:effectLst>
            <a:outerShdw dist="35921" dir="2700000" algn="ctr" rotWithShape="0">
              <a:schemeClr val="bg2"/>
            </a:outerShdw>
          </a:effectLst>
        </p:spPr>
        <p:txBody>
          <a:bodyPr wrap="none" anchor="ctr"/>
          <a:lstStyle/>
          <a:p>
            <a:pPr algn="l" rtl="0" fontAlgn="base">
              <a:spcBef>
                <a:spcPct val="0"/>
              </a:spcBef>
              <a:spcAft>
                <a:spcPct val="0"/>
              </a:spcAft>
              <a:defRPr/>
            </a:pPr>
            <a:endParaRPr kumimoji="1" lang="ar-SA" sz="2400">
              <a:solidFill>
                <a:srgbClr val="EAEAEA"/>
              </a:solidFill>
              <a:latin typeface="Arial Narrow" pitchFamily="34" charset="0"/>
            </a:endParaRPr>
          </a:p>
        </p:txBody>
      </p:sp>
      <p:pic>
        <p:nvPicPr>
          <p:cNvPr id="8208" name="Picture 37"/>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795963" y="1125538"/>
            <a:ext cx="1284287"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36198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8130" name="Object 2">
            <a:extLst>
              <a:ext uri="{FF2B5EF4-FFF2-40B4-BE49-F238E27FC236}">
                <a16:creationId xmlns="" xmlns:a16="http://schemas.microsoft.com/office/drawing/2014/main" id="{592FF3C0-FA74-5386-6CC4-E77AD113F4E1}"/>
              </a:ext>
            </a:extLst>
          </p:cNvPr>
          <p:cNvGraphicFramePr>
            <a:graphicFrameLocks noChangeAspect="1"/>
          </p:cNvGraphicFramePr>
          <p:nvPr/>
        </p:nvGraphicFramePr>
        <p:xfrm>
          <a:off x="1295400" y="1752600"/>
          <a:ext cx="7489825" cy="1804988"/>
        </p:xfrm>
        <a:graphic>
          <a:graphicData uri="http://schemas.openxmlformats.org/presentationml/2006/ole">
            <mc:AlternateContent xmlns:mc="http://schemas.openxmlformats.org/markup-compatibility/2006">
              <mc:Choice xmlns:v="urn:schemas-microsoft-com:vml" Requires="v">
                <p:oleObj spid="_x0000_s7180" name="Chart" r:id="rId3" imgW="8181866" imgH="1971741" progId="MSGraph.Chart.8">
                  <p:embed followColorScheme="full"/>
                </p:oleObj>
              </mc:Choice>
              <mc:Fallback>
                <p:oleObj name="Chart" r:id="rId3" imgW="8181866" imgH="1971741" progId="MSGraph.Chart.8">
                  <p:embed followColorScheme="full"/>
                  <p:pic>
                    <p:nvPicPr>
                      <p:cNvPr id="48130" name="Object 2">
                        <a:extLst>
                          <a:ext uri="{FF2B5EF4-FFF2-40B4-BE49-F238E27FC236}">
                            <a16:creationId xmlns="" xmlns:a16="http://schemas.microsoft.com/office/drawing/2014/main" id="{592FF3C0-FA74-5386-6CC4-E77AD113F4E1}"/>
                          </a:ext>
                        </a:extLst>
                      </p:cNvPr>
                      <p:cNvPicPr>
                        <a:picLocks noChangeAspect="1" noChangeArrowheads="1"/>
                      </p:cNvPicPr>
                      <p:nvPr/>
                    </p:nvPicPr>
                    <p:blipFill>
                      <a:blip r:embed="rId4"/>
                      <a:srcRect/>
                      <a:stretch>
                        <a:fillRect/>
                      </a:stretch>
                    </p:blipFill>
                    <p:spPr bwMode="auto">
                      <a:xfrm>
                        <a:off x="1295400" y="1752600"/>
                        <a:ext cx="7489825" cy="1804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1" name="Object 3">
            <a:extLst>
              <a:ext uri="{FF2B5EF4-FFF2-40B4-BE49-F238E27FC236}">
                <a16:creationId xmlns="" xmlns:a16="http://schemas.microsoft.com/office/drawing/2014/main" id="{DF8B3494-0247-7510-F14E-7AAF38478491}"/>
              </a:ext>
            </a:extLst>
          </p:cNvPr>
          <p:cNvGraphicFramePr>
            <a:graphicFrameLocks noChangeAspect="1"/>
          </p:cNvGraphicFramePr>
          <p:nvPr/>
        </p:nvGraphicFramePr>
        <p:xfrm>
          <a:off x="1303338" y="4284663"/>
          <a:ext cx="7545387" cy="1811337"/>
        </p:xfrm>
        <a:graphic>
          <a:graphicData uri="http://schemas.openxmlformats.org/presentationml/2006/ole">
            <mc:AlternateContent xmlns:mc="http://schemas.openxmlformats.org/markup-compatibility/2006">
              <mc:Choice xmlns:v="urn:schemas-microsoft-com:vml" Requires="v">
                <p:oleObj spid="_x0000_s7181" name="Chart" r:id="rId5" imgW="8743998" imgH="2095342" progId="MSGraph.Chart.8">
                  <p:embed followColorScheme="full"/>
                </p:oleObj>
              </mc:Choice>
              <mc:Fallback>
                <p:oleObj name="Chart" r:id="rId5" imgW="8743998" imgH="2095342" progId="MSGraph.Chart.8">
                  <p:embed followColorScheme="full"/>
                  <p:pic>
                    <p:nvPicPr>
                      <p:cNvPr id="48131" name="Object 3">
                        <a:extLst>
                          <a:ext uri="{FF2B5EF4-FFF2-40B4-BE49-F238E27FC236}">
                            <a16:creationId xmlns="" xmlns:a16="http://schemas.microsoft.com/office/drawing/2014/main" id="{DF8B3494-0247-7510-F14E-7AAF38478491}"/>
                          </a:ext>
                        </a:extLst>
                      </p:cNvPr>
                      <p:cNvPicPr>
                        <a:picLocks noChangeAspect="1" noChangeArrowheads="1"/>
                      </p:cNvPicPr>
                      <p:nvPr/>
                    </p:nvPicPr>
                    <p:blipFill>
                      <a:blip r:embed="rId6"/>
                      <a:srcRect/>
                      <a:stretch>
                        <a:fillRect/>
                      </a:stretch>
                    </p:blipFill>
                    <p:spPr bwMode="auto">
                      <a:xfrm>
                        <a:off x="1303338" y="4284663"/>
                        <a:ext cx="7545387" cy="1811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556" name="Text Box 4">
            <a:extLst>
              <a:ext uri="{FF2B5EF4-FFF2-40B4-BE49-F238E27FC236}">
                <a16:creationId xmlns="" xmlns:a16="http://schemas.microsoft.com/office/drawing/2014/main" id="{0DE895F5-C3F1-7991-4094-67AC4103E008}"/>
              </a:ext>
            </a:extLst>
          </p:cNvPr>
          <p:cNvSpPr txBox="1">
            <a:spLocks noChangeArrowheads="1"/>
          </p:cNvSpPr>
          <p:nvPr/>
        </p:nvSpPr>
        <p:spPr bwMode="auto">
          <a:xfrm>
            <a:off x="395288" y="247650"/>
            <a:ext cx="6996112"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4000" b="1">
                <a:latin typeface="Arial" panose="020B0604020202020204" pitchFamily="34" charset="0"/>
                <a:cs typeface="Times New Roman (Arabic)" panose="02020603050405020304" pitchFamily="18" charset="0"/>
              </a:rPr>
              <a:t>Statistical Process Control</a:t>
            </a:r>
            <a:r>
              <a:rPr lang="ar-IQ" altLang="en-US" sz="4000">
                <a:latin typeface="Times New Roman" panose="02020603050405020304" pitchFamily="18" charset="0"/>
                <a:cs typeface="Times New Roman (Arabic)" panose="02020603050405020304" pitchFamily="18" charset="0"/>
              </a:rPr>
              <a:t/>
            </a:r>
            <a:br>
              <a:rPr lang="ar-IQ" altLang="en-US" sz="4000">
                <a:latin typeface="Times New Roman" panose="02020603050405020304" pitchFamily="18" charset="0"/>
                <a:cs typeface="Times New Roman (Arabic)" panose="02020603050405020304" pitchFamily="18" charset="0"/>
              </a:rPr>
            </a:br>
            <a:r>
              <a:rPr lang="ar-IQ" altLang="en-US" sz="3200" b="1">
                <a:solidFill>
                  <a:srgbClr val="202124"/>
                </a:solidFill>
                <a:latin typeface="Noto Naskh Arabic UI"/>
                <a:cs typeface="Times New Roman (Arabic)" panose="02020603050405020304" pitchFamily="18" charset="0"/>
              </a:rPr>
              <a:t>السيطرة في العمليات الإحصائية</a:t>
            </a:r>
            <a:endParaRPr lang="en-GB" altLang="en-US" sz="3200" b="1">
              <a:latin typeface="Arial" panose="020B0604020202020204" pitchFamily="34" charset="0"/>
              <a:cs typeface="Times New Roman (Arabic)" panose="02020603050405020304" pitchFamily="18" charset="0"/>
            </a:endParaRPr>
          </a:p>
        </p:txBody>
      </p:sp>
      <p:sp>
        <p:nvSpPr>
          <p:cNvPr id="23557" name="Text Box 6">
            <a:extLst>
              <a:ext uri="{FF2B5EF4-FFF2-40B4-BE49-F238E27FC236}">
                <a16:creationId xmlns="" xmlns:a16="http://schemas.microsoft.com/office/drawing/2014/main" id="{71F33C82-99BF-8EA1-4EA5-1434FB9FC10A}"/>
              </a:ext>
            </a:extLst>
          </p:cNvPr>
          <p:cNvSpPr txBox="1">
            <a:spLocks noChangeArrowheads="1"/>
          </p:cNvSpPr>
          <p:nvPr/>
        </p:nvSpPr>
        <p:spPr bwMode="auto">
          <a:xfrm>
            <a:off x="0" y="2133600"/>
            <a:ext cx="1371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rtl="0" eaLnBrk="1" hangingPunct="1">
              <a:spcBef>
                <a:spcPct val="50000"/>
              </a:spcBef>
              <a:buClrTx/>
              <a:buSzTx/>
              <a:buFontTx/>
              <a:buNone/>
            </a:pPr>
            <a:r>
              <a:rPr lang="en-GB" altLang="en-US" sz="2400">
                <a:latin typeface="Arial" panose="020B0604020202020204" pitchFamily="34" charset="0"/>
                <a:cs typeface="Times New Roman (Arabic)" panose="02020603050405020304" pitchFamily="18" charset="0"/>
              </a:rPr>
              <a:t>Average Chart</a:t>
            </a:r>
            <a:br>
              <a:rPr lang="en-GB" altLang="en-US" sz="2400">
                <a:latin typeface="Arial" panose="020B0604020202020204" pitchFamily="34" charset="0"/>
                <a:cs typeface="Times New Roman (Arabic)" panose="02020603050405020304" pitchFamily="18" charset="0"/>
              </a:rPr>
            </a:br>
            <a:r>
              <a:rPr lang="en-GB" altLang="en-US" sz="3600">
                <a:latin typeface="Arial" panose="020B0604020202020204" pitchFamily="34" charset="0"/>
                <a:cs typeface="Times New Roman (Arabic)" panose="02020603050405020304" pitchFamily="18" charset="0"/>
              </a:rPr>
              <a:t>X</a:t>
            </a:r>
          </a:p>
        </p:txBody>
      </p:sp>
      <p:sp>
        <p:nvSpPr>
          <p:cNvPr id="23558" name="Text Box 7">
            <a:extLst>
              <a:ext uri="{FF2B5EF4-FFF2-40B4-BE49-F238E27FC236}">
                <a16:creationId xmlns="" xmlns:a16="http://schemas.microsoft.com/office/drawing/2014/main" id="{ED321AFB-8B72-3F84-479B-E0A9300CC532}"/>
              </a:ext>
            </a:extLst>
          </p:cNvPr>
          <p:cNvSpPr txBox="1">
            <a:spLocks noChangeArrowheads="1"/>
          </p:cNvSpPr>
          <p:nvPr/>
        </p:nvSpPr>
        <p:spPr bwMode="auto">
          <a:xfrm>
            <a:off x="0" y="4267200"/>
            <a:ext cx="1371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rtl="0" eaLnBrk="1" hangingPunct="1">
              <a:spcBef>
                <a:spcPct val="50000"/>
              </a:spcBef>
              <a:buClrTx/>
              <a:buSzTx/>
              <a:buFontTx/>
              <a:buNone/>
            </a:pPr>
            <a:r>
              <a:rPr lang="en-GB" altLang="en-US" sz="2400">
                <a:latin typeface="Arial" panose="020B0604020202020204" pitchFamily="34" charset="0"/>
                <a:cs typeface="Times New Roman (Arabic)" panose="02020603050405020304" pitchFamily="18" charset="0"/>
              </a:rPr>
              <a:t>Range Chart</a:t>
            </a:r>
            <a:br>
              <a:rPr lang="en-GB" altLang="en-US" sz="2400">
                <a:latin typeface="Arial" panose="020B0604020202020204" pitchFamily="34" charset="0"/>
                <a:cs typeface="Times New Roman (Arabic)" panose="02020603050405020304" pitchFamily="18" charset="0"/>
              </a:rPr>
            </a:br>
            <a:r>
              <a:rPr lang="en-GB" altLang="en-US" sz="3600">
                <a:latin typeface="Arial" panose="020B0604020202020204" pitchFamily="34" charset="0"/>
                <a:cs typeface="Times New Roman (Arabic)" panose="02020603050405020304" pitchFamily="18" charset="0"/>
              </a:rPr>
              <a:t>R</a:t>
            </a:r>
          </a:p>
        </p:txBody>
      </p:sp>
      <p:sp>
        <p:nvSpPr>
          <p:cNvPr id="23559" name="Text Box 8">
            <a:extLst>
              <a:ext uri="{FF2B5EF4-FFF2-40B4-BE49-F238E27FC236}">
                <a16:creationId xmlns="" xmlns:a16="http://schemas.microsoft.com/office/drawing/2014/main" id="{220E1A30-9929-B052-9236-0A88C689B575}"/>
              </a:ext>
            </a:extLst>
          </p:cNvPr>
          <p:cNvSpPr txBox="1">
            <a:spLocks noChangeArrowheads="1"/>
          </p:cNvSpPr>
          <p:nvPr/>
        </p:nvSpPr>
        <p:spPr bwMode="auto">
          <a:xfrm>
            <a:off x="6515791" y="1910159"/>
            <a:ext cx="2286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dirty="0">
                <a:latin typeface="Arial" panose="020B0604020202020204" pitchFamily="34" charset="0"/>
                <a:cs typeface="Times New Roman (Arabic)" panose="02020603050405020304" pitchFamily="18" charset="0"/>
              </a:rPr>
              <a:t>Upper Control Limit</a:t>
            </a:r>
          </a:p>
        </p:txBody>
      </p:sp>
      <p:sp>
        <p:nvSpPr>
          <p:cNvPr id="23560" name="Text Box 9">
            <a:extLst>
              <a:ext uri="{FF2B5EF4-FFF2-40B4-BE49-F238E27FC236}">
                <a16:creationId xmlns="" xmlns:a16="http://schemas.microsoft.com/office/drawing/2014/main" id="{6B61EA12-0737-3A81-3576-170DAFE4B201}"/>
              </a:ext>
            </a:extLst>
          </p:cNvPr>
          <p:cNvSpPr txBox="1">
            <a:spLocks noChangeArrowheads="1"/>
          </p:cNvSpPr>
          <p:nvPr/>
        </p:nvSpPr>
        <p:spPr bwMode="auto">
          <a:xfrm>
            <a:off x="6707156" y="3054078"/>
            <a:ext cx="2286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dirty="0">
                <a:latin typeface="Arial" panose="020B0604020202020204" pitchFamily="34" charset="0"/>
                <a:cs typeface="Times New Roman (Arabic)" panose="02020603050405020304" pitchFamily="18" charset="0"/>
              </a:rPr>
              <a:t>Lower Control Limit</a:t>
            </a:r>
          </a:p>
        </p:txBody>
      </p:sp>
      <p:sp>
        <p:nvSpPr>
          <p:cNvPr id="23561" name="Text Box 10">
            <a:extLst>
              <a:ext uri="{FF2B5EF4-FFF2-40B4-BE49-F238E27FC236}">
                <a16:creationId xmlns="" xmlns:a16="http://schemas.microsoft.com/office/drawing/2014/main" id="{FDD17512-E19E-228F-73E2-7AB502F9AD79}"/>
              </a:ext>
            </a:extLst>
          </p:cNvPr>
          <p:cNvSpPr txBox="1">
            <a:spLocks noChangeArrowheads="1"/>
          </p:cNvSpPr>
          <p:nvPr/>
        </p:nvSpPr>
        <p:spPr bwMode="auto">
          <a:xfrm>
            <a:off x="6248400" y="5661025"/>
            <a:ext cx="2286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a:spcBef>
                <a:spcPct val="0"/>
              </a:spcBef>
              <a:buClrTx/>
              <a:buSzTx/>
              <a:buFontTx/>
              <a:buNone/>
            </a:pPr>
            <a:r>
              <a:rPr lang="en-GB" altLang="en-US" sz="1800">
                <a:latin typeface="Arial" panose="020B0604020202020204" pitchFamily="34" charset="0"/>
                <a:cs typeface="Times New Roman (Arabic)" panose="02020603050405020304" pitchFamily="18" charset="0"/>
              </a:rPr>
              <a:t>Lower Control Limit</a:t>
            </a:r>
          </a:p>
        </p:txBody>
      </p:sp>
      <p:sp>
        <p:nvSpPr>
          <p:cNvPr id="23562" name="Text Box 11">
            <a:extLst>
              <a:ext uri="{FF2B5EF4-FFF2-40B4-BE49-F238E27FC236}">
                <a16:creationId xmlns="" xmlns:a16="http://schemas.microsoft.com/office/drawing/2014/main" id="{6DEF8473-1A99-5757-A06F-B27689B13A12}"/>
              </a:ext>
            </a:extLst>
          </p:cNvPr>
          <p:cNvSpPr txBox="1">
            <a:spLocks noChangeArrowheads="1"/>
          </p:cNvSpPr>
          <p:nvPr/>
        </p:nvSpPr>
        <p:spPr bwMode="auto">
          <a:xfrm>
            <a:off x="6705600" y="4430439"/>
            <a:ext cx="2286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dirty="0">
                <a:latin typeface="Arial" panose="020B0604020202020204" pitchFamily="34" charset="0"/>
                <a:cs typeface="Times New Roman (Arabic)" panose="02020603050405020304" pitchFamily="18" charset="0"/>
              </a:rPr>
              <a:t>Upper Control Limit</a:t>
            </a:r>
          </a:p>
        </p:txBody>
      </p:sp>
      <p:sp>
        <p:nvSpPr>
          <p:cNvPr id="23563" name="Text Box 12">
            <a:extLst>
              <a:ext uri="{FF2B5EF4-FFF2-40B4-BE49-F238E27FC236}">
                <a16:creationId xmlns="" xmlns:a16="http://schemas.microsoft.com/office/drawing/2014/main" id="{96383AF3-53B8-5DCA-9C5E-50722881A695}"/>
              </a:ext>
            </a:extLst>
          </p:cNvPr>
          <p:cNvSpPr txBox="1">
            <a:spLocks noChangeArrowheads="1"/>
          </p:cNvSpPr>
          <p:nvPr/>
        </p:nvSpPr>
        <p:spPr bwMode="auto">
          <a:xfrm>
            <a:off x="3429000" y="6019800"/>
            <a:ext cx="20574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800" b="1">
                <a:solidFill>
                  <a:srgbClr val="FF0000"/>
                </a:solidFill>
                <a:latin typeface="Arial" panose="020B0604020202020204" pitchFamily="34" charset="0"/>
                <a:cs typeface="Times New Roman (Arabic)" panose="02020603050405020304" pitchFamily="18" charset="0"/>
              </a:rPr>
              <a:t>EXAMPLE</a:t>
            </a:r>
          </a:p>
        </p:txBody>
      </p:sp>
      <p:pic>
        <p:nvPicPr>
          <p:cNvPr id="23564" name="Picture 15">
            <a:extLst>
              <a:ext uri="{FF2B5EF4-FFF2-40B4-BE49-F238E27FC236}">
                <a16:creationId xmlns="" xmlns:a16="http://schemas.microsoft.com/office/drawing/2014/main" id="{26CA70A6-A9B5-5CA0-CCAD-2EDE5A23AD86}"/>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848600" y="0"/>
            <a:ext cx="1066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130"/>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48130"/>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4813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813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48130"/>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499"/>
                                          </p:stCondLst>
                                        </p:cTn>
                                        <p:tgtEl>
                                          <p:spTgt spid="4813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4813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499"/>
                                          </p:stCondLst>
                                        </p:cTn>
                                        <p:tgtEl>
                                          <p:spTgt spid="48130"/>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48130"/>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48130"/>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499"/>
                                          </p:stCondLst>
                                        </p:cTn>
                                        <p:tgtEl>
                                          <p:spTgt spid="48130"/>
                                        </p:tgtEl>
                                        <p:attrNameLst>
                                          <p:attrName>style.visibility</p:attrName>
                                        </p:attrNameLst>
                                      </p:cBhvr>
                                      <p:to>
                                        <p:strVal val="visible"/>
                                      </p:to>
                                    </p:set>
                                  </p:childTnLst>
                                </p:cTn>
                              </p:par>
                            </p:childTnLst>
                          </p:cTn>
                        </p:par>
                      </p:childTnLst>
                    </p:cTn>
                  </p:par>
                  <p:par>
                    <p:cTn id="46" fill="hold">
                      <p:stCondLst>
                        <p:cond delay="indefinite"/>
                      </p:stCondLst>
                      <p:childTnLst>
                        <p:par>
                          <p:cTn id="47" fill="hold" nodeType="afterGroup">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48131"/>
                                        </p:tgtEl>
                                        <p:attrNameLst>
                                          <p:attrName>style.visibility</p:attrName>
                                        </p:attrNameLst>
                                      </p:cBhvr>
                                      <p:to>
                                        <p:strVal val="visible"/>
                                      </p:to>
                                    </p:set>
                                  </p:childTnLst>
                                </p:cTn>
                              </p:par>
                            </p:childTnLst>
                          </p:cTn>
                        </p:par>
                        <p:par>
                          <p:cTn id="50" fill="hold">
                            <p:stCondLst>
                              <p:cond delay="500"/>
                            </p:stCondLst>
                            <p:childTnLst>
                              <p:par>
                                <p:cTn id="51" presetID="1" presetClass="entr" presetSubtype="0" fill="hold" grpId="0" nodeType="afterEffect">
                                  <p:stCondLst>
                                    <p:cond delay="0"/>
                                  </p:stCondLst>
                                  <p:childTnLst>
                                    <p:set>
                                      <p:cBhvr>
                                        <p:cTn id="52" dur="1" fill="hold">
                                          <p:stCondLst>
                                            <p:cond delay="499"/>
                                          </p:stCondLst>
                                        </p:cTn>
                                        <p:tgtEl>
                                          <p:spTgt spid="4813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481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499"/>
                                          </p:stCondLst>
                                        </p:cTn>
                                        <p:tgtEl>
                                          <p:spTgt spid="4813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499"/>
                                          </p:stCondLst>
                                        </p:cTn>
                                        <p:tgtEl>
                                          <p:spTgt spid="48131"/>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499"/>
                                          </p:stCondLst>
                                        </p:cTn>
                                        <p:tgtEl>
                                          <p:spTgt spid="48131"/>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499"/>
                                          </p:stCondLst>
                                        </p:cTn>
                                        <p:tgtEl>
                                          <p:spTgt spid="48131"/>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499"/>
                                          </p:stCondLst>
                                        </p:cTn>
                                        <p:tgtEl>
                                          <p:spTgt spid="48131"/>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499"/>
                                          </p:stCondLst>
                                        </p:cTn>
                                        <p:tgtEl>
                                          <p:spTgt spid="48131"/>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499"/>
                                          </p:stCondLst>
                                        </p:cTn>
                                        <p:tgtEl>
                                          <p:spTgt spid="48131"/>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499"/>
                                          </p:stCondLst>
                                        </p:cTn>
                                        <p:tgtEl>
                                          <p:spTgt spid="48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8130" grpId="0" bld="category"/>
      <p:bldOleChart spid="48131" grpId="0" bld="category"/>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3">
            <a:extLst>
              <a:ext uri="{FF2B5EF4-FFF2-40B4-BE49-F238E27FC236}">
                <a16:creationId xmlns="" xmlns:a16="http://schemas.microsoft.com/office/drawing/2014/main" id="{83066448-9B8C-5CD7-C674-E05B3288DFEB}"/>
              </a:ext>
            </a:extLst>
          </p:cNvPr>
          <p:cNvSpPr txBox="1">
            <a:spLocks noChangeArrowheads="1"/>
          </p:cNvSpPr>
          <p:nvPr/>
        </p:nvSpPr>
        <p:spPr bwMode="auto">
          <a:xfrm>
            <a:off x="685800" y="260350"/>
            <a:ext cx="79248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ctr" rtl="0" eaLnBrk="1" hangingPunct="1">
              <a:spcBef>
                <a:spcPct val="50000"/>
              </a:spcBef>
              <a:buClrTx/>
              <a:buSzTx/>
              <a:buFontTx/>
              <a:buNone/>
            </a:pPr>
            <a:r>
              <a:rPr lang="en-GB" altLang="en-US" sz="3600" b="1">
                <a:latin typeface="Arial" panose="020B0604020202020204" pitchFamily="34" charset="0"/>
                <a:cs typeface="Times New Roman (Arabic)" panose="02020603050405020304" pitchFamily="18" charset="0"/>
              </a:rPr>
              <a:t>Quality Costing</a:t>
            </a:r>
            <a:r>
              <a:rPr lang="ar-IQ" altLang="en-US" sz="3200" b="1">
                <a:latin typeface="Arial" panose="020B0604020202020204" pitchFamily="34" charset="0"/>
                <a:cs typeface="Times New Roman (Arabic)" panose="02020603050405020304" pitchFamily="18" charset="0"/>
              </a:rPr>
              <a:t>تكاليف النوعية </a:t>
            </a:r>
            <a:endParaRPr lang="en-GB" altLang="en-US" sz="3200" b="1">
              <a:latin typeface="Arial" panose="020B0604020202020204" pitchFamily="34" charset="0"/>
              <a:cs typeface="Times New Roman (Arabic)" panose="02020603050405020304" pitchFamily="18" charset="0"/>
            </a:endParaRPr>
          </a:p>
          <a:p>
            <a:pPr algn="ctr" rtl="0" eaLnBrk="1" hangingPunct="1">
              <a:spcBef>
                <a:spcPct val="50000"/>
              </a:spcBef>
              <a:buClrTx/>
              <a:buSzTx/>
              <a:buFontTx/>
              <a:buNone/>
            </a:pPr>
            <a:r>
              <a:rPr lang="en-GB" altLang="en-US" sz="2400">
                <a:latin typeface="Arial" panose="020B0604020202020204" pitchFamily="34" charset="0"/>
                <a:cs typeface="Times New Roman (Arabic)" panose="02020603050405020304" pitchFamily="18" charset="0"/>
              </a:rPr>
              <a:t>Cost may be expressed as a percentage of sales for Prevention, Appraisal and Failure Activities</a:t>
            </a:r>
            <a:r>
              <a:rPr lang="ar-IQ" altLang="en-US" sz="2400">
                <a:latin typeface="Times New Roman" panose="02020603050405020304" pitchFamily="18" charset="0"/>
                <a:cs typeface="Times New Roman (Arabic)" panose="02020603050405020304" pitchFamily="18" charset="0"/>
              </a:rPr>
              <a:t/>
            </a:r>
            <a:br>
              <a:rPr lang="ar-IQ" altLang="en-US" sz="2400">
                <a:latin typeface="Times New Roman" panose="02020603050405020304" pitchFamily="18" charset="0"/>
                <a:cs typeface="Times New Roman (Arabic)" panose="02020603050405020304" pitchFamily="18" charset="0"/>
              </a:rPr>
            </a:br>
            <a:r>
              <a:rPr lang="ar-IQ" altLang="en-US" sz="2400">
                <a:solidFill>
                  <a:srgbClr val="202124"/>
                </a:solidFill>
                <a:latin typeface="Noto Naskh Arabic UI"/>
                <a:cs typeface="Times New Roman (Arabic)" panose="02020603050405020304" pitchFamily="18" charset="0"/>
              </a:rPr>
              <a:t>يمكن التعبير عن التكلفة كنسبة مئوية من المبيعات لأنشطة الوقاية والتقييم والفشل</a:t>
            </a:r>
            <a:endParaRPr lang="en-GB" altLang="en-US" sz="2400">
              <a:latin typeface="Arial" panose="020B0604020202020204" pitchFamily="34" charset="0"/>
              <a:cs typeface="Times New Roman (Arabic)" panose="02020603050405020304" pitchFamily="18" charset="0"/>
            </a:endParaRPr>
          </a:p>
        </p:txBody>
      </p:sp>
      <p:graphicFrame>
        <p:nvGraphicFramePr>
          <p:cNvPr id="49159" name="Object 7">
            <a:extLst>
              <a:ext uri="{FF2B5EF4-FFF2-40B4-BE49-F238E27FC236}">
                <a16:creationId xmlns="" xmlns:a16="http://schemas.microsoft.com/office/drawing/2014/main" id="{19D5C8B3-8FA4-4FCD-6EE9-7C4188E5918C}"/>
              </a:ext>
            </a:extLst>
          </p:cNvPr>
          <p:cNvGraphicFramePr>
            <a:graphicFrameLocks noChangeAspect="1"/>
          </p:cNvGraphicFramePr>
          <p:nvPr/>
        </p:nvGraphicFramePr>
        <p:xfrm>
          <a:off x="730250" y="2743200"/>
          <a:ext cx="8229600" cy="3200400"/>
        </p:xfrm>
        <a:graphic>
          <a:graphicData uri="http://schemas.openxmlformats.org/presentationml/2006/ole">
            <mc:AlternateContent xmlns:mc="http://schemas.openxmlformats.org/markup-compatibility/2006">
              <mc:Choice xmlns:v="urn:schemas-microsoft-com:vml" Requires="v">
                <p:oleObj spid="_x0000_s8199" name="Chart" r:id="rId3" imgW="8839161" imgH="5181600" progId="MSGraph.Chart.8">
                  <p:embed followColorScheme="full"/>
                </p:oleObj>
              </mc:Choice>
              <mc:Fallback>
                <p:oleObj name="Chart" r:id="rId3" imgW="8839161" imgH="5181600" progId="MSGraph.Chart.8">
                  <p:embed followColorScheme="full"/>
                  <p:pic>
                    <p:nvPicPr>
                      <p:cNvPr id="49159" name="Object 7">
                        <a:extLst>
                          <a:ext uri="{FF2B5EF4-FFF2-40B4-BE49-F238E27FC236}">
                            <a16:creationId xmlns="" xmlns:a16="http://schemas.microsoft.com/office/drawing/2014/main" id="{19D5C8B3-8FA4-4FCD-6EE9-7C4188E5918C}"/>
                          </a:ext>
                        </a:extLst>
                      </p:cNvPr>
                      <p:cNvPicPr>
                        <a:picLocks noChangeAspect="1" noChangeArrowheads="1"/>
                      </p:cNvPicPr>
                      <p:nvPr/>
                    </p:nvPicPr>
                    <p:blipFill>
                      <a:blip r:embed="rId4"/>
                      <a:srcRect/>
                      <a:stretch>
                        <a:fillRect/>
                      </a:stretch>
                    </p:blipFill>
                    <p:spPr bwMode="auto">
                      <a:xfrm>
                        <a:off x="730250" y="2743200"/>
                        <a:ext cx="82296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0" name="Text Box 8">
            <a:extLst>
              <a:ext uri="{FF2B5EF4-FFF2-40B4-BE49-F238E27FC236}">
                <a16:creationId xmlns="" xmlns:a16="http://schemas.microsoft.com/office/drawing/2014/main" id="{268F7370-4406-B16E-A50B-71A27E6FA6E7}"/>
              </a:ext>
            </a:extLst>
          </p:cNvPr>
          <p:cNvSpPr txBox="1">
            <a:spLocks noChangeArrowheads="1"/>
          </p:cNvSpPr>
          <p:nvPr/>
        </p:nvSpPr>
        <p:spPr bwMode="auto">
          <a:xfrm>
            <a:off x="3995738" y="3352800"/>
            <a:ext cx="2786062"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b="1">
                <a:latin typeface="Arial" panose="020B0604020202020204" pitchFamily="34" charset="0"/>
                <a:cs typeface="Times New Roman (Arabic)" panose="02020603050405020304" pitchFamily="18" charset="0"/>
              </a:rPr>
              <a:t>Total Costs</a:t>
            </a:r>
            <a:r>
              <a:rPr lang="ar-SA" altLang="en-US" sz="1800" b="1">
                <a:latin typeface="Arial" panose="020B0604020202020204" pitchFamily="34" charset="0"/>
                <a:cs typeface="Times New Roman (Arabic)" panose="02020603050405020304" pitchFamily="18" charset="0"/>
              </a:rPr>
              <a:t>التكاليف الكلية </a:t>
            </a:r>
            <a:endParaRPr lang="en-GB" altLang="en-US" sz="1800" b="1">
              <a:latin typeface="Arial" panose="020B0604020202020204" pitchFamily="34" charset="0"/>
              <a:cs typeface="Times New Roman (Arabic)" panose="02020603050405020304" pitchFamily="18" charset="0"/>
            </a:endParaRPr>
          </a:p>
        </p:txBody>
      </p:sp>
      <p:sp>
        <p:nvSpPr>
          <p:cNvPr id="24581" name="Text Box 9">
            <a:extLst>
              <a:ext uri="{FF2B5EF4-FFF2-40B4-BE49-F238E27FC236}">
                <a16:creationId xmlns="" xmlns:a16="http://schemas.microsoft.com/office/drawing/2014/main" id="{7033926A-F0CE-6282-045D-DB1AF6EC3953}"/>
              </a:ext>
            </a:extLst>
          </p:cNvPr>
          <p:cNvSpPr txBox="1">
            <a:spLocks noChangeArrowheads="1"/>
          </p:cNvSpPr>
          <p:nvPr/>
        </p:nvSpPr>
        <p:spPr bwMode="auto">
          <a:xfrm>
            <a:off x="762000" y="5943600"/>
            <a:ext cx="5257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2800" b="1">
                <a:latin typeface="Arial" panose="020B0604020202020204" pitchFamily="34" charset="0"/>
                <a:cs typeface="Times New Roman (Arabic)" panose="02020603050405020304" pitchFamily="18" charset="0"/>
              </a:rPr>
              <a:t>Defect Level</a:t>
            </a:r>
            <a:r>
              <a:rPr lang="en-GB" altLang="en-US" sz="2400" b="1">
                <a:latin typeface="Arial" panose="020B0604020202020204" pitchFamily="34" charset="0"/>
                <a:cs typeface="Times New Roman (Arabic)" panose="02020603050405020304" pitchFamily="18" charset="0"/>
              </a:rPr>
              <a:t>               </a:t>
            </a:r>
            <a:r>
              <a:rPr lang="en-GB" altLang="en-US" sz="2400" b="1">
                <a:solidFill>
                  <a:srgbClr val="FF0000"/>
                </a:solidFill>
                <a:latin typeface="Arial" panose="020B0604020202020204" pitchFamily="34" charset="0"/>
                <a:cs typeface="Times New Roman (Arabic)" panose="02020603050405020304" pitchFamily="18" charset="0"/>
              </a:rPr>
              <a:t>EXAMPLE</a:t>
            </a:r>
          </a:p>
        </p:txBody>
      </p:sp>
      <p:sp>
        <p:nvSpPr>
          <p:cNvPr id="24582" name="Text Box 10">
            <a:extLst>
              <a:ext uri="{FF2B5EF4-FFF2-40B4-BE49-F238E27FC236}">
                <a16:creationId xmlns="" xmlns:a16="http://schemas.microsoft.com/office/drawing/2014/main" id="{2232F9D2-2E1D-6141-5C6E-658D7A163B4E}"/>
              </a:ext>
            </a:extLst>
          </p:cNvPr>
          <p:cNvSpPr txBox="1">
            <a:spLocks noChangeArrowheads="1"/>
          </p:cNvSpPr>
          <p:nvPr/>
        </p:nvSpPr>
        <p:spPr bwMode="auto">
          <a:xfrm>
            <a:off x="1143000" y="4692650"/>
            <a:ext cx="314166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b="1">
                <a:latin typeface="Arial" panose="020B0604020202020204" pitchFamily="34" charset="0"/>
                <a:cs typeface="Times New Roman (Arabic)" panose="02020603050405020304" pitchFamily="18" charset="0"/>
              </a:rPr>
              <a:t>Prevention and Appraisal Costs</a:t>
            </a:r>
            <a:r>
              <a:rPr lang="ar-SA" altLang="en-US" sz="1800" b="1">
                <a:latin typeface="Arial" panose="020B0604020202020204" pitchFamily="34" charset="0"/>
                <a:cs typeface="Times New Roman (Arabic)" panose="02020603050405020304" pitchFamily="18" charset="0"/>
              </a:rPr>
              <a:t>تكاليف الوقاية والتقييم </a:t>
            </a:r>
            <a:endParaRPr lang="en-GB" altLang="en-US" sz="1800" b="1">
              <a:latin typeface="Arial" panose="020B0604020202020204" pitchFamily="34" charset="0"/>
              <a:cs typeface="Times New Roman (Arabic)" panose="02020603050405020304" pitchFamily="18" charset="0"/>
            </a:endParaRPr>
          </a:p>
        </p:txBody>
      </p:sp>
      <p:sp>
        <p:nvSpPr>
          <p:cNvPr id="24583" name="Text Box 11">
            <a:extLst>
              <a:ext uri="{FF2B5EF4-FFF2-40B4-BE49-F238E27FC236}">
                <a16:creationId xmlns="" xmlns:a16="http://schemas.microsoft.com/office/drawing/2014/main" id="{7F531E84-A2AC-FBC4-9BFC-2C4A7670153E}"/>
              </a:ext>
            </a:extLst>
          </p:cNvPr>
          <p:cNvSpPr txBox="1">
            <a:spLocks noChangeArrowheads="1"/>
          </p:cNvSpPr>
          <p:nvPr/>
        </p:nvSpPr>
        <p:spPr bwMode="auto">
          <a:xfrm>
            <a:off x="6019800" y="4829175"/>
            <a:ext cx="2728913"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1800" b="1">
                <a:latin typeface="Arial" panose="020B0604020202020204" pitchFamily="34" charset="0"/>
                <a:cs typeface="Times New Roman (Arabic)" panose="02020603050405020304" pitchFamily="18" charset="0"/>
              </a:rPr>
              <a:t>Failure Costs</a:t>
            </a:r>
            <a:r>
              <a:rPr lang="ar-SA" altLang="en-US" sz="1800" b="1">
                <a:latin typeface="Arial" panose="020B0604020202020204" pitchFamily="34" charset="0"/>
                <a:cs typeface="Times New Roman (Arabic)" panose="02020603050405020304" pitchFamily="18" charset="0"/>
              </a:rPr>
              <a:t>تكاليف الفشل </a:t>
            </a:r>
            <a:endParaRPr lang="en-GB" altLang="en-US" sz="1800" b="1">
              <a:latin typeface="Arial" panose="020B0604020202020204" pitchFamily="34" charset="0"/>
              <a:cs typeface="Times New Roman (Arabic)" panose="02020603050405020304" pitchFamily="18" charset="0"/>
            </a:endParaRPr>
          </a:p>
        </p:txBody>
      </p:sp>
      <p:sp>
        <p:nvSpPr>
          <p:cNvPr id="24584" name="Text Box 12">
            <a:extLst>
              <a:ext uri="{FF2B5EF4-FFF2-40B4-BE49-F238E27FC236}">
                <a16:creationId xmlns="" xmlns:a16="http://schemas.microsoft.com/office/drawing/2014/main" id="{8E8879FF-78DD-210C-6C6E-A5A7DC1E8D14}"/>
              </a:ext>
            </a:extLst>
          </p:cNvPr>
          <p:cNvSpPr txBox="1">
            <a:spLocks noChangeArrowheads="1"/>
          </p:cNvSpPr>
          <p:nvPr/>
        </p:nvSpPr>
        <p:spPr bwMode="auto">
          <a:xfrm>
            <a:off x="228600" y="3352800"/>
            <a:ext cx="609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rtl="1">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cs typeface="Arial" panose="020B0604020202020204" pitchFamily="34" charset="0"/>
              </a:defRPr>
            </a:lvl1pPr>
            <a:lvl2pPr marL="742950" indent="-285750" algn="r" rtl="1">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cs typeface="Arial" panose="020B0604020202020204" pitchFamily="34" charset="0"/>
              </a:defRPr>
            </a:lvl2pPr>
            <a:lvl3pPr marL="1143000" indent="-228600" algn="r" rtl="1">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cs typeface="Arial" panose="020B0604020202020204" pitchFamily="34" charset="0"/>
              </a:defRPr>
            </a:lvl3pPr>
            <a:lvl4pPr marL="1600200" indent="-228600" algn="r" rtl="1">
              <a:spcBef>
                <a:spcPts val="400"/>
              </a:spcBef>
              <a:buClr>
                <a:srgbClr val="A5AB81"/>
              </a:buClr>
              <a:buSzPct val="7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4pPr>
            <a:lvl5pPr marL="2057400" indent="-228600" algn="r" rtl="1">
              <a:spcBef>
                <a:spcPts val="400"/>
              </a:spcBef>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5pPr>
            <a:lvl6pPr marL="25146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6pPr>
            <a:lvl7pPr marL="29718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7pPr>
            <a:lvl8pPr marL="34290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8pPr>
            <a:lvl9pPr marL="3886200" indent="-228600" eaLnBrk="0" fontAlgn="base" hangingPunct="0">
              <a:spcBef>
                <a:spcPts val="400"/>
              </a:spcBef>
              <a:spcAft>
                <a:spcPct val="0"/>
              </a:spcAft>
              <a:buClr>
                <a:srgbClr val="D8B25C"/>
              </a:buClr>
              <a:buSzPct val="65000"/>
              <a:buFont typeface="Wingdings" panose="05000000000000000000" pitchFamily="2" charset="2"/>
              <a:buChar char=""/>
              <a:defRPr sz="2000">
                <a:solidFill>
                  <a:schemeClr val="tx1"/>
                </a:solidFill>
                <a:latin typeface="Tw Cen MT" panose="020B0602020104020603" pitchFamily="34" charset="0"/>
                <a:cs typeface="Arial" panose="020B0604020202020204" pitchFamily="34" charset="0"/>
              </a:defRPr>
            </a:lvl9pPr>
          </a:lstStyle>
          <a:p>
            <a:pPr algn="l" rtl="0" eaLnBrk="1" hangingPunct="1">
              <a:spcBef>
                <a:spcPct val="50000"/>
              </a:spcBef>
              <a:buClrTx/>
              <a:buSzTx/>
              <a:buFontTx/>
              <a:buNone/>
            </a:pPr>
            <a:r>
              <a:rPr lang="en-GB" altLang="en-US" sz="4400" b="1">
                <a:latin typeface="Arial" panose="020B0604020202020204" pitchFamily="34" charset="0"/>
                <a:cs typeface="Times New Roman (Arabic)"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9159"/>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49159"/>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4915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9159"/>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49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49159" grpId="0" bld="series"/>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a:xfrm>
            <a:off x="755650" y="404813"/>
            <a:ext cx="7772400" cy="1143000"/>
          </a:xfrm>
          <a:noFill/>
        </p:spPr>
        <p:txBody>
          <a:bodyPr>
            <a:normAutofit fontScale="90000"/>
          </a:bodyPr>
          <a:lstStyle/>
          <a:p>
            <a:pPr algn="ctr" eaLnBrk="1" hangingPunct="1"/>
            <a:r>
              <a:rPr lang="en-US" sz="4000"/>
              <a:t/>
            </a:r>
            <a:br>
              <a:rPr lang="en-US" sz="4000"/>
            </a:br>
            <a:r>
              <a:rPr lang="en-US" sz="4000"/>
              <a:t>  </a:t>
            </a:r>
            <a:r>
              <a:rPr lang="ar-SA"/>
              <a:t>علماء و فلاسفة الجودة</a:t>
            </a:r>
            <a:br>
              <a:rPr lang="ar-SA"/>
            </a:br>
            <a:r>
              <a:rPr lang="ar-SA" sz="4000"/>
              <a:t> </a:t>
            </a:r>
            <a:r>
              <a:rPr lang="en-US" sz="2000"/>
              <a:t>Quality Philosophers</a:t>
            </a:r>
          </a:p>
        </p:txBody>
      </p:sp>
      <p:sp>
        <p:nvSpPr>
          <p:cNvPr id="9" name="عنصر نائب لرقم الشريحة 5"/>
          <p:cNvSpPr>
            <a:spLocks noGrp="1"/>
          </p:cNvSpPr>
          <p:nvPr>
            <p:ph type="sldNum" sz="quarter" idx="12"/>
          </p:nvPr>
        </p:nvSpPr>
        <p:spPr/>
        <p:txBody>
          <a:bodyPr/>
          <a:lstStyle/>
          <a:p>
            <a:pPr>
              <a:defRPr/>
            </a:pPr>
            <a:fld id="{3CDD475C-30B3-41F8-B9BD-7F1429126B6F}" type="slidenum">
              <a:rPr lang="ar-SA">
                <a:solidFill>
                  <a:srgbClr val="EBD189"/>
                </a:solidFill>
              </a:rPr>
              <a:pPr>
                <a:defRPr/>
              </a:pPr>
              <a:t>3</a:t>
            </a:fld>
            <a:endParaRPr lang="en-US">
              <a:solidFill>
                <a:srgbClr val="EBD189"/>
              </a:solidFill>
            </a:endParaRPr>
          </a:p>
        </p:txBody>
      </p:sp>
      <p:graphicFrame>
        <p:nvGraphicFramePr>
          <p:cNvPr id="9218" name="Object 5"/>
          <p:cNvGraphicFramePr>
            <a:graphicFrameLocks noChangeAspect="1"/>
          </p:cNvGraphicFramePr>
          <p:nvPr/>
        </p:nvGraphicFramePr>
        <p:xfrm>
          <a:off x="7019925" y="404813"/>
          <a:ext cx="1169988" cy="1223962"/>
        </p:xfrm>
        <a:graphic>
          <a:graphicData uri="http://schemas.openxmlformats.org/presentationml/2006/ole">
            <mc:AlternateContent xmlns:mc="http://schemas.openxmlformats.org/markup-compatibility/2006">
              <mc:Choice xmlns:v="urn:schemas-microsoft-com:vml" Requires="v">
                <p:oleObj spid="_x0000_s3079" name="Clip" r:id="rId3" imgW="1836720" imgH="1920600" progId="MS_ClipArt_Gallery.2">
                  <p:embed/>
                </p:oleObj>
              </mc:Choice>
              <mc:Fallback>
                <p:oleObj name="Clip" r:id="rId3" imgW="1836720" imgH="1920600" progId="MS_ClipArt_Gallery.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9925" y="404813"/>
                        <a:ext cx="1169988" cy="12239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77510" name="Rectangle 6"/>
          <p:cNvSpPr>
            <a:spLocks noChangeArrowheads="1"/>
          </p:cNvSpPr>
          <p:nvPr/>
        </p:nvSpPr>
        <p:spPr bwMode="auto">
          <a:xfrm>
            <a:off x="3267729" y="2543527"/>
            <a:ext cx="5447646" cy="4142673"/>
          </a:xfrm>
          <a:prstGeom prst="rect">
            <a:avLst/>
          </a:prstGeom>
          <a:noFill/>
          <a:ln w="9525">
            <a:noFill/>
            <a:miter lim="800000"/>
            <a:headEnd/>
            <a:tailEnd/>
          </a:ln>
          <a:effectLst/>
        </p:spPr>
        <p:txBody>
          <a:bodyPr wrap="none" anchor="ctr">
            <a:spAutoFit/>
          </a:bodyPr>
          <a:lstStyle/>
          <a:p>
            <a:pPr marL="381000" indent="-381000" fontAlgn="base">
              <a:spcBef>
                <a:spcPct val="20000"/>
              </a:spcBef>
              <a:spcAft>
                <a:spcPct val="0"/>
              </a:spcAft>
              <a:buFont typeface="Wingdings" pitchFamily="2" charset="2"/>
              <a:buChar char="ü"/>
              <a:defRPr/>
            </a:pPr>
            <a:r>
              <a:rPr lang="ar-SA" sz="2800" b="1" dirty="0" err="1">
                <a:solidFill>
                  <a:srgbClr val="00B0F0"/>
                </a:solidFill>
                <a:effectLst>
                  <a:outerShdw blurRad="38100" dist="38100" dir="2700000" algn="tl">
                    <a:srgbClr val="000000"/>
                  </a:outerShdw>
                </a:effectLst>
              </a:rPr>
              <a:t>شيوارت</a:t>
            </a:r>
            <a:r>
              <a:rPr lang="ar-SA" sz="2800" b="1" dirty="0">
                <a:solidFill>
                  <a:srgbClr val="00B0F0"/>
                </a:solidFill>
                <a:effectLst>
                  <a:outerShdw blurRad="38100" dist="38100" dir="2700000" algn="tl">
                    <a:srgbClr val="000000"/>
                  </a:outerShdw>
                </a:effectLst>
              </a:rPr>
              <a:t> </a:t>
            </a:r>
            <a:r>
              <a:rPr lang="en-US" sz="2800" b="1" dirty="0">
                <a:solidFill>
                  <a:srgbClr val="00B0F0"/>
                </a:solidFill>
                <a:effectLst>
                  <a:outerShdw blurRad="38100" dist="38100" dir="2700000" algn="tl">
                    <a:srgbClr val="000000"/>
                  </a:outerShdw>
                </a:effectLst>
              </a:rPr>
              <a:t>Stewart    </a:t>
            </a:r>
            <a:r>
              <a:rPr lang="ar-SA" sz="2800" b="1" dirty="0">
                <a:solidFill>
                  <a:srgbClr val="FFFFFF"/>
                </a:solidFill>
                <a:effectLst>
                  <a:outerShdw blurRad="38100" dist="38100" dir="2700000" algn="tl">
                    <a:srgbClr val="000000"/>
                  </a:outerShdw>
                </a:effectLst>
              </a:rPr>
              <a:t>    </a:t>
            </a:r>
            <a:r>
              <a:rPr lang="en-US" sz="2800" b="1" dirty="0">
                <a:solidFill>
                  <a:srgbClr val="FFFFFF"/>
                </a:solidFill>
                <a:effectLst>
                  <a:outerShdw blurRad="38100" dist="38100" dir="2700000" algn="tl">
                    <a:srgbClr val="000000"/>
                  </a:outerShdw>
                </a:effectLst>
              </a:rPr>
              <a:t> </a:t>
            </a:r>
            <a:r>
              <a:rPr lang="en-US" dirty="0">
                <a:solidFill>
                  <a:srgbClr val="FFFFFF"/>
                </a:solidFill>
              </a:rPr>
              <a:t>Walter Shewhart</a:t>
            </a:r>
          </a:p>
          <a:p>
            <a:pPr marL="381000" indent="-381000" fontAlgn="base">
              <a:spcBef>
                <a:spcPct val="20000"/>
              </a:spcBef>
              <a:spcAft>
                <a:spcPct val="0"/>
              </a:spcAft>
              <a:buFont typeface="Wingdings" pitchFamily="2" charset="2"/>
              <a:buChar char="ü"/>
              <a:defRPr/>
            </a:pPr>
            <a:r>
              <a:rPr lang="ar-SA" sz="2800" b="1" dirty="0" err="1">
                <a:solidFill>
                  <a:srgbClr val="00B0F0"/>
                </a:solidFill>
                <a:effectLst>
                  <a:outerShdw blurRad="38100" dist="38100" dir="2700000" algn="tl">
                    <a:srgbClr val="000000"/>
                  </a:outerShdw>
                </a:effectLst>
              </a:rPr>
              <a:t>فايغن</a:t>
            </a:r>
            <a:r>
              <a:rPr lang="ar-SA" sz="2800" b="1" dirty="0">
                <a:solidFill>
                  <a:srgbClr val="00B0F0"/>
                </a:solidFill>
                <a:effectLst>
                  <a:outerShdw blurRad="38100" dist="38100" dir="2700000" algn="tl">
                    <a:srgbClr val="000000"/>
                  </a:outerShdw>
                </a:effectLst>
              </a:rPr>
              <a:t> بوم </a:t>
            </a:r>
            <a:r>
              <a:rPr lang="en-US" sz="2800" b="1" dirty="0" err="1">
                <a:solidFill>
                  <a:srgbClr val="00B0F0"/>
                </a:solidFill>
                <a:effectLst>
                  <a:outerShdw blurRad="38100" dist="38100" dir="2700000" algn="tl">
                    <a:srgbClr val="000000"/>
                  </a:outerShdw>
                </a:effectLst>
              </a:rPr>
              <a:t>Feigenbaum</a:t>
            </a:r>
            <a:endParaRPr lang="en-US" sz="2800" b="1" dirty="0">
              <a:solidFill>
                <a:srgbClr val="00B0F0"/>
              </a:solidFill>
              <a:effectLst>
                <a:outerShdw blurRad="38100" dist="38100" dir="2700000" algn="tl">
                  <a:srgbClr val="000000"/>
                </a:outerShdw>
              </a:effectLst>
            </a:endParaRPr>
          </a:p>
          <a:p>
            <a:pPr marL="381000" indent="-381000" fontAlgn="base">
              <a:spcBef>
                <a:spcPct val="20000"/>
              </a:spcBef>
              <a:spcAft>
                <a:spcPct val="0"/>
              </a:spcAft>
              <a:buFont typeface="Wingdings" pitchFamily="2" charset="2"/>
              <a:buNone/>
              <a:defRPr/>
            </a:pPr>
            <a:endParaRPr lang="en-US" sz="2800" b="1" dirty="0">
              <a:solidFill>
                <a:srgbClr val="EEEEEE"/>
              </a:solidFill>
              <a:effectLst>
                <a:outerShdw blurRad="38100" dist="38100" dir="2700000" algn="tl">
                  <a:srgbClr val="000000"/>
                </a:outerShdw>
              </a:effectLst>
            </a:endParaRPr>
          </a:p>
          <a:p>
            <a:pPr marL="381000" indent="-381000" fontAlgn="base">
              <a:spcBef>
                <a:spcPct val="20000"/>
              </a:spcBef>
              <a:spcAft>
                <a:spcPct val="0"/>
              </a:spcAft>
              <a:buFont typeface="Wingdings" pitchFamily="2" charset="2"/>
              <a:buNone/>
              <a:defRPr/>
            </a:pPr>
            <a:endParaRPr lang="en-US" sz="2800" b="1" dirty="0">
              <a:solidFill>
                <a:srgbClr val="EEEEEE"/>
              </a:solidFill>
              <a:effectLst>
                <a:outerShdw blurRad="38100" dist="38100" dir="2700000" algn="tl">
                  <a:srgbClr val="000000"/>
                </a:outerShdw>
              </a:effectLst>
            </a:endParaRPr>
          </a:p>
          <a:p>
            <a:pPr marL="381000" indent="-381000" fontAlgn="base">
              <a:spcBef>
                <a:spcPct val="20000"/>
              </a:spcBef>
              <a:spcAft>
                <a:spcPct val="0"/>
              </a:spcAft>
              <a:buFont typeface="Wingdings" pitchFamily="2" charset="2"/>
              <a:buChar char="ü"/>
              <a:defRPr/>
            </a:pPr>
            <a:r>
              <a:rPr lang="ar-SA" sz="2800" b="1" dirty="0">
                <a:solidFill>
                  <a:srgbClr val="C00000"/>
                </a:solidFill>
                <a:effectLst>
                  <a:outerShdw blurRad="38100" dist="38100" dir="2700000" algn="tl">
                    <a:srgbClr val="000000"/>
                  </a:outerShdw>
                </a:effectLst>
              </a:rPr>
              <a:t>ديمنج </a:t>
            </a:r>
            <a:r>
              <a:rPr lang="ar-SA" sz="2800" b="1" dirty="0">
                <a:solidFill>
                  <a:srgbClr val="00B0F0"/>
                </a:solidFill>
                <a:effectLst>
                  <a:outerShdw blurRad="38100" dist="38100" dir="2700000" algn="tl">
                    <a:srgbClr val="000000"/>
                  </a:outerShdw>
                </a:effectLst>
              </a:rPr>
              <a:t>       </a:t>
            </a:r>
            <a:r>
              <a:rPr lang="en-US" sz="2800" b="1" dirty="0">
                <a:solidFill>
                  <a:srgbClr val="00B0F0"/>
                </a:solidFill>
                <a:effectLst>
                  <a:outerShdw blurRad="38100" dist="38100" dir="2700000" algn="tl">
                    <a:srgbClr val="000000"/>
                  </a:outerShdw>
                </a:effectLst>
              </a:rPr>
              <a:t> </a:t>
            </a:r>
            <a:r>
              <a:rPr lang="en-US" b="1" dirty="0">
                <a:solidFill>
                  <a:srgbClr val="C00000"/>
                </a:solidFill>
              </a:rPr>
              <a:t>W. Edwards Deming</a:t>
            </a:r>
          </a:p>
          <a:p>
            <a:pPr marL="381000" indent="-381000" fontAlgn="base">
              <a:spcBef>
                <a:spcPct val="20000"/>
              </a:spcBef>
              <a:spcAft>
                <a:spcPct val="0"/>
              </a:spcAft>
              <a:buFont typeface="Wingdings" pitchFamily="2" charset="2"/>
              <a:buChar char="ü"/>
              <a:defRPr/>
            </a:pPr>
            <a:r>
              <a:rPr lang="ar-SA" sz="2800" b="1" dirty="0">
                <a:solidFill>
                  <a:srgbClr val="C00000"/>
                </a:solidFill>
                <a:effectLst>
                  <a:outerShdw blurRad="38100" dist="38100" dir="2700000" algn="tl">
                    <a:srgbClr val="000000"/>
                  </a:outerShdw>
                </a:effectLst>
              </a:rPr>
              <a:t>جوران       </a:t>
            </a:r>
            <a:r>
              <a:rPr lang="en-US" sz="2800" b="1" dirty="0">
                <a:solidFill>
                  <a:srgbClr val="C00000"/>
                </a:solidFill>
                <a:effectLst>
                  <a:outerShdw blurRad="38100" dist="38100" dir="2700000" algn="tl">
                    <a:srgbClr val="000000"/>
                  </a:outerShdw>
                </a:effectLst>
              </a:rPr>
              <a:t> </a:t>
            </a:r>
            <a:r>
              <a:rPr lang="en-US" b="1" dirty="0">
                <a:solidFill>
                  <a:srgbClr val="C00000"/>
                </a:solidFill>
              </a:rPr>
              <a:t>Joseph Juran</a:t>
            </a:r>
          </a:p>
          <a:p>
            <a:pPr marL="381000" indent="-381000" fontAlgn="base">
              <a:spcBef>
                <a:spcPct val="20000"/>
              </a:spcBef>
              <a:spcAft>
                <a:spcPct val="0"/>
              </a:spcAft>
              <a:buFont typeface="Wingdings" pitchFamily="2" charset="2"/>
              <a:buChar char="ü"/>
              <a:defRPr/>
            </a:pPr>
            <a:r>
              <a:rPr lang="ar-SA" sz="2800" b="1" dirty="0">
                <a:solidFill>
                  <a:srgbClr val="C00000"/>
                </a:solidFill>
                <a:effectLst>
                  <a:outerShdw blurRad="38100" dist="38100" dir="2700000" algn="tl">
                    <a:srgbClr val="000000"/>
                  </a:outerShdw>
                </a:effectLst>
              </a:rPr>
              <a:t>كروسبي </a:t>
            </a:r>
            <a:r>
              <a:rPr lang="en-US" sz="2800" b="1" dirty="0">
                <a:solidFill>
                  <a:srgbClr val="C00000"/>
                </a:solidFill>
                <a:effectLst>
                  <a:outerShdw blurRad="38100" dist="38100" dir="2700000" algn="tl">
                    <a:srgbClr val="000000"/>
                  </a:outerShdw>
                </a:effectLst>
              </a:rPr>
              <a:t> </a:t>
            </a:r>
            <a:r>
              <a:rPr lang="en-US" b="1" dirty="0">
                <a:solidFill>
                  <a:srgbClr val="C00000"/>
                </a:solidFill>
              </a:rPr>
              <a:t>Philip Crosby    </a:t>
            </a:r>
            <a:r>
              <a:rPr lang="en-US" dirty="0">
                <a:solidFill>
                  <a:srgbClr val="C00000"/>
                </a:solidFill>
              </a:rPr>
              <a:t> </a:t>
            </a:r>
          </a:p>
          <a:p>
            <a:pPr marL="381000" indent="-381000" fontAlgn="base">
              <a:spcBef>
                <a:spcPct val="20000"/>
              </a:spcBef>
              <a:spcAft>
                <a:spcPct val="0"/>
              </a:spcAft>
              <a:buFont typeface="Wingdings" pitchFamily="2" charset="2"/>
              <a:buChar char="ü"/>
              <a:defRPr/>
            </a:pPr>
            <a:endParaRPr lang="en-US" sz="2800" b="1" dirty="0">
              <a:solidFill>
                <a:srgbClr val="00B0F0"/>
              </a:solidFill>
              <a:effectLst>
                <a:outerShdw blurRad="38100" dist="38100" dir="2700000" algn="tl">
                  <a:srgbClr val="000000"/>
                </a:outerShdw>
              </a:effectLst>
            </a:endParaRPr>
          </a:p>
        </p:txBody>
      </p:sp>
      <p:sp>
        <p:nvSpPr>
          <p:cNvPr id="277511" name="Text Box 7"/>
          <p:cNvSpPr txBox="1">
            <a:spLocks noChangeArrowheads="1"/>
          </p:cNvSpPr>
          <p:nvPr/>
        </p:nvSpPr>
        <p:spPr bwMode="auto">
          <a:xfrm>
            <a:off x="1042988" y="2293938"/>
            <a:ext cx="2663825" cy="1927225"/>
          </a:xfrm>
          <a:prstGeom prst="rect">
            <a:avLst/>
          </a:prstGeom>
          <a:noFill/>
          <a:ln w="9525">
            <a:solidFill>
              <a:srgbClr val="FF0000"/>
            </a:solidFill>
            <a:miter lim="800000"/>
            <a:headEnd/>
            <a:tailEnd/>
          </a:ln>
          <a:effectLst/>
        </p:spPr>
        <p:txBody>
          <a:bodyPr>
            <a:spAutoFit/>
          </a:bodyPr>
          <a:lstStyle/>
          <a:p>
            <a:pPr algn="ctr" fontAlgn="base">
              <a:spcBef>
                <a:spcPct val="50000"/>
              </a:spcBef>
              <a:spcAft>
                <a:spcPct val="0"/>
              </a:spcAft>
              <a:defRPr/>
            </a:pPr>
            <a:r>
              <a:rPr kumimoji="1" lang="ar-SA" sz="2400" b="1" dirty="0">
                <a:solidFill>
                  <a:srgbClr val="00B0F0"/>
                </a:solidFill>
                <a:effectLst>
                  <a:outerShdw blurRad="38100" dist="38100" dir="2700000" algn="tl">
                    <a:srgbClr val="000000"/>
                  </a:outerShdw>
                </a:effectLst>
                <a:latin typeface="Arial Narrow" pitchFamily="34" charset="0"/>
              </a:rPr>
              <a:t>الضبط الاحصائي للعمليات (</a:t>
            </a:r>
            <a:r>
              <a:rPr kumimoji="1" lang="en-US" b="1" dirty="0">
                <a:solidFill>
                  <a:srgbClr val="00B0F0"/>
                </a:solidFill>
                <a:effectLst>
                  <a:outerShdw blurRad="38100" dist="38100" dir="2700000" algn="tl">
                    <a:srgbClr val="000000"/>
                  </a:outerShdw>
                </a:effectLst>
                <a:latin typeface="Arial Narrow" pitchFamily="34" charset="0"/>
              </a:rPr>
              <a:t>SPC</a:t>
            </a:r>
            <a:r>
              <a:rPr kumimoji="1" lang="ar-SA" b="1" dirty="0">
                <a:solidFill>
                  <a:srgbClr val="00B0F0"/>
                </a:solidFill>
                <a:effectLst>
                  <a:outerShdw blurRad="38100" dist="38100" dir="2700000" algn="tl">
                    <a:srgbClr val="000000"/>
                  </a:outerShdw>
                </a:effectLst>
                <a:latin typeface="Arial Narrow" pitchFamily="34" charset="0"/>
              </a:rPr>
              <a:t> </a:t>
            </a:r>
            <a:r>
              <a:rPr kumimoji="1" lang="ar-SA" sz="2400" b="1" dirty="0">
                <a:solidFill>
                  <a:srgbClr val="00B0F0"/>
                </a:solidFill>
                <a:effectLst>
                  <a:outerShdw blurRad="38100" dist="38100" dir="2700000" algn="tl">
                    <a:srgbClr val="000000"/>
                  </a:outerShdw>
                </a:effectLst>
                <a:latin typeface="Arial Narrow" pitchFamily="34" charset="0"/>
              </a:rPr>
              <a:t>)</a:t>
            </a:r>
            <a:endParaRPr kumimoji="1" lang="en-US" sz="2400" b="1" dirty="0">
              <a:solidFill>
                <a:srgbClr val="00B0F0"/>
              </a:solidFill>
              <a:effectLst>
                <a:outerShdw blurRad="38100" dist="38100" dir="2700000" algn="tl">
                  <a:srgbClr val="000000"/>
                </a:outerShdw>
              </a:effectLst>
              <a:latin typeface="Arial Narrow" pitchFamily="34" charset="0"/>
            </a:endParaRPr>
          </a:p>
          <a:p>
            <a:pPr algn="ctr" rtl="0" fontAlgn="base">
              <a:spcBef>
                <a:spcPct val="50000"/>
              </a:spcBef>
              <a:spcAft>
                <a:spcPct val="0"/>
              </a:spcAft>
              <a:defRPr/>
            </a:pPr>
            <a:r>
              <a:rPr kumimoji="1" lang="ar-SA" sz="2400" b="1" dirty="0">
                <a:solidFill>
                  <a:srgbClr val="00B0F0"/>
                </a:solidFill>
                <a:effectLst>
                  <a:outerShdw blurRad="38100" dist="38100" dir="2700000" algn="tl">
                    <a:srgbClr val="000000"/>
                  </a:outerShdw>
                </a:effectLst>
                <a:latin typeface="Arial Narrow" pitchFamily="34" charset="0"/>
              </a:rPr>
              <a:t>الضبط الشامل للجودة</a:t>
            </a:r>
            <a:endParaRPr kumimoji="1" lang="en-US" sz="2400" b="1" dirty="0">
              <a:solidFill>
                <a:srgbClr val="00B0F0"/>
              </a:solidFill>
              <a:effectLst>
                <a:outerShdw blurRad="38100" dist="38100" dir="2700000" algn="tl">
                  <a:srgbClr val="000000"/>
                </a:outerShdw>
              </a:effectLst>
              <a:latin typeface="Arial Narrow" pitchFamily="34" charset="0"/>
            </a:endParaRPr>
          </a:p>
          <a:p>
            <a:pPr algn="ctr" rtl="0" fontAlgn="base">
              <a:spcBef>
                <a:spcPct val="50000"/>
              </a:spcBef>
              <a:spcAft>
                <a:spcPct val="0"/>
              </a:spcAft>
              <a:defRPr/>
            </a:pPr>
            <a:r>
              <a:rPr kumimoji="1" lang="en-US" sz="2400" b="1" dirty="0">
                <a:solidFill>
                  <a:srgbClr val="00B0F0"/>
                </a:solidFill>
                <a:effectLst>
                  <a:outerShdw blurRad="38100" dist="38100" dir="2700000" algn="tl">
                    <a:srgbClr val="000000"/>
                  </a:outerShdw>
                </a:effectLst>
                <a:latin typeface="Arial Narrow" pitchFamily="34" charset="0"/>
              </a:rPr>
              <a:t> </a:t>
            </a:r>
            <a:r>
              <a:rPr kumimoji="1" lang="en-US" b="1" dirty="0">
                <a:solidFill>
                  <a:srgbClr val="00B0F0"/>
                </a:solidFill>
                <a:effectLst>
                  <a:outerShdw blurRad="38100" dist="38100" dir="2700000" algn="tl">
                    <a:srgbClr val="000000"/>
                  </a:outerShdw>
                </a:effectLst>
                <a:latin typeface="Arial Narrow" pitchFamily="34" charset="0"/>
              </a:rPr>
              <a:t>Total Quality Control</a:t>
            </a:r>
          </a:p>
        </p:txBody>
      </p:sp>
      <p:sp>
        <p:nvSpPr>
          <p:cNvPr id="277512" name="Text Box 8"/>
          <p:cNvSpPr txBox="1">
            <a:spLocks noChangeArrowheads="1"/>
          </p:cNvSpPr>
          <p:nvPr/>
        </p:nvSpPr>
        <p:spPr bwMode="auto">
          <a:xfrm>
            <a:off x="1116013" y="4857750"/>
            <a:ext cx="2519362" cy="1379538"/>
          </a:xfrm>
          <a:prstGeom prst="rect">
            <a:avLst/>
          </a:prstGeom>
          <a:noFill/>
          <a:ln w="9525">
            <a:solidFill>
              <a:srgbClr val="FF0000"/>
            </a:solidFill>
            <a:miter lim="800000"/>
            <a:headEnd/>
            <a:tailEnd/>
          </a:ln>
          <a:effectLst/>
        </p:spPr>
        <p:txBody>
          <a:bodyPr>
            <a:spAutoFit/>
          </a:bodyPr>
          <a:lstStyle/>
          <a:p>
            <a:pPr algn="ctr" rtl="0" fontAlgn="base">
              <a:spcBef>
                <a:spcPct val="50000"/>
              </a:spcBef>
              <a:spcAft>
                <a:spcPct val="0"/>
              </a:spcAft>
              <a:defRPr/>
            </a:pPr>
            <a:r>
              <a:rPr kumimoji="1" lang="ar-SA" sz="2400" b="1">
                <a:solidFill>
                  <a:srgbClr val="EBD189"/>
                </a:solidFill>
                <a:effectLst>
                  <a:outerShdw blurRad="38100" dist="38100" dir="2700000" algn="tl">
                    <a:srgbClr val="000000"/>
                  </a:outerShdw>
                </a:effectLst>
                <a:latin typeface="Arial Narrow" pitchFamily="34" charset="0"/>
              </a:rPr>
              <a:t>إدارة الجودة الشاملة</a:t>
            </a:r>
            <a:endParaRPr kumimoji="1" lang="en-US" sz="2400" b="1">
              <a:solidFill>
                <a:srgbClr val="EBD189"/>
              </a:solidFill>
              <a:effectLst>
                <a:outerShdw blurRad="38100" dist="38100" dir="2700000" algn="tl">
                  <a:srgbClr val="000000"/>
                </a:outerShdw>
              </a:effectLst>
              <a:latin typeface="Arial Narrow" pitchFamily="34" charset="0"/>
            </a:endParaRPr>
          </a:p>
          <a:p>
            <a:pPr algn="ctr" rtl="0" fontAlgn="base">
              <a:spcBef>
                <a:spcPct val="50000"/>
              </a:spcBef>
              <a:spcAft>
                <a:spcPct val="0"/>
              </a:spcAft>
              <a:defRPr/>
            </a:pPr>
            <a:r>
              <a:rPr kumimoji="1" lang="en-US" sz="2400" b="1">
                <a:solidFill>
                  <a:srgbClr val="EBD189"/>
                </a:solidFill>
                <a:effectLst>
                  <a:outerShdw blurRad="38100" dist="38100" dir="2700000" algn="tl">
                    <a:srgbClr val="000000"/>
                  </a:outerShdw>
                </a:effectLst>
                <a:latin typeface="Arial Narrow" pitchFamily="34" charset="0"/>
              </a:rPr>
              <a:t>Total Quality Management</a:t>
            </a:r>
          </a:p>
        </p:txBody>
      </p:sp>
      <p:sp>
        <p:nvSpPr>
          <p:cNvPr id="9224" name="AutoShape 9"/>
          <p:cNvSpPr>
            <a:spLocks noChangeArrowheads="1"/>
          </p:cNvSpPr>
          <p:nvPr/>
        </p:nvSpPr>
        <p:spPr bwMode="auto">
          <a:xfrm rot="10800000">
            <a:off x="3779838" y="3068638"/>
            <a:ext cx="647700" cy="215900"/>
          </a:xfrm>
          <a:prstGeom prst="rightArrow">
            <a:avLst>
              <a:gd name="adj1" fmla="val 50000"/>
              <a:gd name="adj2" fmla="val 75000"/>
            </a:avLst>
          </a:prstGeom>
          <a:solidFill>
            <a:srgbClr val="FF0000"/>
          </a:solidFill>
          <a:ln w="9525">
            <a:solidFill>
              <a:srgbClr val="FF0000"/>
            </a:solidFill>
            <a:miter lim="800000"/>
            <a:headEnd/>
            <a:tailEnd/>
          </a:ln>
        </p:spPr>
        <p:txBody>
          <a:bodyPr wrap="none" anchor="ctr"/>
          <a:lstStyle/>
          <a:p>
            <a:pPr algn="l" rtl="0" fontAlgn="base">
              <a:spcBef>
                <a:spcPct val="0"/>
              </a:spcBef>
              <a:spcAft>
                <a:spcPct val="0"/>
              </a:spcAft>
            </a:pPr>
            <a:endParaRPr kumimoji="1" lang="ar-SA" sz="2400">
              <a:solidFill>
                <a:srgbClr val="EAEAEA"/>
              </a:solidFill>
              <a:latin typeface="Arial Narrow" pitchFamily="34" charset="0"/>
            </a:endParaRPr>
          </a:p>
        </p:txBody>
      </p:sp>
      <p:sp>
        <p:nvSpPr>
          <p:cNvPr id="9225" name="AutoShape 10"/>
          <p:cNvSpPr>
            <a:spLocks noChangeArrowheads="1"/>
          </p:cNvSpPr>
          <p:nvPr/>
        </p:nvSpPr>
        <p:spPr bwMode="auto">
          <a:xfrm rot="10800000">
            <a:off x="3851275" y="5300663"/>
            <a:ext cx="647700" cy="215900"/>
          </a:xfrm>
          <a:prstGeom prst="rightArrow">
            <a:avLst>
              <a:gd name="adj1" fmla="val 50000"/>
              <a:gd name="adj2" fmla="val 75000"/>
            </a:avLst>
          </a:prstGeom>
          <a:solidFill>
            <a:srgbClr val="FF0000"/>
          </a:solidFill>
          <a:ln w="9525">
            <a:solidFill>
              <a:srgbClr val="FF0000"/>
            </a:solidFill>
            <a:miter lim="800000"/>
            <a:headEnd/>
            <a:tailEnd/>
          </a:ln>
        </p:spPr>
        <p:txBody>
          <a:bodyPr wrap="none" anchor="ctr"/>
          <a:lstStyle/>
          <a:p>
            <a:pPr algn="l" rtl="0" fontAlgn="base">
              <a:spcBef>
                <a:spcPct val="0"/>
              </a:spcBef>
              <a:spcAft>
                <a:spcPct val="0"/>
              </a:spcAft>
            </a:pPr>
            <a:endParaRPr kumimoji="1" lang="ar-SA" sz="2400">
              <a:solidFill>
                <a:srgbClr val="EAEAEA"/>
              </a:solidFill>
              <a:latin typeface="Arial Narrow" pitchFamily="34" charset="0"/>
            </a:endParaRPr>
          </a:p>
        </p:txBody>
      </p:sp>
    </p:spTree>
    <p:extLst>
      <p:ext uri="{BB962C8B-B14F-4D97-AF65-F5344CB8AC3E}">
        <p14:creationId xmlns:p14="http://schemas.microsoft.com/office/powerpoint/2010/main" val="2636475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5" name="Rectangle 2"/>
          <p:cNvSpPr>
            <a:spLocks noGrp="1" noChangeArrowheads="1"/>
          </p:cNvSpPr>
          <p:nvPr>
            <p:ph type="title"/>
          </p:nvPr>
        </p:nvSpPr>
        <p:spPr>
          <a:xfrm>
            <a:off x="1042988" y="260350"/>
            <a:ext cx="7772400" cy="755650"/>
          </a:xfrm>
        </p:spPr>
        <p:txBody>
          <a:bodyPr/>
          <a:lstStyle/>
          <a:p>
            <a:pPr algn="ctr" eaLnBrk="1" hangingPunct="1"/>
            <a:r>
              <a:rPr lang="ar-SA" sz="4000"/>
              <a:t>مداخل الجودة الشاملة</a:t>
            </a:r>
            <a:endParaRPr lang="en-US" sz="4000"/>
          </a:p>
        </p:txBody>
      </p:sp>
      <p:sp>
        <p:nvSpPr>
          <p:cNvPr id="305155" name="Rectangle 3"/>
          <p:cNvSpPr>
            <a:spLocks noGrp="1" noChangeArrowheads="1"/>
          </p:cNvSpPr>
          <p:nvPr>
            <p:ph type="body" sz="half" idx="1"/>
          </p:nvPr>
        </p:nvSpPr>
        <p:spPr>
          <a:xfrm>
            <a:off x="1187625" y="1557338"/>
            <a:ext cx="7626176" cy="4114800"/>
          </a:xfrm>
        </p:spPr>
        <p:txBody>
          <a:bodyPr>
            <a:normAutofit fontScale="85000" lnSpcReduction="20000"/>
          </a:bodyPr>
          <a:lstStyle/>
          <a:p>
            <a:pPr algn="r" rtl="1" eaLnBrk="1" hangingPunct="1">
              <a:lnSpc>
                <a:spcPct val="80000"/>
              </a:lnSpc>
              <a:defRPr/>
            </a:pPr>
            <a:r>
              <a:rPr lang="ar-SA" sz="2800" b="1" dirty="0">
                <a:solidFill>
                  <a:schemeClr val="tx2"/>
                </a:solidFill>
                <a:effectLst>
                  <a:outerShdw blurRad="38100" dist="38100" dir="2700000" algn="tl">
                    <a:srgbClr val="000000"/>
                  </a:outerShdw>
                </a:effectLst>
              </a:rPr>
              <a:t>مدخل </a:t>
            </a:r>
            <a:r>
              <a:rPr lang="ar-SA" sz="2800" b="1" dirty="0" err="1">
                <a:solidFill>
                  <a:schemeClr val="tx2"/>
                </a:solidFill>
                <a:effectLst>
                  <a:outerShdw blurRad="38100" dist="38100" dir="2700000" algn="tl">
                    <a:srgbClr val="000000"/>
                  </a:outerShdw>
                </a:effectLst>
              </a:rPr>
              <a:t>ديمنج</a:t>
            </a:r>
            <a:r>
              <a:rPr lang="ar-SA" sz="2800" dirty="0"/>
              <a:t> :</a:t>
            </a:r>
            <a:endParaRPr lang="en-US" sz="2800" dirty="0"/>
          </a:p>
          <a:p>
            <a:pPr algn="r" rtl="1" eaLnBrk="1" hangingPunct="1">
              <a:lnSpc>
                <a:spcPct val="80000"/>
              </a:lnSpc>
              <a:defRPr/>
            </a:pPr>
            <a:r>
              <a:rPr lang="ar-SA" sz="2800" dirty="0"/>
              <a:t> التركيز على استعمال </a:t>
            </a:r>
            <a:r>
              <a:rPr lang="ar-SA" sz="2800" b="1" dirty="0">
                <a:solidFill>
                  <a:srgbClr val="0070C0"/>
                </a:solidFill>
              </a:rPr>
              <a:t>الأساليب الإحصائية </a:t>
            </a:r>
            <a:r>
              <a:rPr lang="ar-SA" sz="1800" b="1" dirty="0">
                <a:solidFill>
                  <a:srgbClr val="0070C0"/>
                </a:solidFill>
              </a:rPr>
              <a:t>( </a:t>
            </a:r>
            <a:r>
              <a:rPr lang="en-US" sz="2200" b="1" dirty="0">
                <a:solidFill>
                  <a:srgbClr val="0070C0"/>
                </a:solidFill>
              </a:rPr>
              <a:t>SPC</a:t>
            </a:r>
            <a:r>
              <a:rPr lang="ar-SA" sz="2200" b="1" dirty="0">
                <a:solidFill>
                  <a:srgbClr val="0070C0"/>
                </a:solidFill>
              </a:rPr>
              <a:t>)</a:t>
            </a:r>
            <a:r>
              <a:rPr lang="ar-SA" sz="2800" b="1" dirty="0">
                <a:solidFill>
                  <a:srgbClr val="0070C0"/>
                </a:solidFill>
              </a:rPr>
              <a:t> في </a:t>
            </a:r>
            <a:r>
              <a:rPr lang="ar-SA" sz="2800" b="1" dirty="0" smtClean="0">
                <a:solidFill>
                  <a:srgbClr val="0070C0"/>
                </a:solidFill>
              </a:rPr>
              <a:t>عمليات</a:t>
            </a:r>
            <a:r>
              <a:rPr lang="ar-IQ" sz="2800" b="1" dirty="0" smtClean="0">
                <a:solidFill>
                  <a:srgbClr val="0070C0"/>
                </a:solidFill>
              </a:rPr>
              <a:t> التحسين</a:t>
            </a:r>
            <a:r>
              <a:rPr lang="ar-SA" sz="2800" b="1" dirty="0" smtClean="0">
                <a:solidFill>
                  <a:srgbClr val="0070C0"/>
                </a:solidFill>
              </a:rPr>
              <a:t> </a:t>
            </a:r>
            <a:endParaRPr lang="en-US" sz="2800" b="1" dirty="0">
              <a:solidFill>
                <a:srgbClr val="0070C0"/>
              </a:solidFill>
            </a:endParaRPr>
          </a:p>
          <a:p>
            <a:pPr algn="r" rtl="1" eaLnBrk="1" hangingPunct="1">
              <a:lnSpc>
                <a:spcPct val="80000"/>
              </a:lnSpc>
              <a:defRPr/>
            </a:pPr>
            <a:endParaRPr lang="ar-SA" sz="2800" dirty="0"/>
          </a:p>
          <a:p>
            <a:pPr algn="r" rtl="1" eaLnBrk="1" hangingPunct="1">
              <a:lnSpc>
                <a:spcPct val="80000"/>
              </a:lnSpc>
              <a:defRPr/>
            </a:pPr>
            <a:r>
              <a:rPr lang="ar-SA" sz="2800" b="1" dirty="0">
                <a:solidFill>
                  <a:schemeClr val="tx2"/>
                </a:solidFill>
                <a:effectLst>
                  <a:outerShdw blurRad="38100" dist="38100" dir="2700000" algn="tl">
                    <a:srgbClr val="000000"/>
                  </a:outerShdw>
                </a:effectLst>
              </a:rPr>
              <a:t>مدخل جوران</a:t>
            </a:r>
            <a:r>
              <a:rPr lang="ar-SA" sz="2800" dirty="0"/>
              <a:t> </a:t>
            </a:r>
            <a:r>
              <a:rPr lang="ar-SA" sz="2800" dirty="0">
                <a:solidFill>
                  <a:srgbClr val="0070C0"/>
                </a:solidFill>
              </a:rPr>
              <a:t>: </a:t>
            </a:r>
            <a:r>
              <a:rPr lang="ar-SA" sz="2800" b="1" dirty="0">
                <a:solidFill>
                  <a:srgbClr val="0070C0"/>
                </a:solidFill>
              </a:rPr>
              <a:t>التركيز على الأبعاد الإدارية</a:t>
            </a:r>
            <a:r>
              <a:rPr lang="ar-SA" sz="2800" dirty="0">
                <a:solidFill>
                  <a:srgbClr val="0070C0"/>
                </a:solidFill>
              </a:rPr>
              <a:t> </a:t>
            </a:r>
            <a:r>
              <a:rPr lang="ar-SA" sz="2800" dirty="0"/>
              <a:t>لعمليات التخطيط </a:t>
            </a:r>
            <a:endParaRPr lang="ar-IQ" sz="2800" dirty="0"/>
          </a:p>
          <a:p>
            <a:pPr algn="r" rtl="1" eaLnBrk="1" hangingPunct="1">
              <a:lnSpc>
                <a:spcPct val="80000"/>
              </a:lnSpc>
              <a:defRPr/>
            </a:pPr>
            <a:r>
              <a:rPr lang="ar-SA" sz="2800" dirty="0"/>
              <a:t>و التنظيم و الرقابة و أهمية </a:t>
            </a:r>
            <a:r>
              <a:rPr lang="ar-SA" sz="2800" dirty="0" err="1"/>
              <a:t>التأك</a:t>
            </a:r>
            <a:r>
              <a:rPr lang="ar-IQ" sz="2800" dirty="0"/>
              <a:t>ي</a:t>
            </a:r>
            <a:r>
              <a:rPr lang="ar-SA" sz="2800" dirty="0"/>
              <a:t>د على مسئولية الإدارة في </a:t>
            </a:r>
            <a:endParaRPr lang="ar-IQ" sz="2800" dirty="0"/>
          </a:p>
          <a:p>
            <a:pPr algn="r" rtl="1" eaLnBrk="1" hangingPunct="1">
              <a:lnSpc>
                <a:spcPct val="80000"/>
              </a:lnSpc>
              <a:defRPr/>
            </a:pPr>
            <a:r>
              <a:rPr lang="ar-SA" sz="2800" dirty="0"/>
              <a:t>تحقيق الجودة و ضرورة وضع الأهداف </a:t>
            </a:r>
            <a:r>
              <a:rPr lang="ar-SA" sz="2800" b="1" dirty="0">
                <a:solidFill>
                  <a:srgbClr val="0070C0"/>
                </a:solidFill>
              </a:rPr>
              <a:t>(التخطيط للجودة، </a:t>
            </a:r>
            <a:endParaRPr lang="ar-IQ" sz="2800" b="1" dirty="0">
              <a:solidFill>
                <a:srgbClr val="0070C0"/>
              </a:solidFill>
            </a:endParaRPr>
          </a:p>
          <a:p>
            <a:pPr algn="r" rtl="1" eaLnBrk="1" hangingPunct="1">
              <a:lnSpc>
                <a:spcPct val="80000"/>
              </a:lnSpc>
              <a:defRPr/>
            </a:pPr>
            <a:r>
              <a:rPr lang="ar-SA" b="1" dirty="0">
                <a:solidFill>
                  <a:srgbClr val="0070C0"/>
                </a:solidFill>
              </a:rPr>
              <a:t>ضبط الجودة، تحسين الجودة)</a:t>
            </a:r>
          </a:p>
          <a:p>
            <a:pPr algn="r" rtl="1" eaLnBrk="1" hangingPunct="1">
              <a:lnSpc>
                <a:spcPct val="80000"/>
              </a:lnSpc>
              <a:defRPr/>
            </a:pPr>
            <a:endParaRPr lang="ar-SA" sz="2800" dirty="0"/>
          </a:p>
          <a:p>
            <a:pPr algn="r" rtl="1" eaLnBrk="1" hangingPunct="1">
              <a:lnSpc>
                <a:spcPct val="80000"/>
              </a:lnSpc>
              <a:defRPr/>
            </a:pPr>
            <a:r>
              <a:rPr lang="ar-SA" sz="2800" b="1" dirty="0">
                <a:solidFill>
                  <a:schemeClr val="tx2"/>
                </a:solidFill>
                <a:effectLst>
                  <a:outerShdw blurRad="38100" dist="38100" dir="2700000" algn="tl">
                    <a:srgbClr val="000000"/>
                  </a:outerShdw>
                </a:effectLst>
              </a:rPr>
              <a:t>مدخل كروسبي</a:t>
            </a:r>
            <a:r>
              <a:rPr lang="ar-SA" sz="2800" dirty="0"/>
              <a:t> :</a:t>
            </a:r>
            <a:endParaRPr lang="ar-IQ" sz="2800" dirty="0"/>
          </a:p>
          <a:p>
            <a:pPr algn="r" rtl="1" eaLnBrk="1" hangingPunct="1">
              <a:lnSpc>
                <a:spcPct val="80000"/>
              </a:lnSpc>
              <a:defRPr/>
            </a:pPr>
            <a:r>
              <a:rPr lang="ar-SA" sz="2800" dirty="0">
                <a:solidFill>
                  <a:srgbClr val="0070C0"/>
                </a:solidFill>
              </a:rPr>
              <a:t> </a:t>
            </a:r>
            <a:r>
              <a:rPr lang="ar-SA" sz="2800" b="1" dirty="0">
                <a:solidFill>
                  <a:srgbClr val="0070C0"/>
                </a:solidFill>
              </a:rPr>
              <a:t>الالتزام الكلي للإدارة العليا</a:t>
            </a:r>
            <a:r>
              <a:rPr lang="ar-SA" sz="2800" dirty="0">
                <a:solidFill>
                  <a:srgbClr val="0070C0"/>
                </a:solidFill>
              </a:rPr>
              <a:t> </a:t>
            </a:r>
            <a:r>
              <a:rPr lang="ar-SA" sz="2800" dirty="0"/>
              <a:t>بمبادئ الجودة (العمل على تحقيق </a:t>
            </a:r>
            <a:endParaRPr lang="ar-IQ" sz="2800" dirty="0"/>
          </a:p>
          <a:p>
            <a:pPr algn="r" rtl="1" eaLnBrk="1" hangingPunct="1">
              <a:lnSpc>
                <a:spcPct val="80000"/>
              </a:lnSpc>
              <a:defRPr/>
            </a:pPr>
            <a:r>
              <a:rPr lang="ar-SA" sz="2800" dirty="0"/>
              <a:t>مبدأ ”</a:t>
            </a:r>
            <a:r>
              <a:rPr lang="ar-SA" sz="2800" dirty="0">
                <a:solidFill>
                  <a:schemeClr val="tx2"/>
                </a:solidFill>
              </a:rPr>
              <a:t>افعله صحيحا منذ المرة الأولى – </a:t>
            </a:r>
            <a:r>
              <a:rPr lang="ar-SA" sz="2800" b="1" dirty="0">
                <a:solidFill>
                  <a:srgbClr val="0070C0"/>
                </a:solidFill>
              </a:rPr>
              <a:t>الهدف هو المعيب </a:t>
            </a:r>
            <a:endParaRPr lang="ar-IQ" sz="2800" b="1" dirty="0">
              <a:solidFill>
                <a:srgbClr val="0070C0"/>
              </a:solidFill>
            </a:endParaRPr>
          </a:p>
          <a:p>
            <a:pPr algn="r" rtl="1" eaLnBrk="1" hangingPunct="1">
              <a:lnSpc>
                <a:spcPct val="80000"/>
              </a:lnSpc>
              <a:defRPr/>
            </a:pPr>
            <a:r>
              <a:rPr lang="ar-SA" sz="2800" b="1" dirty="0">
                <a:solidFill>
                  <a:srgbClr val="0070C0"/>
                </a:solidFill>
              </a:rPr>
              <a:t>الصفري</a:t>
            </a:r>
            <a:r>
              <a:rPr lang="ar-SA" sz="2800" dirty="0">
                <a:latin typeface="Times New Roman"/>
              </a:rPr>
              <a:t>“. التركيز على الدوافع و عمليات التخطيط أكثر من </a:t>
            </a:r>
            <a:endParaRPr lang="ar-IQ" sz="2800" dirty="0">
              <a:latin typeface="Times New Roman"/>
            </a:endParaRPr>
          </a:p>
          <a:p>
            <a:pPr algn="r" rtl="1" eaLnBrk="1" hangingPunct="1">
              <a:lnSpc>
                <a:spcPct val="80000"/>
              </a:lnSpc>
              <a:defRPr/>
            </a:pPr>
            <a:r>
              <a:rPr lang="ar-SA" sz="2800" dirty="0">
                <a:latin typeface="Times New Roman"/>
              </a:rPr>
              <a:t>أساليب رقابة العمليات و حل المشاكل</a:t>
            </a:r>
          </a:p>
          <a:p>
            <a:pPr algn="r" rtl="1" eaLnBrk="1" hangingPunct="1">
              <a:lnSpc>
                <a:spcPct val="80000"/>
              </a:lnSpc>
              <a:defRPr/>
            </a:pPr>
            <a:endParaRPr lang="ar-SA" sz="2800" dirty="0"/>
          </a:p>
          <a:p>
            <a:pPr algn="r" rtl="1" eaLnBrk="1" hangingPunct="1">
              <a:lnSpc>
                <a:spcPct val="80000"/>
              </a:lnSpc>
              <a:defRPr/>
            </a:pPr>
            <a:endParaRPr lang="en-US" sz="2800" dirty="0"/>
          </a:p>
        </p:txBody>
      </p:sp>
      <p:graphicFrame>
        <p:nvGraphicFramePr>
          <p:cNvPr id="10242" name="Object 7"/>
          <p:cNvGraphicFramePr>
            <a:graphicFrameLocks noGrp="1" noChangeAspect="1"/>
          </p:cNvGraphicFramePr>
          <p:nvPr>
            <p:ph sz="quarter" idx="2"/>
            <p:extLst>
              <p:ext uri="{D42A27DB-BD31-4B8C-83A1-F6EECF244321}">
                <p14:modId xmlns:p14="http://schemas.microsoft.com/office/powerpoint/2010/main" val="144131880"/>
              </p:ext>
            </p:extLst>
          </p:nvPr>
        </p:nvGraphicFramePr>
        <p:xfrm flipH="1">
          <a:off x="467544" y="3933056"/>
          <a:ext cx="1746250" cy="766763"/>
        </p:xfrm>
        <a:graphic>
          <a:graphicData uri="http://schemas.openxmlformats.org/presentationml/2006/ole">
            <mc:AlternateContent xmlns:mc="http://schemas.openxmlformats.org/markup-compatibility/2006">
              <mc:Choice xmlns:v="urn:schemas-microsoft-com:vml" Requires="v">
                <p:oleObj spid="_x0000_s4108" name="Clip" r:id="rId3" imgW="4582440" imgH="2012760" progId="MS_ClipArt_Gallery.5">
                  <p:embed/>
                </p:oleObj>
              </mc:Choice>
              <mc:Fallback>
                <p:oleObj name="Clip" r:id="rId3" imgW="4582440" imgH="2012760" progId="MS_ClipArt_Gallery.5">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67544" y="3933056"/>
                        <a:ext cx="1746250" cy="766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3" name="Object 9"/>
          <p:cNvGraphicFramePr>
            <a:graphicFrameLocks noGrp="1" noChangeAspect="1"/>
          </p:cNvGraphicFramePr>
          <p:nvPr>
            <p:ph sz="quarter" idx="3"/>
            <p:extLst>
              <p:ext uri="{D42A27DB-BD31-4B8C-83A1-F6EECF244321}">
                <p14:modId xmlns:p14="http://schemas.microsoft.com/office/powerpoint/2010/main" val="3552600466"/>
              </p:ext>
            </p:extLst>
          </p:nvPr>
        </p:nvGraphicFramePr>
        <p:xfrm>
          <a:off x="395536" y="1772816"/>
          <a:ext cx="792584" cy="793853"/>
        </p:xfrm>
        <a:graphic>
          <a:graphicData uri="http://schemas.openxmlformats.org/presentationml/2006/ole">
            <mc:AlternateContent xmlns:mc="http://schemas.openxmlformats.org/markup-compatibility/2006">
              <mc:Choice xmlns:v="urn:schemas-microsoft-com:vml" Requires="v">
                <p:oleObj spid="_x0000_s4109" name="Clip" r:id="rId5" imgW="3464280" imgH="3468960" progId="MS_ClipArt_Gallery.2">
                  <p:embed/>
                </p:oleObj>
              </mc:Choice>
              <mc:Fallback>
                <p:oleObj name="Clip" r:id="rId5" imgW="3464280" imgH="3468960" progId="MS_ClipArt_Gallery.2">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536" y="1772816"/>
                        <a:ext cx="792584" cy="793853"/>
                      </a:xfrm>
                      <a:prstGeom prst="rect">
                        <a:avLst/>
                      </a:prstGeom>
                      <a:noFill/>
                      <a:ln>
                        <a:noFill/>
                      </a:ln>
                      <a:effectLst/>
                      <a:extLst/>
                    </p:spPr>
                  </p:pic>
                </p:oleObj>
              </mc:Fallback>
            </mc:AlternateContent>
          </a:graphicData>
        </a:graphic>
      </p:graphicFrame>
      <p:sp>
        <p:nvSpPr>
          <p:cNvPr id="6" name="عنصر نائب لرقم الشريحة 7"/>
          <p:cNvSpPr>
            <a:spLocks noGrp="1"/>
          </p:cNvSpPr>
          <p:nvPr>
            <p:ph type="sldNum" sz="quarter" idx="12"/>
          </p:nvPr>
        </p:nvSpPr>
        <p:spPr/>
        <p:txBody>
          <a:bodyPr/>
          <a:lstStyle/>
          <a:p>
            <a:pPr>
              <a:defRPr/>
            </a:pPr>
            <a:fld id="{ED6149BA-E4B1-412E-9CE9-06C04E03BC79}" type="slidenum">
              <a:rPr lang="ar-SA">
                <a:solidFill>
                  <a:srgbClr val="EBD189"/>
                </a:solidFill>
              </a:rPr>
              <a:pPr>
                <a:defRPr/>
              </a:pPr>
              <a:t>4</a:t>
            </a:fld>
            <a:endParaRPr lang="en-US">
              <a:solidFill>
                <a:srgbClr val="EBD189"/>
              </a:solidFill>
            </a:endParaRPr>
          </a:p>
        </p:txBody>
      </p:sp>
    </p:spTree>
    <p:extLst>
      <p:ext uri="{BB962C8B-B14F-4D97-AF65-F5344CB8AC3E}">
        <p14:creationId xmlns:p14="http://schemas.microsoft.com/office/powerpoint/2010/main" val="338719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932AA05-032C-4CC4-A3C4-FECA08EBBE5E}"/>
              </a:ext>
            </a:extLst>
          </p:cNvPr>
          <p:cNvSpPr>
            <a:spLocks noGrp="1"/>
          </p:cNvSpPr>
          <p:nvPr>
            <p:ph type="title"/>
          </p:nvPr>
        </p:nvSpPr>
        <p:spPr>
          <a:xfrm>
            <a:off x="1357313" y="357188"/>
            <a:ext cx="6572250" cy="558800"/>
          </a:xfrm>
        </p:spPr>
        <p:txBody>
          <a:bodyPr>
            <a:normAutofit/>
          </a:bodyPr>
          <a:lstStyle/>
          <a:p>
            <a:pPr>
              <a:defRPr/>
            </a:pPr>
            <a:r>
              <a:rPr lang="ar-SA" sz="2400" dirty="0">
                <a:latin typeface="Monotype Koufi" pitchFamily="2" charset="-78"/>
                <a:ea typeface="Monotype Koufi" pitchFamily="2" charset="-78"/>
                <a:cs typeface="Monotype Koufi" pitchFamily="2" charset="-78"/>
              </a:rPr>
              <a:t>مبادئ</a:t>
            </a:r>
            <a:r>
              <a:rPr lang="ar-IQ" sz="2400" dirty="0">
                <a:latin typeface="Monotype Koufi" pitchFamily="2" charset="-78"/>
                <a:ea typeface="Monotype Koufi" pitchFamily="2" charset="-78"/>
                <a:cs typeface="Monotype Koufi" pitchFamily="2" charset="-78"/>
              </a:rPr>
              <a:t> ا</a:t>
            </a:r>
            <a:r>
              <a:rPr lang="ar-SA" sz="2400" dirty="0">
                <a:latin typeface="Monotype Koufi" pitchFamily="2" charset="-78"/>
                <a:ea typeface="Monotype Koufi" pitchFamily="2" charset="-78"/>
                <a:cs typeface="Monotype Koufi" pitchFamily="2" charset="-78"/>
              </a:rPr>
              <a:t>لجودة الشاملة في الشركات والهيئات الرائدة  </a:t>
            </a:r>
          </a:p>
        </p:txBody>
      </p:sp>
      <p:sp>
        <p:nvSpPr>
          <p:cNvPr id="49155" name="Content Placeholder 2">
            <a:extLst>
              <a:ext uri="{FF2B5EF4-FFF2-40B4-BE49-F238E27FC236}">
                <a16:creationId xmlns="" xmlns:a16="http://schemas.microsoft.com/office/drawing/2014/main" id="{581882CA-CED4-49CA-823A-D2610A7B3E91}"/>
              </a:ext>
            </a:extLst>
          </p:cNvPr>
          <p:cNvSpPr>
            <a:spLocks noGrp="1"/>
          </p:cNvSpPr>
          <p:nvPr>
            <p:ph idx="1"/>
          </p:nvPr>
        </p:nvSpPr>
        <p:spPr>
          <a:xfrm>
            <a:off x="1115616" y="1124744"/>
            <a:ext cx="7715199" cy="5429250"/>
          </a:xfrm>
        </p:spPr>
        <p:txBody>
          <a:bodyPr>
            <a:normAutofit fontScale="40000" lnSpcReduction="20000"/>
          </a:bodyPr>
          <a:lstStyle/>
          <a:p>
            <a:r>
              <a:rPr lang="ar-SA" altLang="en-US" sz="5500" b="1" dirty="0">
                <a:cs typeface="Simplified Arabic" panose="02020603050405020304" pitchFamily="18" charset="-78"/>
              </a:rPr>
              <a:t>مبــدأ</a:t>
            </a:r>
            <a:r>
              <a:rPr lang="ar-SA" altLang="en-US" sz="6000" b="1" dirty="0">
                <a:cs typeface="Simplified Arabic" panose="02020603050405020304" pitchFamily="18" charset="-78"/>
              </a:rPr>
              <a:t> 1:إن تحسين الجودة يتطلب الالتزام الثابت والوطيد من الإدارة العليا</a:t>
            </a:r>
            <a:r>
              <a:rPr lang="ar-SA" altLang="en-US" sz="6000" dirty="0">
                <a:cs typeface="Simplified Arabic" panose="02020603050405020304" pitchFamily="18" charset="-78"/>
              </a:rPr>
              <a:t>. </a:t>
            </a:r>
            <a:br>
              <a:rPr lang="ar-SA" altLang="en-US" sz="6000" dirty="0">
                <a:cs typeface="Simplified Arabic" panose="02020603050405020304" pitchFamily="18" charset="-78"/>
              </a:rPr>
            </a:br>
            <a:r>
              <a:rPr lang="ar-SA" altLang="en-US" sz="6000" dirty="0">
                <a:cs typeface="Simplified Arabic" panose="02020603050405020304" pitchFamily="18" charset="-78"/>
              </a:rPr>
              <a:t>الإدارة العليا بما في ذلك المدير العام مطالبون بأن يبينوا بجلاء أنه يتوجب على كل فرد في المنشأة الالتزام شخصيا بالجودة. وغالبا ما يساور الموظفون في البداية الشك عندما يسمعون الإدارة تعلن أنها ملتزمة بالجودة. لذا على الإدارة أن تعني ما تقول وتعكس التزامها بالجودة من خلال الفلسفة المعلنة للشركة وأهدافها ولوائحها وأولوياتها وسلوكيات الإدارة فيها. وهذ خطوات تحقيقها: </a:t>
            </a:r>
          </a:p>
          <a:p>
            <a:pPr lvl="1"/>
            <a:r>
              <a:rPr lang="ar-SA" altLang="en-US" sz="6000" dirty="0">
                <a:cs typeface="Simplified Arabic" panose="02020603050405020304" pitchFamily="18" charset="-78"/>
              </a:rPr>
              <a:t>· </a:t>
            </a:r>
            <a:r>
              <a:rPr lang="ar-SA" altLang="en-US" sz="6000" dirty="0">
                <a:latin typeface="Arabic Transparent" pitchFamily="34" charset="0"/>
                <a:cs typeface="Arabic Transparent" pitchFamily="34" charset="0"/>
              </a:rPr>
              <a:t>وضع ونشر رؤيا واضحة لفلسفة المنشأة ومبادئها وأهدافها ذات العلاقة بالجودة </a:t>
            </a:r>
            <a:br>
              <a:rPr lang="ar-SA" altLang="en-US" sz="6000" dirty="0">
                <a:latin typeface="Arabic Transparent" pitchFamily="34" charset="0"/>
                <a:cs typeface="Arabic Transparent" pitchFamily="34" charset="0"/>
              </a:rPr>
            </a:br>
            <a:r>
              <a:rPr lang="ar-SA" altLang="en-US" sz="6000" dirty="0">
                <a:latin typeface="Arabic Transparent" pitchFamily="34" charset="0"/>
                <a:cs typeface="Arabic Transparent" pitchFamily="34" charset="0"/>
              </a:rPr>
              <a:t>· توفير وتوظيف الموارد اللازمة لخدمة الأهداف وتعريف أو تحديد المسؤوليات </a:t>
            </a:r>
            <a:br>
              <a:rPr lang="ar-SA" altLang="en-US" sz="6000" dirty="0">
                <a:latin typeface="Arabic Transparent" pitchFamily="34" charset="0"/>
                <a:cs typeface="Arabic Transparent" pitchFamily="34" charset="0"/>
              </a:rPr>
            </a:br>
            <a:r>
              <a:rPr lang="ar-SA" altLang="en-US" sz="6000" dirty="0">
                <a:latin typeface="Arabic Transparent" pitchFamily="34" charset="0"/>
                <a:cs typeface="Arabic Transparent" pitchFamily="34" charset="0"/>
              </a:rPr>
              <a:t>· استثمار الوقت لتعلم القضايا والمسائل المتعلقة بالجودة ومتابعة التقدم لأي مبادرات</a:t>
            </a:r>
            <a:br>
              <a:rPr lang="ar-SA" altLang="en-US" sz="6000" dirty="0">
                <a:latin typeface="Arabic Transparent" pitchFamily="34" charset="0"/>
                <a:cs typeface="Arabic Transparent" pitchFamily="34" charset="0"/>
              </a:rPr>
            </a:br>
            <a:r>
              <a:rPr lang="ar-SA" altLang="en-US" sz="6000" dirty="0">
                <a:latin typeface="Arabic Transparent" pitchFamily="34" charset="0"/>
                <a:cs typeface="Arabic Transparent" pitchFamily="34" charset="0"/>
              </a:rPr>
              <a:t>· تشجيع التواصل بين المديرين والموظفين، وفيما بين إداراتها و وحداتها وبين العملاء </a:t>
            </a:r>
            <a:br>
              <a:rPr lang="ar-SA" altLang="en-US" sz="6000" dirty="0">
                <a:latin typeface="Arabic Transparent" pitchFamily="34" charset="0"/>
                <a:cs typeface="Arabic Transparent" pitchFamily="34" charset="0"/>
              </a:rPr>
            </a:br>
            <a:r>
              <a:rPr lang="ar-SA" altLang="en-US" sz="6000" dirty="0">
                <a:latin typeface="Arabic Transparent" pitchFamily="34" charset="0"/>
                <a:cs typeface="Arabic Transparent" pitchFamily="34" charset="0"/>
              </a:rPr>
              <a:t>· أن تكون الإدارة العليا القدوة الجيدة في الأقوال والأفعال</a:t>
            </a:r>
            <a:r>
              <a:rPr lang="ar-SA" altLang="en-US" sz="5500" dirty="0">
                <a:latin typeface="Arabic Transparent" pitchFamily="34" charset="0"/>
                <a:cs typeface="Arabic Transparent" pitchFamily="34" charset="0"/>
              </a:rPr>
              <a:t>.</a:t>
            </a:r>
          </a:p>
          <a:p>
            <a:pPr algn="just">
              <a:buFont typeface="Wingdings" panose="05000000000000000000" pitchFamily="2" charset="2"/>
              <a:buNone/>
            </a:pPr>
            <a:endParaRPr lang="ar-SA" altLang="en-US" sz="1800" dirty="0">
              <a:cs typeface="Simplified Arabic" panose="02020603050405020304" pitchFamily="18" charset="-78"/>
            </a:endParaRPr>
          </a:p>
          <a:p>
            <a:pPr algn="just">
              <a:buFont typeface="Wingdings" panose="05000000000000000000" pitchFamily="2" charset="2"/>
              <a:buNone/>
            </a:pPr>
            <a:r>
              <a:rPr lang="ar-SA" altLang="en-US" sz="1800" dirty="0">
                <a:cs typeface="Simplified Arabic" panose="02020603050405020304" pitchFamily="18" charset="-78"/>
              </a:rPr>
              <a:t/>
            </a:r>
            <a:br>
              <a:rPr lang="ar-SA" altLang="en-US" sz="1800" dirty="0">
                <a:cs typeface="Simplified Arabic" panose="02020603050405020304" pitchFamily="18" charset="-78"/>
              </a:rPr>
            </a:br>
            <a:r>
              <a:rPr lang="ar-SA" altLang="en-US" sz="1800" dirty="0">
                <a:cs typeface="Simplified Arabic" panose="02020603050405020304" pitchFamily="18" charset="-78"/>
              </a:rPr>
              <a:t/>
            </a:r>
            <a:br>
              <a:rPr lang="ar-SA" altLang="en-US" sz="1800" dirty="0">
                <a:cs typeface="Simplified Arabic" panose="02020603050405020304" pitchFamily="18" charset="-78"/>
              </a:rPr>
            </a:br>
            <a:r>
              <a:rPr lang="ar-SA" altLang="en-US" sz="1800" dirty="0">
                <a:cs typeface="Simplified Arabic" panose="02020603050405020304" pitchFamily="18" charset="-78"/>
              </a:rPr>
              <a:t/>
            </a:r>
            <a:br>
              <a:rPr lang="ar-SA" altLang="en-US" sz="1800" dirty="0">
                <a:cs typeface="Simplified Arabic" panose="02020603050405020304" pitchFamily="18" charset="-78"/>
              </a:rPr>
            </a:br>
            <a:endParaRPr lang="ar-SA" altLang="en-US" sz="1800" dirty="0">
              <a:cs typeface="Simplified Arabic" panose="02020603050405020304" pitchFamily="18" charset="-78"/>
            </a:endParaRPr>
          </a:p>
        </p:txBody>
      </p:sp>
      <p:sp>
        <p:nvSpPr>
          <p:cNvPr id="53253" name="Slide Number Placeholder 4">
            <a:extLst>
              <a:ext uri="{FF2B5EF4-FFF2-40B4-BE49-F238E27FC236}">
                <a16:creationId xmlns="" xmlns:a16="http://schemas.microsoft.com/office/drawing/2014/main" id="{ED421656-11EB-419C-9C7B-EA2B62A88D17}"/>
              </a:ext>
            </a:extLst>
          </p:cNvPr>
          <p:cNvSpPr>
            <a:spLocks noGrp="1"/>
          </p:cNvSpPr>
          <p:nvPr>
            <p:ph type="sldNum" sz="quarter" idx="12"/>
          </p:nvPr>
        </p:nvSpPr>
        <p:spPr bwMode="auto">
          <a:ln>
            <a:miter lim="800000"/>
            <a:headEnd/>
            <a:tailEnd/>
          </a:ln>
        </p:spPr>
        <p:txBody>
          <a:bodyPr lIns="91440" rIns="91440"/>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l" defTabSz="914400" rtl="1" eaLnBrk="1" fontAlgn="base" latinLnBrk="0" hangingPunct="1">
              <a:lnSpc>
                <a:spcPct val="100000"/>
              </a:lnSpc>
              <a:spcBef>
                <a:spcPct val="0"/>
              </a:spcBef>
              <a:spcAft>
                <a:spcPct val="0"/>
              </a:spcAft>
              <a:buClrTx/>
              <a:buSzTx/>
              <a:buFontTx/>
              <a:buNone/>
              <a:tabLst/>
              <a:defRPr/>
            </a:pPr>
            <a:fld id="{BE72D791-9FE9-4A4F-859B-AE128B98175E}" type="slidenum">
              <a:rPr kumimoji="0" lang="ar-SA" altLang="en-US" sz="1200" b="0" i="0" u="none" strike="noStrike" kern="1200" cap="none" spc="0" normalizeH="0" baseline="0" noProof="0">
                <a:ln>
                  <a:noFill/>
                </a:ln>
                <a:solidFill>
                  <a:srgbClr val="BCBCBC"/>
                </a:solidFill>
                <a:effectLst/>
                <a:uLnTx/>
                <a:uFillTx/>
                <a:latin typeface="Tahoma" panose="020B0604030504040204" pitchFamily="34" charset="0"/>
                <a:ea typeface="+mn-ea"/>
                <a:cs typeface="Arial" panose="020B0604020202020204" pitchFamily="34" charset="0"/>
              </a:rPr>
              <a:pPr marL="0" marR="0" lvl="0" indent="0" algn="l" defTabSz="914400" rtl="1"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BCBCBC"/>
              </a:solidFill>
              <a:effectLst/>
              <a:uLnTx/>
              <a:uFillTx/>
              <a:latin typeface="Tahoma" panose="020B0604030504040204" pitchFamily="34" charset="0"/>
              <a:ea typeface="+mn-ea"/>
              <a:cs typeface="Arial" panose="020B0604020202020204" pitchFamily="34" charset="0"/>
            </a:endParaRPr>
          </a:p>
        </p:txBody>
      </p:sp>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B34F065-1154-456A-91E3-76DE8E75E17B}" type="slidenum">
              <a:rPr lang="ar-SA" smtClean="0"/>
              <a:t>6</a:t>
            </a:fld>
            <a:endParaRPr lang="ar-SA"/>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980727"/>
            <a:ext cx="6912768" cy="4210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مستطيل 6"/>
          <p:cNvSpPr/>
          <p:nvPr/>
        </p:nvSpPr>
        <p:spPr>
          <a:xfrm>
            <a:off x="3635896" y="1013256"/>
            <a:ext cx="4572000" cy="461665"/>
          </a:xfrm>
          <a:prstGeom prst="rect">
            <a:avLst/>
          </a:prstGeom>
        </p:spPr>
        <p:txBody>
          <a:bodyPr>
            <a:spAutoFit/>
          </a:bodyPr>
          <a:lstStyle/>
          <a:p>
            <a:r>
              <a:rPr lang="ar-SA" altLang="en-US" sz="2400" b="1" dirty="0">
                <a:solidFill>
                  <a:prstClr val="black"/>
                </a:solidFill>
                <a:cs typeface="Simplified Arabic" panose="02020603050405020304" pitchFamily="18" charset="-78"/>
              </a:rPr>
              <a:t>مبــدأ 2: اعتبار الجودة قضية </a:t>
            </a:r>
            <a:r>
              <a:rPr lang="ar-SA" altLang="en-US" sz="2400" b="1" dirty="0" err="1">
                <a:solidFill>
                  <a:prstClr val="black"/>
                </a:solidFill>
                <a:cs typeface="Simplified Arabic" panose="02020603050405020304" pitchFamily="18" charset="-78"/>
              </a:rPr>
              <a:t>إستراتيجية</a:t>
            </a:r>
            <a:endParaRPr lang="en-US" sz="2400" dirty="0"/>
          </a:p>
        </p:txBody>
      </p:sp>
    </p:spTree>
    <p:extLst>
      <p:ext uri="{BB962C8B-B14F-4D97-AF65-F5344CB8AC3E}">
        <p14:creationId xmlns:p14="http://schemas.microsoft.com/office/powerpoint/2010/main" val="14538463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Content Placeholder 2">
            <a:extLst>
              <a:ext uri="{FF2B5EF4-FFF2-40B4-BE49-F238E27FC236}">
                <a16:creationId xmlns="" xmlns:a16="http://schemas.microsoft.com/office/drawing/2014/main" id="{4A067CF0-5733-44CA-857A-0ACD58B3E70B}"/>
              </a:ext>
            </a:extLst>
          </p:cNvPr>
          <p:cNvSpPr>
            <a:spLocks noGrp="1"/>
          </p:cNvSpPr>
          <p:nvPr>
            <p:ph idx="1"/>
          </p:nvPr>
        </p:nvSpPr>
        <p:spPr>
          <a:xfrm>
            <a:off x="1187624" y="857250"/>
            <a:ext cx="7499176" cy="5500688"/>
          </a:xfrm>
        </p:spPr>
        <p:txBody>
          <a:bodyPr/>
          <a:lstStyle/>
          <a:p>
            <a:pPr algn="just"/>
            <a:r>
              <a:rPr lang="ar-SA" altLang="en-US" sz="2400" b="1" dirty="0">
                <a:cs typeface="Simplified Arabic" panose="02020603050405020304" pitchFamily="18" charset="-78"/>
              </a:rPr>
              <a:t>مبـدأ 4: تحديد معايير ومقاييس للجودة وفق متطلبات وتوقعات العميل/ المستهدف</a:t>
            </a:r>
          </a:p>
          <a:p>
            <a:pPr algn="just">
              <a:buFont typeface="Wingdings" panose="05000000000000000000" pitchFamily="2" charset="2"/>
              <a:buNone/>
            </a:pPr>
            <a:r>
              <a:rPr lang="ar-SA" altLang="en-US" sz="2400" dirty="0">
                <a:cs typeface="Simplified Arabic" panose="02020603050405020304" pitchFamily="18" charset="-78"/>
              </a:rPr>
              <a:t>	إن وجود معايير صريح</a:t>
            </a:r>
            <a:r>
              <a:rPr lang="ar-IQ" altLang="en-US" sz="2400" dirty="0">
                <a:cs typeface="Simplified Arabic" panose="02020603050405020304" pitchFamily="18" charset="-78"/>
              </a:rPr>
              <a:t>ة</a:t>
            </a:r>
            <a:r>
              <a:rPr lang="ar-SA" altLang="en-US" sz="2400" dirty="0">
                <a:cs typeface="Simplified Arabic" panose="02020603050405020304" pitchFamily="18" charset="-78"/>
              </a:rPr>
              <a:t> للجودة يعد أمرا جوهريا فالجودة ذات مفهوم معقد ولا تستطيع مجموعة واحدة من الصفات أن تنفرد في إعطاء تعريف لجودة السلع والخدمات. ويلاحظ أن لدى العملاء لديهم تعريفا خاصا بهم للجودة وتعريفهم هذا يجمع عدة صفات للسلعة أو الخدمة تختلف باختلاف الشركات والصناعات. </a:t>
            </a:r>
            <a:r>
              <a:rPr lang="ar-SA" altLang="en-US" sz="2400" dirty="0">
                <a:solidFill>
                  <a:srgbClr val="FF0000"/>
                </a:solidFill>
                <a:cs typeface="Simplified Arabic" panose="02020603050405020304" pitchFamily="18" charset="-78"/>
              </a:rPr>
              <a:t>وأي تعريف للسلعة أو خدمة العميل تضعه الشركة يجب أن يأخذ في الحسبان الأسس التي يستخدمها العميل في تقييم هذه السلعة أو الخدمة. وأي تعريف تضعه الشركة لجودة سلعة أو خدمة معينة يجب أن يأخذ في الحسبان الأسس والمعايير التي يستخدمها العميل في تقييم هذه السلع والخدمات</a:t>
            </a:r>
            <a:r>
              <a:rPr lang="ar-SA" altLang="en-US" sz="2400" dirty="0">
                <a:cs typeface="Simplified Arabic" panose="02020603050405020304" pitchFamily="18" charset="-78"/>
              </a:rPr>
              <a:t>. إدراك العميل الحسي لقيمة سلعة أو خدمة معينة ينطلق من مفهوم القيمة النسبية لها والتي يتم حسابها كالتالي: </a:t>
            </a:r>
            <a:r>
              <a:rPr lang="ar-SA" altLang="en-US" sz="2400" b="1" dirty="0">
                <a:cs typeface="Simplified Arabic" panose="02020603050405020304" pitchFamily="18" charset="-78"/>
              </a:rPr>
              <a:t>القيمة = الجودة = السعر.</a:t>
            </a:r>
            <a:r>
              <a:rPr lang="ar-SA" altLang="en-US" sz="1800" dirty="0">
                <a:cs typeface="Simplified Arabic" panose="02020603050405020304" pitchFamily="18" charset="-78"/>
              </a:rPr>
              <a:t/>
            </a:r>
            <a:br>
              <a:rPr lang="ar-SA" altLang="en-US" sz="1800" dirty="0">
                <a:cs typeface="Simplified Arabic" panose="02020603050405020304" pitchFamily="18" charset="-78"/>
              </a:rPr>
            </a:br>
            <a:endParaRPr lang="ar-SA" altLang="en-US" sz="1800" dirty="0">
              <a:cs typeface="Simplified Arabic" panose="02020603050405020304" pitchFamily="18" charset="-78"/>
            </a:endParaRPr>
          </a:p>
        </p:txBody>
      </p:sp>
      <p:sp>
        <p:nvSpPr>
          <p:cNvPr id="54277" name="Slide Number Placeholder 4">
            <a:extLst>
              <a:ext uri="{FF2B5EF4-FFF2-40B4-BE49-F238E27FC236}">
                <a16:creationId xmlns="" xmlns:a16="http://schemas.microsoft.com/office/drawing/2014/main" id="{1010EE0D-591A-42EB-9BD3-3EEE183470AC}"/>
              </a:ext>
            </a:extLst>
          </p:cNvPr>
          <p:cNvSpPr>
            <a:spLocks noGrp="1"/>
          </p:cNvSpPr>
          <p:nvPr>
            <p:ph type="sldNum" sz="quarter" idx="12"/>
          </p:nvPr>
        </p:nvSpPr>
        <p:spPr bwMode="auto">
          <a:ln>
            <a:miter lim="800000"/>
            <a:headEnd/>
            <a:tailEnd/>
          </a:ln>
        </p:spPr>
        <p:txBody>
          <a:bodyPr lIns="91440" rIns="91440"/>
          <a:lstStyle>
            <a:lvl1pPr eaLnBrk="0" hangingPunct="0">
              <a:defRPr>
                <a:solidFill>
                  <a:schemeClr val="tx1"/>
                </a:solidFill>
                <a:latin typeface="Tahoma" panose="020B0604030504040204" pitchFamily="34" charset="0"/>
                <a:cs typeface="Arial" panose="020B0604020202020204" pitchFamily="34" charset="0"/>
              </a:defRPr>
            </a:lvl1pPr>
            <a:lvl2pPr marL="742950" indent="-285750" eaLnBrk="0" hangingPunct="0">
              <a:defRPr>
                <a:solidFill>
                  <a:schemeClr val="tx1"/>
                </a:solidFill>
                <a:latin typeface="Tahoma" panose="020B0604030504040204" pitchFamily="34" charset="0"/>
                <a:cs typeface="Arial" panose="020B0604020202020204" pitchFamily="34" charset="0"/>
              </a:defRPr>
            </a:lvl2pPr>
            <a:lvl3pPr marL="1143000" indent="-228600" eaLnBrk="0" hangingPunct="0">
              <a:defRPr>
                <a:solidFill>
                  <a:schemeClr val="tx1"/>
                </a:solidFill>
                <a:latin typeface="Tahoma" panose="020B0604030504040204" pitchFamily="34" charset="0"/>
                <a:cs typeface="Arial" panose="020B0604020202020204" pitchFamily="34" charset="0"/>
              </a:defRPr>
            </a:lvl3pPr>
            <a:lvl4pPr marL="1600200" indent="-228600" eaLnBrk="0" hangingPunct="0">
              <a:defRPr>
                <a:solidFill>
                  <a:schemeClr val="tx1"/>
                </a:solidFill>
                <a:latin typeface="Tahoma" panose="020B0604030504040204" pitchFamily="34" charset="0"/>
                <a:cs typeface="Arial" panose="020B0604020202020204" pitchFamily="34" charset="0"/>
              </a:defRPr>
            </a:lvl4pPr>
            <a:lvl5pPr marL="2057400" indent="-228600" eaLnBrk="0" hangingPunct="0">
              <a:defRPr>
                <a:solidFill>
                  <a:schemeClr val="tx1"/>
                </a:solidFill>
                <a:latin typeface="Tahoma" panose="020B060403050404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marL="0" marR="0" lvl="0" indent="0" algn="l" defTabSz="914400" rtl="1" eaLnBrk="1" fontAlgn="base" latinLnBrk="0" hangingPunct="1">
              <a:lnSpc>
                <a:spcPct val="100000"/>
              </a:lnSpc>
              <a:spcBef>
                <a:spcPct val="0"/>
              </a:spcBef>
              <a:spcAft>
                <a:spcPct val="0"/>
              </a:spcAft>
              <a:buClrTx/>
              <a:buSzTx/>
              <a:buFontTx/>
              <a:buNone/>
              <a:tabLst/>
              <a:defRPr/>
            </a:pPr>
            <a:fld id="{383457D1-AAB2-4D95-A347-ED370AD34716}" type="slidenum">
              <a:rPr kumimoji="0" lang="ar-SA" altLang="en-US" sz="1200" b="0" i="0" u="none" strike="noStrike" kern="1200" cap="none" spc="0" normalizeH="0" baseline="0" noProof="0">
                <a:ln>
                  <a:noFill/>
                </a:ln>
                <a:solidFill>
                  <a:srgbClr val="BCBCBC"/>
                </a:solidFill>
                <a:effectLst/>
                <a:uLnTx/>
                <a:uFillTx/>
                <a:latin typeface="Tahoma" panose="020B0604030504040204" pitchFamily="34" charset="0"/>
                <a:ea typeface="+mn-ea"/>
                <a:cs typeface="Arial" panose="020B0604020202020204" pitchFamily="34" charset="0"/>
              </a:rPr>
              <a:pPr marL="0" marR="0" lvl="0" indent="0" algn="l" defTabSz="914400" rtl="1"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srgbClr val="BCBCBC"/>
              </a:solidFill>
              <a:effectLst/>
              <a:uLnTx/>
              <a:uFillTx/>
              <a:latin typeface="Tahoma" panose="020B0604030504040204" pitchFamily="34" charset="0"/>
              <a:ea typeface="+mn-ea"/>
              <a:cs typeface="Arial" panose="020B0604020202020204" pitchFamily="34" charset="0"/>
            </a:endParaRPr>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B34F065-1154-456A-91E3-76DE8E75E17B}" type="slidenum">
              <a:rPr lang="ar-SA" smtClean="0"/>
              <a:t>8</a:t>
            </a:fld>
            <a:endParaRPr lang="ar-SA"/>
          </a:p>
        </p:txBody>
      </p:sp>
      <p:sp>
        <p:nvSpPr>
          <p:cNvPr id="5" name="مستطيل 4"/>
          <p:cNvSpPr/>
          <p:nvPr/>
        </p:nvSpPr>
        <p:spPr>
          <a:xfrm>
            <a:off x="1259632" y="908720"/>
            <a:ext cx="7272808" cy="5201424"/>
          </a:xfrm>
          <a:prstGeom prst="rect">
            <a:avLst/>
          </a:prstGeom>
        </p:spPr>
        <p:txBody>
          <a:bodyPr wrap="square">
            <a:spAutoFit/>
          </a:bodyPr>
          <a:lstStyle/>
          <a:p>
            <a:pPr marL="365760" lvl="0" indent="-283464" algn="just">
              <a:spcBef>
                <a:spcPts val="600"/>
              </a:spcBef>
              <a:buClr>
                <a:srgbClr val="3891A7"/>
              </a:buClr>
              <a:buSzPct val="80000"/>
            </a:pPr>
            <a:r>
              <a:rPr lang="ar-SA" altLang="en-US" sz="2400" b="1" dirty="0">
                <a:solidFill>
                  <a:prstClr val="black"/>
                </a:solidFill>
                <a:cs typeface="Simplified Arabic" panose="02020603050405020304" pitchFamily="18" charset="-78"/>
              </a:rPr>
              <a:t>مبـدأ 5: استخدام العديد من البرامج والتقنيات لتحسين الجودة:</a:t>
            </a:r>
          </a:p>
          <a:p>
            <a:pPr marL="365760" lvl="0" indent="-283464" algn="just">
              <a:spcBef>
                <a:spcPts val="600"/>
              </a:spcBef>
              <a:buClr>
                <a:srgbClr val="3891A7"/>
              </a:buClr>
              <a:buSzPct val="80000"/>
            </a:pPr>
            <a:r>
              <a:rPr lang="ar-SA" altLang="en-US" sz="2400" dirty="0">
                <a:solidFill>
                  <a:prstClr val="black"/>
                </a:solidFill>
                <a:cs typeface="Simplified Arabic" panose="02020603050405020304" pitchFamily="18" charset="-78"/>
              </a:rPr>
              <a:t>	هناك العديد من البرامج والتقنيات المستخدمة لتحسين الجودة وال</a:t>
            </a:r>
            <a:r>
              <a:rPr lang="ar-IQ" altLang="en-US" sz="2400" dirty="0">
                <a:solidFill>
                  <a:prstClr val="black"/>
                </a:solidFill>
                <a:cs typeface="Simplified Arabic" panose="02020603050405020304" pitchFamily="18" charset="-78"/>
              </a:rPr>
              <a:t>ت</a:t>
            </a:r>
            <a:r>
              <a:rPr lang="ar-SA" altLang="en-US" sz="2400" dirty="0">
                <a:solidFill>
                  <a:prstClr val="black"/>
                </a:solidFill>
                <a:cs typeface="Simplified Arabic" panose="02020603050405020304" pitchFamily="18" charset="-78"/>
              </a:rPr>
              <a:t>ي من بينها </a:t>
            </a:r>
            <a:r>
              <a:rPr lang="ar-SA" altLang="en-US" sz="2400" dirty="0">
                <a:solidFill>
                  <a:srgbClr val="FF0000"/>
                </a:solidFill>
                <a:cs typeface="Simplified Arabic" panose="02020603050405020304" pitchFamily="18" charset="-78"/>
              </a:rPr>
              <a:t>المراقبة الإحصائية للجودة </a:t>
            </a:r>
            <a:r>
              <a:rPr lang="ar-SA" altLang="en-US" sz="2400" dirty="0">
                <a:solidFill>
                  <a:prstClr val="black"/>
                </a:solidFill>
                <a:cs typeface="Simplified Arabic" panose="02020603050405020304" pitchFamily="18" charset="-78"/>
              </a:rPr>
              <a:t>، </a:t>
            </a:r>
            <a:r>
              <a:rPr lang="ar-SA" altLang="en-US" sz="2400" dirty="0">
                <a:solidFill>
                  <a:srgbClr val="FF0000"/>
                </a:solidFill>
                <a:cs typeface="Simplified Arabic" panose="02020603050405020304" pitchFamily="18" charset="-78"/>
              </a:rPr>
              <a:t>فرق الجودة ، أنظمة الاقتراحات ،</a:t>
            </a:r>
            <a:r>
              <a:rPr lang="ar-SA" altLang="en-US" sz="2400" dirty="0" err="1">
                <a:solidFill>
                  <a:srgbClr val="FF0000"/>
                </a:solidFill>
                <a:cs typeface="Simplified Arabic" panose="02020603050405020304" pitchFamily="18" charset="-78"/>
              </a:rPr>
              <a:t>الأتمتة</a:t>
            </a:r>
            <a:r>
              <a:rPr lang="ar-SA" altLang="en-US" sz="2400" dirty="0">
                <a:solidFill>
                  <a:srgbClr val="FF0000"/>
                </a:solidFill>
                <a:cs typeface="Simplified Arabic" panose="02020603050405020304" pitchFamily="18" charset="-78"/>
              </a:rPr>
              <a:t>، التصميم باستخدام الحاسب ، التصنيع باستخدام الحاسب ، تحسين تصميم المنتج</a:t>
            </a:r>
            <a:r>
              <a:rPr lang="ar-SA" altLang="en-US" sz="2400" dirty="0">
                <a:solidFill>
                  <a:prstClr val="black"/>
                </a:solidFill>
                <a:cs typeface="Simplified Arabic" panose="02020603050405020304" pitchFamily="18" charset="-78"/>
              </a:rPr>
              <a:t> ، المقارنة مع الشركات المنافسة وتدريب الموظفين. وتعترف الشركات الرائدة أنها تستخدم مجموعة من التقنيات والأدوات. والقاعدة الأساسية هو أنه لا يوجد أسلوب واحدا يلائم استخدامه كل الشركات وفي كل المواقف.</a:t>
            </a:r>
          </a:p>
          <a:p>
            <a:pPr marL="365760" lvl="0" indent="-283464" algn="just">
              <a:spcBef>
                <a:spcPts val="600"/>
              </a:spcBef>
              <a:buClr>
                <a:srgbClr val="3891A7"/>
              </a:buClr>
              <a:buSzPct val="80000"/>
            </a:pPr>
            <a:r>
              <a:rPr lang="ar-SA" altLang="en-US" sz="2400" b="1" dirty="0">
                <a:solidFill>
                  <a:prstClr val="black"/>
                </a:solidFill>
                <a:cs typeface="Simplified Arabic" panose="02020603050405020304" pitchFamily="18" charset="-78"/>
              </a:rPr>
              <a:t>مبـدأ 6: تأثير جميع النشاطات التي تقوم بها الشركة على تحسين الجودة</a:t>
            </a:r>
            <a:r>
              <a:rPr lang="ar-SA" altLang="en-US" sz="2400" dirty="0">
                <a:solidFill>
                  <a:prstClr val="black"/>
                </a:solidFill>
                <a:cs typeface="Simplified Arabic" panose="02020603050405020304" pitchFamily="18" charset="-78"/>
              </a:rPr>
              <a:t>، لذا يعتبر </a:t>
            </a:r>
            <a:r>
              <a:rPr lang="ar-IQ" altLang="en-US" sz="2400" dirty="0">
                <a:solidFill>
                  <a:prstClr val="black"/>
                </a:solidFill>
                <a:cs typeface="Simplified Arabic" panose="02020603050405020304" pitchFamily="18" charset="-78"/>
              </a:rPr>
              <a:t>ال</a:t>
            </a:r>
            <a:r>
              <a:rPr lang="ar-SA" altLang="en-US" sz="2400" dirty="0">
                <a:solidFill>
                  <a:prstClr val="black"/>
                </a:solidFill>
                <a:cs typeface="Simplified Arabic" panose="02020603050405020304" pitchFamily="18" charset="-78"/>
              </a:rPr>
              <a:t>عمل الجماعي أمرا حيويا.</a:t>
            </a:r>
          </a:p>
          <a:p>
            <a:pPr marL="365760" lvl="0" indent="-283464" algn="just">
              <a:spcBef>
                <a:spcPts val="600"/>
              </a:spcBef>
              <a:buClr>
                <a:srgbClr val="3891A7"/>
              </a:buClr>
              <a:buSzPct val="80000"/>
            </a:pPr>
            <a:r>
              <a:rPr lang="ar-SA" altLang="en-US" sz="2400" b="1" dirty="0">
                <a:solidFill>
                  <a:prstClr val="black"/>
                </a:solidFill>
                <a:cs typeface="Simplified Arabic" panose="02020603050405020304" pitchFamily="18" charset="-78"/>
              </a:rPr>
              <a:t>مبـدأ 7: الجودة هي عملية لا تنتهي. </a:t>
            </a:r>
          </a:p>
          <a:p>
            <a:pPr marL="365760" lvl="0" indent="-283464" algn="just">
              <a:spcBef>
                <a:spcPts val="600"/>
              </a:spcBef>
              <a:buClr>
                <a:srgbClr val="3891A7"/>
              </a:buClr>
              <a:buSzPct val="80000"/>
            </a:pPr>
            <a:r>
              <a:rPr lang="ar-SA" altLang="en-US" sz="2400" dirty="0">
                <a:solidFill>
                  <a:prstClr val="black"/>
                </a:solidFill>
                <a:cs typeface="Simplified Arabic" panose="02020603050405020304" pitchFamily="18" charset="-78"/>
              </a:rPr>
              <a:t>والتقدم في مضمار إدارة الجودة الشاملة يتطلب الصبر والعمل الشاق الدؤوب والالتزام والانضباطية</a:t>
            </a:r>
            <a:r>
              <a:rPr lang="ar-SA" altLang="en-US" dirty="0">
                <a:solidFill>
                  <a:prstClr val="black"/>
                </a:solidFill>
                <a:cs typeface="Simplified Arabic" panose="02020603050405020304" pitchFamily="18" charset="-78"/>
              </a:rPr>
              <a:t>.</a:t>
            </a:r>
            <a:endParaRPr lang="ar-SA" altLang="en-US" dirty="0">
              <a:solidFill>
                <a:prstClr val="black"/>
              </a:solidFill>
              <a:cs typeface="Simplified Arabic" panose="02020603050405020304" pitchFamily="18" charset="-78"/>
            </a:endParaRPr>
          </a:p>
        </p:txBody>
      </p:sp>
    </p:spTree>
    <p:extLst>
      <p:ext uri="{BB962C8B-B14F-4D97-AF65-F5344CB8AC3E}">
        <p14:creationId xmlns:p14="http://schemas.microsoft.com/office/powerpoint/2010/main" val="370988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4">
            <a:extLst>
              <a:ext uri="{FF2B5EF4-FFF2-40B4-BE49-F238E27FC236}">
                <a16:creationId xmlns="" xmlns:a16="http://schemas.microsoft.com/office/drawing/2014/main" id="{237E3E16-7CC2-6518-92FD-49759B61E6B5}"/>
              </a:ext>
            </a:extLst>
          </p:cNvPr>
          <p:cNvSpPr>
            <a:spLocks noChangeArrowheads="1" noChangeShapeType="1" noTextEdit="1"/>
          </p:cNvSpPr>
          <p:nvPr/>
        </p:nvSpPr>
        <p:spPr bwMode="auto">
          <a:xfrm>
            <a:off x="1295400" y="1219200"/>
            <a:ext cx="6486525" cy="4187825"/>
          </a:xfrm>
          <a:prstGeom prst="rect">
            <a:avLst/>
          </a:prstGeom>
        </p:spPr>
        <p:txBody>
          <a:bodyPr wrap="none" fromWordArt="1">
            <a:prstTxWarp prst="textDeflate">
              <a:avLst>
                <a:gd name="adj" fmla="val 17134"/>
              </a:avLst>
            </a:prstTxWarp>
          </a:bodyPr>
          <a:lstStyle/>
          <a:p>
            <a:pPr algn="ctr"/>
            <a:r>
              <a:rPr lang="en-US" sz="3600" b="1" kern="10">
                <a:ln w="31750" cap="rnd">
                  <a:solidFill>
                    <a:srgbClr val="000000"/>
                  </a:solidFill>
                  <a:prstDash val="sysDot"/>
                  <a:miter lim="800000"/>
                  <a:headEnd/>
                  <a:tailEnd/>
                </a:ln>
                <a:latin typeface="Impact" panose="020B0806030902050204" pitchFamily="34" charset="0"/>
              </a:rPr>
              <a:t>TQM  Techniques</a:t>
            </a:r>
          </a:p>
        </p:txBody>
      </p:sp>
      <p:pic>
        <p:nvPicPr>
          <p:cNvPr id="9219" name="Picture 6">
            <a:extLst>
              <a:ext uri="{FF2B5EF4-FFF2-40B4-BE49-F238E27FC236}">
                <a16:creationId xmlns="" xmlns:a16="http://schemas.microsoft.com/office/drawing/2014/main" id="{931FFCAB-51A0-A681-61D6-BDB6CA16E0E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48600" y="152400"/>
            <a:ext cx="1066800" cy="1066800"/>
          </a:xfrm>
          <a:prstGeom prst="rect">
            <a:avLst/>
          </a:prstGeom>
          <a:noFill/>
          <a:ln w="12700">
            <a:solidFill>
              <a:srgbClr val="000000"/>
            </a:solidFill>
            <a:miter lim="800000"/>
            <a:headEnd/>
            <a:tailEnd/>
          </a:ln>
          <a:effectLst>
            <a:outerShdw dist="35921" dir="2700000" algn="ctr" rotWithShape="0">
              <a:srgbClr val="808080"/>
            </a:outerShdw>
          </a:effectLst>
          <a:extLst>
            <a:ext uri="{909E8E84-426E-40DD-AFC4-6F175D3DCCD1}">
              <a14:hiddenFill xmlns:a14="http://schemas.microsoft.com/office/drawing/2010/main">
                <a:solidFill>
                  <a:srgbClr val="FFFFFF"/>
                </a:solidFill>
              </a14:hiddenFill>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329</TotalTime>
  <Words>790</Words>
  <Application>Microsoft Office PowerPoint</Application>
  <PresentationFormat>عرض على الشاشة (3:4)‏</PresentationFormat>
  <Paragraphs>179</Paragraphs>
  <Slides>21</Slides>
  <Notes>2</Notes>
  <HiddenSlides>0</HiddenSlides>
  <MMClips>0</MMClips>
  <ScaleCrop>false</ScaleCrop>
  <HeadingPairs>
    <vt:vector size="6" baseType="variant">
      <vt:variant>
        <vt:lpstr>نسق</vt:lpstr>
      </vt:variant>
      <vt:variant>
        <vt:i4>1</vt:i4>
      </vt:variant>
      <vt:variant>
        <vt:lpstr>خوادم OLE مضمنة</vt:lpstr>
      </vt:variant>
      <vt:variant>
        <vt:i4>3</vt:i4>
      </vt:variant>
      <vt:variant>
        <vt:lpstr>عناوين الشرائح</vt:lpstr>
      </vt:variant>
      <vt:variant>
        <vt:i4>21</vt:i4>
      </vt:variant>
    </vt:vector>
  </HeadingPairs>
  <TitlesOfParts>
    <vt:vector size="25" baseType="lpstr">
      <vt:lpstr>انقلاب</vt:lpstr>
      <vt:lpstr>Clip</vt:lpstr>
      <vt:lpstr>Bitmap Image</vt:lpstr>
      <vt:lpstr>Chart</vt:lpstr>
      <vt:lpstr>عرض تقديمي في PowerPoint</vt:lpstr>
      <vt:lpstr>النتائج التي تحققها إدارة الجودة الشاملة</vt:lpstr>
      <vt:lpstr>   علماء و فلاسفة الجودة  Quality Philosophers</vt:lpstr>
      <vt:lpstr>مداخل الجودة الشاملة</vt:lpstr>
      <vt:lpstr>مبادئ الجودة الشاملة في الشركات والهيئات الرائدة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مثال لمدرج تكرارى لتحديد مطابقة المنتجات</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alnaseem</dc:creator>
  <cp:lastModifiedBy>hp</cp:lastModifiedBy>
  <cp:revision>29</cp:revision>
  <dcterms:created xsi:type="dcterms:W3CDTF">2020-12-11T12:56:52Z</dcterms:created>
  <dcterms:modified xsi:type="dcterms:W3CDTF">2023-10-25T11:25:10Z</dcterms:modified>
</cp:coreProperties>
</file>