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9" r:id="rId1"/>
  </p:sldMasterIdLst>
  <p:notesMasterIdLst>
    <p:notesMasterId r:id="rId10"/>
  </p:notesMasterIdLst>
  <p:handoutMasterIdLst>
    <p:handoutMasterId r:id="rId11"/>
  </p:handoutMasterIdLst>
  <p:sldIdLst>
    <p:sldId id="648" r:id="rId2"/>
    <p:sldId id="630" r:id="rId3"/>
    <p:sldId id="631" r:id="rId4"/>
    <p:sldId id="633" r:id="rId5"/>
    <p:sldId id="649" r:id="rId6"/>
    <p:sldId id="651" r:id="rId7"/>
    <p:sldId id="650" r:id="rId8"/>
    <p:sldId id="652" r:id="rId9"/>
  </p:sldIdLst>
  <p:sldSz cx="9906000" cy="6858000" type="A4"/>
  <p:notesSz cx="6735763" cy="9866313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0B9D8C"/>
    <a:srgbClr val="D3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306" autoAdjust="0"/>
  </p:normalViewPr>
  <p:slideViewPr>
    <p:cSldViewPr>
      <p:cViewPr>
        <p:scale>
          <a:sx n="80" d="100"/>
          <a:sy n="80" d="100"/>
        </p:scale>
        <p:origin x="-882" y="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A308-B5BF-4FAB-B128-37B13E06386E}" type="datetimeFigureOut">
              <a:rPr lang="en-MY" smtClean="0"/>
              <a:t>4/3/2024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543B-38BB-4559-85AB-C2FA0A6AA8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8310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AE222-CB62-4712-86C7-4EC855C6C5A5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59FA1-EA48-41E7-A55D-C6415596A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7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24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6271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004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8326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0708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578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0867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861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47300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6380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49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CAB914-044C-456B-B6AA-C044B13A0423}" type="datetime1">
              <a:rPr lang="en-US" smtClean="0"/>
              <a:t>3/4/2024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4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 spd="med">
    <p:wheel spokes="8"/>
  </p:transition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4" name="مستطيل 1"/>
          <p:cNvSpPr/>
          <p:nvPr/>
        </p:nvSpPr>
        <p:spPr>
          <a:xfrm>
            <a:off x="488504" y="541450"/>
            <a:ext cx="9001000" cy="176760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التصوير </a:t>
            </a:r>
            <a:r>
              <a:rPr lang="ar-IQ" sz="2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الطبي</a:t>
            </a:r>
            <a:endParaRPr lang="ar-IQ" sz="2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MY" sz="2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Medical Imaging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30" y="2301278"/>
            <a:ext cx="4773582" cy="22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3"/>
          <p:cNvSpPr/>
          <p:nvPr/>
        </p:nvSpPr>
        <p:spPr>
          <a:xfrm>
            <a:off x="1189516" y="6183140"/>
            <a:ext cx="6225978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135">
              <a:lnSpc>
                <a:spcPct val="115000"/>
              </a:lnSpc>
              <a:spcAft>
                <a:spcPts val="1000"/>
              </a:spcAft>
            </a:pPr>
            <a:r>
              <a:rPr lang="en-MY" sz="14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</a:t>
            </a:r>
            <a:r>
              <a:rPr lang="en-MY" sz="1400" b="1" i="1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Dr.</a:t>
            </a:r>
            <a:r>
              <a:rPr lang="en-MY" sz="14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</a:t>
            </a:r>
            <a:r>
              <a:rPr lang="en-MY" sz="1400" b="1" i="1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Ameen</a:t>
            </a:r>
            <a:r>
              <a:rPr lang="en-MY" sz="14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 </a:t>
            </a:r>
            <a:r>
              <a:rPr lang="en-MY" sz="1400" b="1" i="1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Alwan</a:t>
            </a:r>
            <a:r>
              <a:rPr lang="en-MY" sz="1400" b="1" i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                                                            </a:t>
            </a:r>
            <a:r>
              <a:rPr lang="en-MY" sz="1400" b="1" i="1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Dr</a:t>
            </a:r>
            <a:r>
              <a:rPr lang="en-MY" sz="1400" b="1" i="1" dirty="0" err="1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.</a:t>
            </a:r>
            <a:r>
              <a:rPr lang="en-MY" sz="1400" b="1" i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Forat </a:t>
            </a:r>
            <a:r>
              <a:rPr lang="en-MY" sz="1400" b="1" i="1" dirty="0" err="1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Hamzah</a:t>
            </a:r>
            <a:endParaRPr lang="en-MY" sz="1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مستطيل 4"/>
          <p:cNvSpPr/>
          <p:nvPr/>
        </p:nvSpPr>
        <p:spPr>
          <a:xfrm rot="20108398">
            <a:off x="6097138" y="3514492"/>
            <a:ext cx="127131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en-MY" sz="3200" b="1" dirty="0">
                <a:latin typeface="Cambria"/>
                <a:ea typeface="Times New Roman"/>
                <a:cs typeface="Calibri,Bold"/>
              </a:rPr>
              <a:t>X-Ray</a:t>
            </a:r>
            <a:endParaRPr lang="en-MY" sz="3200" dirty="0"/>
          </a:p>
        </p:txBody>
      </p:sp>
      <p:sp>
        <p:nvSpPr>
          <p:cNvPr id="9" name="مستطيل 5"/>
          <p:cNvSpPr/>
          <p:nvPr/>
        </p:nvSpPr>
        <p:spPr>
          <a:xfrm>
            <a:off x="420224" y="2852936"/>
            <a:ext cx="3882281" cy="3226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MY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 Introduction to </a:t>
            </a:r>
            <a:r>
              <a:rPr lang="en-MY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X-Ray</a:t>
            </a:r>
            <a:endParaRPr lang="en-MY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Calibri,Bold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MY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 Properties </a:t>
            </a:r>
            <a:r>
              <a:rPr lang="en-MY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of X-Ray </a:t>
            </a:r>
            <a:endParaRPr lang="en-MY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Calibri,Bold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MY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  Uses </a:t>
            </a:r>
            <a:r>
              <a:rPr lang="en-MY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of </a:t>
            </a:r>
            <a:r>
              <a:rPr lang="en-MY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X-Ray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MY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 Components of X-ray generator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MY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Generate </a:t>
            </a:r>
            <a:r>
              <a:rPr lang="en-MY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X-rays</a:t>
            </a:r>
            <a:endParaRPr lang="ar-IQ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Calibri,Bold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IQ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 </a:t>
            </a:r>
            <a:r>
              <a:rPr lang="en-MY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Types </a:t>
            </a:r>
            <a:r>
              <a:rPr lang="en-MY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of radiography using X-rays </a:t>
            </a:r>
            <a:endParaRPr lang="en-MY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Calibri,Bold"/>
            </a:endParaRPr>
          </a:p>
        </p:txBody>
      </p:sp>
    </p:spTree>
    <p:extLst>
      <p:ext uri="{BB962C8B-B14F-4D97-AF65-F5344CB8AC3E}">
        <p14:creationId xmlns:p14="http://schemas.microsoft.com/office/powerpoint/2010/main" val="13863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"/>
          <a:stretch/>
        </p:blipFill>
        <p:spPr bwMode="auto">
          <a:xfrm>
            <a:off x="7659616" y="2469582"/>
            <a:ext cx="1066138" cy="1273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23082" y="404664"/>
            <a:ext cx="320850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IQ" sz="2000" b="1" dirty="0">
                <a:solidFill>
                  <a:srgbClr val="0070C0"/>
                </a:solidFill>
                <a:latin typeface="Cambria"/>
                <a:ea typeface="Times New Roman"/>
                <a:cs typeface="Calibri,Bold"/>
              </a:rPr>
              <a:t> </a:t>
            </a:r>
            <a:r>
              <a:rPr lang="ar-IQ" sz="2000" b="1" dirty="0" smtClean="0">
                <a:solidFill>
                  <a:srgbClr val="0070C0"/>
                </a:solidFill>
                <a:latin typeface="Cambria"/>
                <a:ea typeface="Times New Roman"/>
                <a:cs typeface="Calibri,Bold"/>
              </a:rPr>
              <a:t>      </a:t>
            </a:r>
            <a:r>
              <a:rPr lang="en-MY" sz="2000" b="1" dirty="0" smtClean="0">
                <a:solidFill>
                  <a:srgbClr val="0070C0"/>
                </a:solidFill>
                <a:latin typeface="Cambria"/>
                <a:ea typeface="Times New Roman"/>
                <a:cs typeface="Calibri,Bold"/>
              </a:rPr>
              <a:t>Introduction </a:t>
            </a:r>
            <a:r>
              <a:rPr lang="en-MY" sz="2000" b="1" dirty="0">
                <a:solidFill>
                  <a:srgbClr val="0070C0"/>
                </a:solidFill>
                <a:latin typeface="Cambria"/>
                <a:ea typeface="Times New Roman"/>
                <a:cs typeface="Calibri,Bold"/>
              </a:rPr>
              <a:t>to X-Ray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93808" y="2835934"/>
            <a:ext cx="7084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latin typeface="Cambria"/>
                <a:ea typeface="Calibri"/>
                <a:cs typeface="Times New Roman"/>
              </a:rPr>
              <a:t>In 1895, Wilhelm </a:t>
            </a:r>
            <a:r>
              <a:rPr lang="en-US" sz="1600" b="1" dirty="0">
                <a:latin typeface="Cambria"/>
                <a:ea typeface="Calibri"/>
                <a:cs typeface="Times New Roman"/>
              </a:rPr>
              <a:t>Roentgen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, a German physicist, discovered radiation, which he called X-rays that could be used to look into the human body</a:t>
            </a:r>
            <a:r>
              <a:rPr lang="en-US" sz="1600" dirty="0" smtClean="0">
                <a:latin typeface="Cambria"/>
                <a:ea typeface="Calibri"/>
                <a:cs typeface="Times New Roman"/>
              </a:rPr>
              <a:t>.</a:t>
            </a:r>
            <a:endParaRPr lang="ar-IQ" sz="1600" dirty="0" smtClean="0">
              <a:latin typeface="Cambria"/>
              <a:ea typeface="Calibri"/>
              <a:cs typeface="Times New Roman"/>
            </a:endParaRPr>
          </a:p>
          <a:p>
            <a:r>
              <a:rPr lang="en-US" sz="1600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ar-IQ" sz="1600" dirty="0">
                <a:latin typeface="Cambria"/>
                <a:ea typeface="Calibri"/>
                <a:cs typeface="Times New Roman"/>
              </a:rPr>
              <a:t>يمكن استخدامها للنظر في جسم الإنسان</a:t>
            </a:r>
            <a:endParaRPr lang="en-US" sz="1600" dirty="0" smtClean="0">
              <a:latin typeface="Cambria"/>
              <a:ea typeface="Calibri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659587" y="3717648"/>
            <a:ext cx="1066167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Cambria"/>
                <a:ea typeface="Calibri"/>
                <a:cs typeface="Times New Roman"/>
              </a:rPr>
              <a:t>Wilhelm Roentgen</a:t>
            </a:r>
            <a:endParaRPr lang="en-MY" sz="1400" b="1" dirty="0">
              <a:solidFill>
                <a:srgbClr val="FFFF00"/>
              </a:solidFill>
            </a:endParaRPr>
          </a:p>
        </p:txBody>
      </p:sp>
      <p:pic>
        <p:nvPicPr>
          <p:cNvPr id="25" name="صورة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74" y="4629745"/>
            <a:ext cx="1033621" cy="1167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مستطيل 25"/>
          <p:cNvSpPr/>
          <p:nvPr/>
        </p:nvSpPr>
        <p:spPr>
          <a:xfrm>
            <a:off x="7651874" y="5790965"/>
            <a:ext cx="107487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Cambria"/>
                <a:ea typeface="Calibri"/>
                <a:cs typeface="Times New Roman"/>
              </a:rPr>
              <a:t>Henri Becquerel </a:t>
            </a:r>
            <a:endParaRPr lang="en-MY" sz="1400" b="1" dirty="0">
              <a:solidFill>
                <a:srgbClr val="FFFF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93808" y="492216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Cambria"/>
                <a:ea typeface="Calibri"/>
                <a:cs typeface="Times New Roman"/>
              </a:rPr>
              <a:t>The 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first use of X-rays was in medical diagnosis by </a:t>
            </a:r>
            <a:r>
              <a:rPr lang="en-US" sz="1600" b="1" dirty="0">
                <a:latin typeface="Cambria"/>
                <a:ea typeface="Calibri"/>
                <a:cs typeface="Times New Roman"/>
              </a:rPr>
              <a:t>Henri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 Becquerel within six months of their discovery in 1895</a:t>
            </a:r>
            <a:r>
              <a:rPr lang="en-US" sz="1600" dirty="0" smtClean="0">
                <a:latin typeface="Cambria"/>
                <a:ea typeface="Calibri"/>
                <a:cs typeface="Times New Roman"/>
              </a:rPr>
              <a:t>, </a:t>
            </a:r>
            <a:endParaRPr lang="en-MY" sz="1600" dirty="0"/>
          </a:p>
        </p:txBody>
      </p:sp>
      <p:sp>
        <p:nvSpPr>
          <p:cNvPr id="2" name="Rectangle 1"/>
          <p:cNvSpPr/>
          <p:nvPr/>
        </p:nvSpPr>
        <p:spPr>
          <a:xfrm>
            <a:off x="523082" y="1428224"/>
            <a:ext cx="8000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X-ray </a:t>
            </a:r>
            <a:r>
              <a:rPr lang="en-US" sz="1600" b="1" dirty="0" smtClean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is  electromagnetic </a:t>
            </a:r>
            <a:r>
              <a:rPr lang="en-US" sz="160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radiation with short </a:t>
            </a:r>
            <a:r>
              <a:rPr lang="en-US" sz="1600" dirty="0" smtClean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 wavelength </a:t>
            </a:r>
            <a:r>
              <a:rPr lang="en-MY" sz="160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of </a:t>
            </a:r>
            <a:r>
              <a:rPr lang="en-US" sz="1600" dirty="0">
                <a:solidFill>
                  <a:srgbClr val="00B0F0"/>
                </a:solidFill>
                <a:latin typeface="Cambria"/>
                <a:ea typeface="Calibri"/>
                <a:cs typeface="Times New Roman"/>
              </a:rPr>
              <a:t>10</a:t>
            </a:r>
            <a:r>
              <a:rPr lang="en-US" sz="1600" b="1" baseline="30000" dirty="0">
                <a:solidFill>
                  <a:srgbClr val="00B0F0"/>
                </a:solidFill>
                <a:latin typeface="Cambria"/>
                <a:ea typeface="Calibri"/>
                <a:cs typeface="Times New Roman"/>
              </a:rPr>
              <a:t>-10</a:t>
            </a:r>
            <a:r>
              <a:rPr lang="en-MY" sz="1600" dirty="0">
                <a:solidFill>
                  <a:srgbClr val="00B0F0"/>
                </a:solidFill>
                <a:latin typeface="Cambria"/>
                <a:ea typeface="Calibri"/>
                <a:cs typeface="Times New Roman"/>
              </a:rPr>
              <a:t>m</a:t>
            </a:r>
            <a:r>
              <a:rPr lang="en-MY" sz="160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and  </a:t>
            </a:r>
            <a:r>
              <a:rPr lang="en-US" sz="160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high </a:t>
            </a:r>
            <a:r>
              <a:rPr lang="en-US" sz="1600" dirty="0" smtClean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frequency 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459230" y="1763676"/>
            <a:ext cx="8226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tabLst>
                <a:tab pos="866775" algn="l"/>
              </a:tabLst>
            </a:pPr>
            <a:r>
              <a:rPr lang="en-MY" sz="1600" dirty="0" smtClean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of </a:t>
            </a:r>
            <a:r>
              <a:rPr lang="en-US" sz="1600" dirty="0">
                <a:solidFill>
                  <a:srgbClr val="00B0F0"/>
                </a:solidFill>
                <a:latin typeface="Cambria"/>
                <a:ea typeface="Calibri"/>
                <a:cs typeface="Times New Roman"/>
              </a:rPr>
              <a:t>10</a:t>
            </a:r>
            <a:r>
              <a:rPr lang="en-US" sz="1600" b="1" baseline="30000" dirty="0">
                <a:solidFill>
                  <a:srgbClr val="00B0F0"/>
                </a:solidFill>
                <a:latin typeface="Cambria"/>
                <a:ea typeface="Calibri"/>
                <a:cs typeface="Times New Roman"/>
              </a:rPr>
              <a:t>18</a:t>
            </a:r>
            <a:r>
              <a:rPr lang="en-MY" sz="1600" dirty="0">
                <a:solidFill>
                  <a:srgbClr val="00B0F0"/>
                </a:solidFill>
                <a:latin typeface="Cambria"/>
                <a:ea typeface="Calibri"/>
                <a:cs typeface="Times New Roman"/>
              </a:rPr>
              <a:t> Hz</a:t>
            </a:r>
            <a:r>
              <a:rPr lang="en-MY" sz="160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, which is able to pass through many materials. </a:t>
            </a:r>
            <a:endParaRPr lang="en-MY" sz="16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1052736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7561" y="1731094"/>
            <a:ext cx="89699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781050" algn="l"/>
              </a:tabLst>
            </a:pPr>
            <a:r>
              <a:rPr lang="en-US" sz="1600" dirty="0">
                <a:latin typeface="Cambria"/>
                <a:ea typeface="Calibri"/>
                <a:cs typeface="Times New Roman"/>
              </a:rPr>
              <a:t>X-ray is a type of electromagnetic radiation with frequency of 10</a:t>
            </a:r>
            <a:r>
              <a:rPr lang="en-US" sz="1600" b="1" baseline="30000" dirty="0">
                <a:latin typeface="Cambria"/>
                <a:ea typeface="Calibri"/>
                <a:cs typeface="Times New Roman"/>
              </a:rPr>
              <a:t>18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 Hz and wavelength of 10</a:t>
            </a:r>
            <a:r>
              <a:rPr lang="en-US" sz="1600" b="1" baseline="30000" dirty="0">
                <a:latin typeface="Cambria"/>
                <a:ea typeface="Calibri"/>
                <a:cs typeface="Times New Roman"/>
              </a:rPr>
              <a:t>-10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Cambria"/>
                <a:ea typeface="Calibri"/>
                <a:cs typeface="Times New Roman"/>
              </a:rPr>
              <a:t>m</a:t>
            </a:r>
            <a:endParaRPr lang="en-US" sz="1600" dirty="0" smtClean="0">
              <a:latin typeface="Calibri"/>
              <a:ea typeface="Calibri"/>
              <a:cs typeface="Arial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  <a:tabLst>
                <a:tab pos="781050" algn="l"/>
              </a:tabLst>
            </a:pPr>
            <a:endParaRPr lang="en-MY" sz="16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1600" dirty="0">
                <a:latin typeface="Cambria"/>
                <a:ea typeface="Calibri"/>
                <a:cs typeface="Times New Roman"/>
              </a:rPr>
              <a:t>X-ray has the ability to pass through liquids, solids, gases and many materials</a:t>
            </a:r>
            <a:r>
              <a:rPr lang="en-US" sz="1600" dirty="0" smtClean="0">
                <a:latin typeface="Cambria"/>
                <a:ea typeface="Calibri"/>
                <a:cs typeface="Times New Roman"/>
              </a:rPr>
              <a:t>.</a:t>
            </a:r>
          </a:p>
          <a:p>
            <a:pPr marL="685800">
              <a:lnSpc>
                <a:spcPct val="150000"/>
              </a:lnSpc>
              <a:spcAft>
                <a:spcPts val="0"/>
              </a:spcAft>
            </a:pPr>
            <a:endParaRPr lang="en-MY" sz="16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781050" algn="l"/>
              </a:tabLst>
            </a:pPr>
            <a:r>
              <a:rPr lang="en-US" sz="1600" dirty="0">
                <a:latin typeface="Cambria"/>
                <a:ea typeface="Calibri"/>
                <a:cs typeface="Times New Roman"/>
              </a:rPr>
              <a:t>X-ray is traveling in a straight line</a:t>
            </a:r>
            <a:r>
              <a:rPr lang="en-US" sz="1600" dirty="0" smtClean="0">
                <a:latin typeface="Cambria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781050" algn="l"/>
              </a:tabLst>
            </a:pPr>
            <a:endParaRPr lang="en-MY" sz="16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781050" algn="l"/>
              </a:tabLst>
            </a:pPr>
            <a:r>
              <a:rPr lang="en-US" sz="1600" dirty="0">
                <a:latin typeface="Cambria"/>
                <a:ea typeface="Calibri"/>
                <a:cs typeface="Times New Roman"/>
              </a:rPr>
              <a:t>X-ray is invisible to the eye</a:t>
            </a:r>
            <a:r>
              <a:rPr lang="en-US" sz="1600" dirty="0" smtClean="0">
                <a:latin typeface="Cambria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781050" algn="l"/>
              </a:tabLst>
            </a:pPr>
            <a:endParaRPr lang="en-US" sz="1600" dirty="0" smtClean="0">
              <a:latin typeface="Cambr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781050" algn="l"/>
              </a:tabLst>
            </a:pPr>
            <a:r>
              <a:rPr lang="en-US" sz="1600" dirty="0" smtClean="0">
                <a:latin typeface="Cambria"/>
                <a:ea typeface="Calibri"/>
                <a:cs typeface="Times New Roman"/>
              </a:rPr>
              <a:t>Long x-ray exposure can be harmful to living organisms, and short exposure to x-rays may be is not harmful.</a:t>
            </a:r>
            <a:r>
              <a:rPr lang="ar-IQ" sz="1600" dirty="0">
                <a:latin typeface="Cambria"/>
                <a:ea typeface="Calibri"/>
                <a:cs typeface="Times New Roman"/>
              </a:rPr>
              <a:t> يكون التعرض الطويل للأشعة السينية</a:t>
            </a:r>
            <a:endParaRPr lang="en-US" sz="1600" dirty="0" smtClean="0">
              <a:latin typeface="Cambria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781050" algn="l"/>
              </a:tabLst>
            </a:pPr>
            <a:endParaRPr lang="ar-IQ" sz="1600" dirty="0" smtClean="0">
              <a:latin typeface="Cambria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544" y="421460"/>
            <a:ext cx="2516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Properties of X-Ray </a:t>
            </a:r>
            <a:endParaRPr lang="ar-IQ" sz="20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124744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z="16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9125" y="1741617"/>
            <a:ext cx="800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Wingdings"/>
              <a:buChar char=""/>
              <a:tabLst>
                <a:tab pos="866775" algn="l"/>
              </a:tabLst>
            </a:pPr>
            <a:r>
              <a:rPr lang="en-US" sz="1600" b="1" dirty="0">
                <a:latin typeface="Cambria"/>
                <a:ea typeface="Calibri"/>
                <a:cs typeface="Times New Roman"/>
              </a:rPr>
              <a:t>Medical image: 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X-rays are used to view images of the different parts in the human body (Uses in medical images) because that the X-rays penetrate different </a:t>
            </a:r>
            <a:r>
              <a:rPr lang="en-US" sz="1600" dirty="0" smtClean="0">
                <a:latin typeface="Cambria"/>
                <a:ea typeface="Calibri"/>
                <a:cs typeface="Times New Roman"/>
              </a:rPr>
              <a:t>materials</a:t>
            </a:r>
            <a:endParaRPr lang="en-MY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1632" y="3194643"/>
            <a:ext cx="8573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"/>
              <a:tabLst>
                <a:tab pos="866775" algn="l"/>
              </a:tabLst>
            </a:pPr>
            <a:r>
              <a:rPr lang="en-US" sz="1600" b="1" dirty="0">
                <a:latin typeface="Cambria"/>
                <a:ea typeface="Calibri"/>
                <a:cs typeface="Times New Roman"/>
              </a:rPr>
              <a:t>Radiation therapy: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 X-rays play an important role in the fight cancer, with high energy radiation used to kill cancer cells. </a:t>
            </a:r>
            <a:endParaRPr lang="en-MY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2530" y="4550971"/>
            <a:ext cx="839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"/>
              <a:tabLst>
                <a:tab pos="866775" algn="l"/>
              </a:tabLst>
            </a:pPr>
            <a:r>
              <a:rPr lang="en-US" sz="1600" b="1" dirty="0">
                <a:latin typeface="Cambria"/>
                <a:ea typeface="Calibri"/>
                <a:cs typeface="Times New Roman"/>
              </a:rPr>
              <a:t>Airport security:</a:t>
            </a:r>
            <a:r>
              <a:rPr lang="en-US" sz="1600" dirty="0">
                <a:latin typeface="Cambria"/>
                <a:ea typeface="Calibri"/>
                <a:cs typeface="Times New Roman"/>
              </a:rPr>
              <a:t> x-ray security system that scans baggage to check for dangerous items and full body x-ray scans.</a:t>
            </a:r>
            <a:endParaRPr lang="en-MY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544" y="467985"/>
            <a:ext cx="180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Uses of X-Ray </a:t>
            </a:r>
            <a:endParaRPr lang="ar-IQ" sz="20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124744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791" y="364594"/>
            <a:ext cx="385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Components of X-ray generator</a:t>
            </a:r>
            <a:endParaRPr lang="ar-IQ" sz="2000" dirty="0">
              <a:solidFill>
                <a:srgbClr val="0070C0"/>
              </a:solidFill>
            </a:endParaRPr>
          </a:p>
        </p:txBody>
      </p:sp>
      <p:cxnSp>
        <p:nvCxnSpPr>
          <p:cNvPr id="6" name="رابط كسهم مستقيم 11"/>
          <p:cNvCxnSpPr/>
          <p:nvPr/>
        </p:nvCxnSpPr>
        <p:spPr>
          <a:xfrm flipH="1">
            <a:off x="1730957" y="1448582"/>
            <a:ext cx="3768" cy="8178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شكل بيضاوي 12"/>
          <p:cNvSpPr/>
          <p:nvPr/>
        </p:nvSpPr>
        <p:spPr>
          <a:xfrm>
            <a:off x="1069000" y="2252656"/>
            <a:ext cx="1342168" cy="481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00">
              <a:solidFill>
                <a:schemeClr val="tx1"/>
              </a:solidFill>
            </a:endParaRPr>
          </a:p>
        </p:txBody>
      </p:sp>
      <p:sp>
        <p:nvSpPr>
          <p:cNvPr id="8" name="شكل بيضاوي 13"/>
          <p:cNvSpPr/>
          <p:nvPr/>
        </p:nvSpPr>
        <p:spPr>
          <a:xfrm>
            <a:off x="1298564" y="1052736"/>
            <a:ext cx="872323" cy="3807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9" name="مستطيل 3"/>
          <p:cNvSpPr/>
          <p:nvPr/>
        </p:nvSpPr>
        <p:spPr>
          <a:xfrm>
            <a:off x="1049218" y="2321543"/>
            <a:ext cx="1470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400" b="1" dirty="0"/>
              <a:t>X-ray production </a:t>
            </a:r>
          </a:p>
        </p:txBody>
      </p:sp>
      <p:sp>
        <p:nvSpPr>
          <p:cNvPr id="10" name="مستطيل 5"/>
          <p:cNvSpPr/>
          <p:nvPr/>
        </p:nvSpPr>
        <p:spPr>
          <a:xfrm>
            <a:off x="1298564" y="1064867"/>
            <a:ext cx="935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400" b="1" dirty="0"/>
              <a:t>x-ray tube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6" b="66785"/>
          <a:stretch/>
        </p:blipFill>
        <p:spPr bwMode="auto">
          <a:xfrm>
            <a:off x="6030126" y="1665632"/>
            <a:ext cx="2955321" cy="138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2525" y="1747526"/>
            <a:ext cx="2936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rays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generated  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by 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ray tube</a:t>
            </a:r>
            <a:endParaRPr lang="ar-IQ" sz="1200" dirty="0">
              <a:solidFill>
                <a:srgbClr val="FF0000"/>
              </a:solidFill>
            </a:endParaRPr>
          </a:p>
        </p:txBody>
      </p:sp>
      <p:sp>
        <p:nvSpPr>
          <p:cNvPr id="14" name="مستطيل 5"/>
          <p:cNvSpPr/>
          <p:nvPr/>
        </p:nvSpPr>
        <p:spPr>
          <a:xfrm>
            <a:off x="7274644" y="2799134"/>
            <a:ext cx="1046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/>
              <a:t>x-ray tube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8484" y="3233269"/>
            <a:ext cx="9289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1400" dirty="0">
                <a:latin typeface="Cambria"/>
                <a:ea typeface="Times New Roman"/>
                <a:cs typeface="PalatinoLTStd-Bold"/>
              </a:rPr>
              <a:t>The </a:t>
            </a:r>
            <a:r>
              <a:rPr lang="en-MY" sz="1400" b="1" dirty="0">
                <a:latin typeface="Cambria"/>
                <a:ea typeface="Times New Roman"/>
                <a:cs typeface="PalatinoLTStd-Bold"/>
              </a:rPr>
              <a:t>x-ray tube</a:t>
            </a:r>
            <a:r>
              <a:rPr lang="en-MY" sz="1400" dirty="0">
                <a:latin typeface="Cambria"/>
                <a:ea typeface="Times New Roman"/>
                <a:cs typeface="PalatinoLTStd-Bold"/>
              </a:rPr>
              <a:t> </a:t>
            </a:r>
            <a:r>
              <a:rPr lang="en-MY" sz="1400" dirty="0">
                <a:latin typeface="Cambria"/>
                <a:ea typeface="Times New Roman"/>
                <a:cs typeface="MetaOT-Norm"/>
              </a:rPr>
              <a:t>is an electrical device used for generation  of X-ray</a:t>
            </a:r>
            <a:r>
              <a:rPr lang="en-MY" sz="1400" dirty="0">
                <a:latin typeface="Cambria"/>
                <a:ea typeface="Times New Roman"/>
                <a:cs typeface="PalatinoLTStd-Bold"/>
              </a:rPr>
              <a:t> </a:t>
            </a:r>
            <a:r>
              <a:rPr lang="en-MY" sz="1400" dirty="0">
                <a:latin typeface="Cambria"/>
                <a:ea typeface="Times New Roman"/>
                <a:cs typeface="MetaOT-Norm"/>
              </a:rPr>
              <a:t>, which constant from many parts</a:t>
            </a:r>
            <a:r>
              <a:rPr lang="en-MY" sz="1400" dirty="0">
                <a:latin typeface="Cambria"/>
                <a:ea typeface="Times New Roman"/>
                <a:cs typeface="PalatinoLTStd-Bold"/>
              </a:rPr>
              <a:t>: </a:t>
            </a:r>
            <a:endParaRPr lang="en-MY" sz="1400" dirty="0" smtClean="0">
              <a:latin typeface="Cambria"/>
              <a:ea typeface="Times New Roman"/>
              <a:cs typeface="PalatinoLTStd-Bold"/>
            </a:endParaRPr>
          </a:p>
          <a:p>
            <a:pPr lvl="0"/>
            <a:endParaRPr lang="en-MY" sz="1400" dirty="0">
              <a:latin typeface="Cambria"/>
              <a:ea typeface="Times New Roman"/>
              <a:cs typeface="PalatinoLTStd-Bold"/>
            </a:endParaRPr>
          </a:p>
          <a:p>
            <a:pPr marL="514350" lvl="0" indent="-514350">
              <a:buFontTx/>
              <a:buAutoNum type="romanLcParenBoth"/>
            </a:pPr>
            <a:r>
              <a:rPr lang="ar-IQ" sz="1400" dirty="0">
                <a:latin typeface="Cambria"/>
                <a:ea typeface="Times New Roman"/>
                <a:cs typeface="PalatinoLTStd-Bold"/>
              </a:rPr>
              <a:t>  </a:t>
            </a:r>
            <a:r>
              <a:rPr lang="en-MY" sz="1400" dirty="0">
                <a:latin typeface="Cambria"/>
                <a:ea typeface="Times New Roman"/>
                <a:cs typeface="PalatinoLTStd-Bold"/>
              </a:rPr>
              <a:t>Glass </a:t>
            </a:r>
            <a:r>
              <a:rPr lang="en-MY" sz="1400" dirty="0" smtClean="0">
                <a:latin typeface="Cambria"/>
                <a:ea typeface="Times New Roman"/>
                <a:cs typeface="PalatinoLTStd-Bold"/>
              </a:rPr>
              <a:t>tube :     </a:t>
            </a:r>
            <a:r>
              <a:rPr lang="en-US" sz="1400" dirty="0">
                <a:latin typeface="Cambria"/>
                <a:ea typeface="Times New Roman"/>
                <a:cs typeface="PalatinoLTStd-Bold"/>
              </a:rPr>
              <a:t>It is a vacuum glass tube (</a:t>
            </a:r>
            <a:r>
              <a:rPr lang="en-US" sz="1400" dirty="0" err="1">
                <a:latin typeface="Cambria"/>
                <a:ea typeface="Times New Roman"/>
                <a:cs typeface="PalatinoLTStd-Bold"/>
              </a:rPr>
              <a:t>pyrex</a:t>
            </a:r>
            <a:r>
              <a:rPr lang="en-US" sz="1400" dirty="0">
                <a:latin typeface="Cambria"/>
                <a:ea typeface="Times New Roman"/>
                <a:cs typeface="PalatinoLTStd-Bold"/>
              </a:rPr>
              <a:t> glass) that contains the anode and </a:t>
            </a:r>
            <a:r>
              <a:rPr lang="en-US" sz="1400" dirty="0" smtClean="0">
                <a:latin typeface="Cambria"/>
                <a:ea typeface="Times New Roman"/>
                <a:cs typeface="PalatinoLTStd-Bold"/>
              </a:rPr>
              <a:t>cathode</a:t>
            </a:r>
          </a:p>
          <a:p>
            <a:pPr marL="514350" lvl="0" indent="-514350">
              <a:buFontTx/>
              <a:buAutoNum type="romanLcParenBoth"/>
            </a:pPr>
            <a:endParaRPr lang="en-MY" sz="1400" dirty="0">
              <a:latin typeface="Cambria"/>
              <a:ea typeface="Times New Roman"/>
              <a:cs typeface="PalatinoLTStd-Bold"/>
            </a:endParaRPr>
          </a:p>
          <a:p>
            <a:pPr marL="514350" lvl="0" indent="-514350">
              <a:buFontTx/>
              <a:buAutoNum type="romanLcParenBoth"/>
            </a:pPr>
            <a:r>
              <a:rPr lang="ar-IQ" sz="1400" dirty="0">
                <a:latin typeface="Cambria"/>
                <a:ea typeface="Times New Roman"/>
                <a:cs typeface="PalatinoLTStd-Bold"/>
              </a:rPr>
              <a:t>  </a:t>
            </a:r>
            <a:r>
              <a:rPr lang="en-MY" sz="1400" dirty="0" smtClean="0">
                <a:latin typeface="Cambria"/>
                <a:ea typeface="Times New Roman"/>
                <a:cs typeface="PalatinoLTStd-Bold"/>
              </a:rPr>
              <a:t>Cathode     :     </a:t>
            </a:r>
            <a:r>
              <a:rPr lang="en-US" sz="1400" dirty="0" smtClean="0">
                <a:solidFill>
                  <a:prstClr val="black"/>
                </a:solidFill>
                <a:latin typeface="Cambria"/>
                <a:ea typeface="Times New Roman"/>
                <a:cs typeface="PalatinoLTStd-Bold"/>
              </a:rPr>
              <a:t>It</a:t>
            </a:r>
            <a:r>
              <a:rPr lang="en-US" sz="1400" dirty="0" smtClean="0">
                <a:latin typeface="Cambria"/>
                <a:ea typeface="Times New Roman"/>
                <a:cs typeface="PalatinoLTStd-Bold"/>
              </a:rPr>
              <a:t> </a:t>
            </a:r>
            <a:r>
              <a:rPr lang="en-US" sz="1400" dirty="0">
                <a:latin typeface="Cambria"/>
                <a:ea typeface="Times New Roman"/>
                <a:cs typeface="PalatinoLTStd-Bold"/>
              </a:rPr>
              <a:t>consists of a tungsten wire that has a high melting point of </a:t>
            </a:r>
            <a:r>
              <a:rPr lang="en-US" sz="1400" dirty="0" smtClean="0">
                <a:latin typeface="Cambria"/>
                <a:ea typeface="Times New Roman"/>
                <a:cs typeface="PalatinoLTStd-Bold"/>
              </a:rPr>
              <a:t>3410°C</a:t>
            </a:r>
          </a:p>
          <a:p>
            <a:pPr marL="514350" lvl="0" indent="-514350">
              <a:buFontTx/>
              <a:buAutoNum type="romanLcParenBoth"/>
            </a:pPr>
            <a:endParaRPr lang="en-US" sz="1400" dirty="0" smtClean="0">
              <a:latin typeface="Cambria"/>
              <a:ea typeface="Times New Roman"/>
              <a:cs typeface="PalatinoLTStd-Bold"/>
            </a:endParaRPr>
          </a:p>
          <a:p>
            <a:pPr marL="514350" lvl="0" indent="-514350">
              <a:buFontTx/>
              <a:buAutoNum type="romanLcParenBoth"/>
            </a:pPr>
            <a:r>
              <a:rPr lang="en-US" sz="1400" dirty="0" smtClean="0">
                <a:latin typeface="Cambria"/>
                <a:ea typeface="Times New Roman"/>
                <a:cs typeface="PalatinoLTStd-Bold"/>
              </a:rPr>
              <a:t>   Anode        </a:t>
            </a:r>
            <a:r>
              <a:rPr lang="en-US" sz="1400" dirty="0">
                <a:latin typeface="Cambria"/>
                <a:ea typeface="Times New Roman"/>
                <a:cs typeface="PalatinoLTStd-Bold"/>
              </a:rPr>
              <a:t>:      It is a copper rod made </a:t>
            </a:r>
            <a:r>
              <a:rPr lang="en-US" sz="1400" dirty="0" smtClean="0">
                <a:latin typeface="Cambria"/>
                <a:ea typeface="Times New Roman"/>
                <a:cs typeface="PalatinoLTStd-Bold"/>
              </a:rPr>
              <a:t>with </a:t>
            </a:r>
            <a:r>
              <a:rPr lang="en-US" sz="1400" dirty="0">
                <a:latin typeface="Cambria"/>
                <a:ea typeface="Times New Roman"/>
                <a:cs typeface="PalatinoLTStd-Bold"/>
              </a:rPr>
              <a:t>an tilted surface</a:t>
            </a:r>
            <a:endParaRPr lang="en-US" sz="1400" dirty="0" smtClean="0">
              <a:latin typeface="Cambria"/>
              <a:ea typeface="Times New Roman"/>
              <a:cs typeface="PalatinoLTStd-Bold"/>
            </a:endParaRPr>
          </a:p>
          <a:p>
            <a:pPr lvl="0"/>
            <a:r>
              <a:rPr lang="en-US" sz="1400" dirty="0" smtClean="0">
                <a:latin typeface="Cambria"/>
                <a:ea typeface="Times New Roman"/>
                <a:cs typeface="PalatinoLTStd-Bold"/>
              </a:rPr>
              <a:t>  </a:t>
            </a:r>
          </a:p>
          <a:p>
            <a:pPr lvl="0"/>
            <a:endParaRPr lang="en-US" sz="1400" dirty="0" smtClean="0">
              <a:latin typeface="Cambria"/>
              <a:ea typeface="Times New Roman"/>
              <a:cs typeface="PalatinoLTStd-Bol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54396" y="992942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dirty="0">
                <a:solidFill>
                  <a:prstClr val="black"/>
                </a:solidFill>
                <a:latin typeface="Cambria"/>
                <a:ea typeface="Times New Roman"/>
                <a:cs typeface="PalatinoLTStd-Bold"/>
              </a:rPr>
              <a:t>Anode</a:t>
            </a:r>
            <a:endParaRPr lang="ar-IQ" sz="1200" dirty="0"/>
          </a:p>
        </p:txBody>
      </p:sp>
      <p:sp>
        <p:nvSpPr>
          <p:cNvPr id="39" name="Rectangle 38"/>
          <p:cNvSpPr/>
          <p:nvPr/>
        </p:nvSpPr>
        <p:spPr>
          <a:xfrm>
            <a:off x="6163499" y="1515585"/>
            <a:ext cx="724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dirty="0">
                <a:solidFill>
                  <a:prstClr val="black"/>
                </a:solidFill>
                <a:latin typeface="Cambria"/>
                <a:ea typeface="Times New Roman"/>
                <a:cs typeface="PalatinoLTStd-Bold"/>
              </a:rPr>
              <a:t>Cathode</a:t>
            </a:r>
            <a:endParaRPr lang="ar-IQ" sz="1200" dirty="0"/>
          </a:p>
        </p:txBody>
      </p:sp>
      <p:sp>
        <p:nvSpPr>
          <p:cNvPr id="40" name="Rectangle 39"/>
          <p:cNvSpPr/>
          <p:nvPr/>
        </p:nvSpPr>
        <p:spPr>
          <a:xfrm>
            <a:off x="6459413" y="1029986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dirty="0">
                <a:solidFill>
                  <a:prstClr val="black"/>
                </a:solidFill>
                <a:latin typeface="Cambria"/>
                <a:ea typeface="Times New Roman"/>
                <a:cs typeface="PalatinoLTStd-Bold"/>
              </a:rPr>
              <a:t>Glass tube</a:t>
            </a:r>
            <a:endParaRPr lang="ar-IQ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635855" y="1296803"/>
            <a:ext cx="123272" cy="75408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flipH="1" flipV="1">
            <a:off x="6659373" y="1777094"/>
            <a:ext cx="603880" cy="51677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H="1" flipV="1">
            <a:off x="7051519" y="1337716"/>
            <a:ext cx="288392" cy="6152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H="1">
            <a:off x="0" y="950179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43710" y="1508759"/>
            <a:ext cx="253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 smtClean="0">
                <a:latin typeface="Cambria"/>
                <a:ea typeface="Times New Roman"/>
                <a:cs typeface="PalatinoLTStd-Bold"/>
              </a:rPr>
              <a:t>-</a:t>
            </a:r>
            <a:endParaRPr lang="ar-IQ" sz="1600" b="1" dirty="0"/>
          </a:p>
        </p:txBody>
      </p:sp>
      <p:sp>
        <p:nvSpPr>
          <p:cNvPr id="43" name="Rectangle 42"/>
          <p:cNvSpPr/>
          <p:nvPr/>
        </p:nvSpPr>
        <p:spPr>
          <a:xfrm>
            <a:off x="7928372" y="922104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 smtClean="0">
                <a:latin typeface="Cambria"/>
                <a:ea typeface="Times New Roman"/>
                <a:cs typeface="PalatinoLTStd-Bold"/>
              </a:rPr>
              <a:t>+</a:t>
            </a:r>
            <a:endParaRPr lang="ar-IQ" sz="1600" b="1" dirty="0"/>
          </a:p>
        </p:txBody>
      </p:sp>
    </p:spTree>
    <p:extLst>
      <p:ext uri="{BB962C8B-B14F-4D97-AF65-F5344CB8AC3E}">
        <p14:creationId xmlns:p14="http://schemas.microsoft.com/office/powerpoint/2010/main" val="14475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4" grpId="0"/>
      <p:bldP spid="32" grpId="0"/>
      <p:bldP spid="38" grpId="0"/>
      <p:bldP spid="39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323" y="1592217"/>
            <a:ext cx="3541354" cy="1702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99" y="273291"/>
            <a:ext cx="223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Generate X-rays</a:t>
            </a:r>
            <a:endParaRPr lang="en-MY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838" y="1107508"/>
            <a:ext cx="724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dirty="0">
                <a:solidFill>
                  <a:srgbClr val="FF0000"/>
                </a:solidFill>
                <a:latin typeface="Cambria"/>
                <a:ea typeface="Times New Roman"/>
                <a:cs typeface="PalatinoLTStd-Bold"/>
              </a:rPr>
              <a:t>Cathode</a:t>
            </a:r>
            <a:endParaRPr lang="ar-IQ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1347" y="1107752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dirty="0">
                <a:solidFill>
                  <a:srgbClr val="FF0000"/>
                </a:solidFill>
                <a:latin typeface="Cambria"/>
                <a:ea typeface="Times New Roman"/>
                <a:cs typeface="PalatinoLTStd-Bold"/>
              </a:rPr>
              <a:t>Anode</a:t>
            </a:r>
            <a:endParaRPr lang="ar-IQ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18851" y="1384751"/>
            <a:ext cx="594554" cy="9465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4051385" y="1411132"/>
            <a:ext cx="591517" cy="92401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825173" y="1228665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 smtClean="0">
                <a:solidFill>
                  <a:srgbClr val="FF0000"/>
                </a:solidFill>
                <a:latin typeface="Cambria"/>
                <a:ea typeface="Times New Roman"/>
                <a:cs typeface="PalatinoLTStd-Bold"/>
              </a:rPr>
              <a:t>+</a:t>
            </a:r>
            <a:endParaRPr lang="ar-IQ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904061" y="1203545"/>
            <a:ext cx="253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 smtClean="0">
                <a:solidFill>
                  <a:srgbClr val="FF0000"/>
                </a:solidFill>
                <a:latin typeface="Cambria"/>
                <a:ea typeface="Times New Roman"/>
                <a:cs typeface="PalatinoLTStd-Bold"/>
              </a:rPr>
              <a:t>-</a:t>
            </a:r>
            <a:endParaRPr lang="ar-IQ" sz="16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89354" y="2331331"/>
            <a:ext cx="451878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H="1">
            <a:off x="0" y="950179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48543" y="3475132"/>
            <a:ext cx="7603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When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passes through cathode (tungsten wire), the temperature in the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increase so that it can release electrons towards the anode.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Therefore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excited-state atom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X-rays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from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the high-energy electrons that come from the cathode and then anode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5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60512" y="423731"/>
            <a:ext cx="38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Calibri,Bold"/>
              </a:rPr>
              <a:t>Types of radiography using X-rays 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56456" y="1651657"/>
            <a:ext cx="3772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MY" sz="1400" dirty="0">
                <a:latin typeface="Cambria" pitchFamily="18" charset="0"/>
                <a:ea typeface="Cambria" pitchFamily="18" charset="0"/>
                <a:cs typeface="Times New Roman"/>
              </a:rPr>
              <a:t>(1) </a:t>
            </a:r>
            <a:r>
              <a:rPr lang="en-MY" sz="1400" dirty="0" smtClean="0">
                <a:latin typeface="Cambria" pitchFamily="18" charset="0"/>
                <a:ea typeface="Cambria" pitchFamily="18" charset="0"/>
                <a:cs typeface="Times New Roman"/>
              </a:rPr>
              <a:t>           Plain X-rays</a:t>
            </a:r>
            <a:endParaRPr lang="en-MY" sz="14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07303" y="2220837"/>
            <a:ext cx="3892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MY" sz="1400" dirty="0">
                <a:latin typeface="Cambria" pitchFamily="18" charset="0"/>
                <a:ea typeface="Cambria" pitchFamily="18" charset="0"/>
                <a:cs typeface="Times New Roman"/>
              </a:rPr>
              <a:t>(2) </a:t>
            </a:r>
            <a:r>
              <a:rPr lang="en-MY" sz="1400" dirty="0" smtClean="0">
                <a:latin typeface="Cambria" pitchFamily="18" charset="0"/>
                <a:ea typeface="Cambria" pitchFamily="18" charset="0"/>
                <a:cs typeface="Times New Roman"/>
              </a:rPr>
              <a:t>           Computed </a:t>
            </a:r>
            <a:r>
              <a:rPr lang="en-MY" sz="1400" dirty="0">
                <a:latin typeface="Cambria" pitchFamily="18" charset="0"/>
                <a:ea typeface="Cambria" pitchFamily="18" charset="0"/>
                <a:cs typeface="Times New Roman"/>
              </a:rPr>
              <a:t>Tomography (CT)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018488" y="2746484"/>
            <a:ext cx="2048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MY" sz="1400" dirty="0">
                <a:latin typeface="Cambria" pitchFamily="18" charset="0"/>
                <a:ea typeface="Cambria" pitchFamily="18" charset="0"/>
                <a:cs typeface="Times New Roman"/>
              </a:rPr>
              <a:t>(3) 	Fluoroscopy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018488" y="3272131"/>
            <a:ext cx="2266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MY" sz="1400" dirty="0">
                <a:latin typeface="Cambria" pitchFamily="18" charset="0"/>
                <a:ea typeface="Cambria" pitchFamily="18" charset="0"/>
                <a:cs typeface="Times New Roman"/>
              </a:rPr>
              <a:t>(4)	Mammography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018488" y="3720432"/>
            <a:ext cx="208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MY" sz="1400" dirty="0">
                <a:latin typeface="Cambria" pitchFamily="18" charset="0"/>
                <a:ea typeface="Cambria" pitchFamily="18" charset="0"/>
                <a:cs typeface="Times New Roman"/>
              </a:rPr>
              <a:t>(5)	Angiography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1062028"/>
            <a:ext cx="990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EB37-9E97-4537-889C-B06365F5478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3" name="مستطيل 2"/>
          <p:cNvSpPr/>
          <p:nvPr/>
        </p:nvSpPr>
        <p:spPr>
          <a:xfrm>
            <a:off x="128464" y="197346"/>
            <a:ext cx="9577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Who discovered radiation in 1895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   - A) Wilhelm </a:t>
            </a:r>
            <a:r>
              <a:rPr lang="en-US" dirty="0" smtClean="0"/>
              <a:t>Roentgen. - </a:t>
            </a:r>
            <a:r>
              <a:rPr lang="en-US" dirty="0"/>
              <a:t>B) Henri </a:t>
            </a:r>
            <a:r>
              <a:rPr lang="en-US" dirty="0" smtClean="0"/>
              <a:t>Becquerel    </a:t>
            </a:r>
            <a:r>
              <a:rPr lang="en-US" dirty="0"/>
              <a:t>- C) Marie </a:t>
            </a:r>
            <a:r>
              <a:rPr lang="en-US" dirty="0" smtClean="0"/>
              <a:t>Curie - </a:t>
            </a:r>
            <a:r>
              <a:rPr lang="en-US" dirty="0"/>
              <a:t>D) Albert </a:t>
            </a:r>
            <a:r>
              <a:rPr lang="en-US" dirty="0" smtClean="0"/>
              <a:t>Einstein   E) None of them</a:t>
            </a:r>
            <a:endParaRPr lang="en-US" dirty="0"/>
          </a:p>
          <a:p>
            <a:r>
              <a:rPr lang="en-US" dirty="0"/>
              <a:t>   </a:t>
            </a:r>
          </a:p>
          <a:p>
            <a:r>
              <a:rPr lang="en-US" dirty="0"/>
              <a:t>3. Which of the following statements about X-rays is true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) X-rays cannot pass through </a:t>
            </a:r>
            <a:r>
              <a:rPr lang="en-US" dirty="0" smtClean="0"/>
              <a:t>solids        B</a:t>
            </a:r>
            <a:r>
              <a:rPr lang="en-US" dirty="0"/>
              <a:t>) X-rays are visible to the human eye.</a:t>
            </a:r>
          </a:p>
          <a:p>
            <a:r>
              <a:rPr lang="en-US" dirty="0" smtClean="0"/>
              <a:t>C</a:t>
            </a:r>
            <a:r>
              <a:rPr lang="en-US" dirty="0"/>
              <a:t>) X-rays travel in a zigzag </a:t>
            </a:r>
            <a:r>
              <a:rPr lang="en-US" smtClean="0"/>
              <a:t>pattern         D</a:t>
            </a:r>
            <a:r>
              <a:rPr lang="en-US" dirty="0"/>
              <a:t>) X-rays have harmful effects only in long exposures.</a:t>
            </a:r>
          </a:p>
          <a:p>
            <a:r>
              <a:rPr lang="en-US" dirty="0" smtClean="0"/>
              <a:t>E) All of them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61078" y="3240443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happens when current passes through the cathode (tungsten wire) in X-ray production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   - A) </a:t>
            </a:r>
            <a:r>
              <a:rPr lang="en-US" dirty="0" smtClean="0"/>
              <a:t>Anode     B</a:t>
            </a:r>
            <a:r>
              <a:rPr lang="en-US" dirty="0"/>
              <a:t>) </a:t>
            </a:r>
            <a:r>
              <a:rPr lang="en-US" dirty="0" smtClean="0"/>
              <a:t>Cathode.      C</a:t>
            </a:r>
            <a:r>
              <a:rPr lang="en-US" dirty="0"/>
              <a:t>) </a:t>
            </a:r>
            <a:r>
              <a:rPr lang="en-US" dirty="0" smtClean="0"/>
              <a:t>Filament    D</a:t>
            </a:r>
            <a:r>
              <a:rPr lang="en-US" dirty="0"/>
              <a:t>) </a:t>
            </a:r>
            <a:r>
              <a:rPr lang="en-US" dirty="0" smtClean="0"/>
              <a:t>Vacuum        E</a:t>
            </a:r>
            <a:r>
              <a:rPr lang="en-US" dirty="0"/>
              <a:t>) Insulator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r>
              <a:rPr lang="en-US" dirty="0"/>
              <a:t>2. How are X-rays generated according to the excited-state atom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   - A) </a:t>
            </a:r>
            <a:r>
              <a:rPr lang="en-US" dirty="0" smtClean="0"/>
              <a:t>Chemical    B</a:t>
            </a:r>
            <a:r>
              <a:rPr lang="en-US" dirty="0"/>
              <a:t>) </a:t>
            </a:r>
            <a:r>
              <a:rPr lang="en-US" dirty="0" smtClean="0"/>
              <a:t>Thermal   C</a:t>
            </a:r>
            <a:r>
              <a:rPr lang="en-US" dirty="0"/>
              <a:t>) </a:t>
            </a:r>
            <a:r>
              <a:rPr lang="en-US" dirty="0" smtClean="0"/>
              <a:t>Electrical.       </a:t>
            </a:r>
            <a:r>
              <a:rPr lang="en-US" dirty="0"/>
              <a:t>- D) </a:t>
            </a:r>
            <a:r>
              <a:rPr lang="en-US" dirty="0" smtClean="0"/>
              <a:t>Magnetic        E</a:t>
            </a:r>
            <a:r>
              <a:rPr lang="en-US" dirty="0"/>
              <a:t>) </a:t>
            </a:r>
            <a:r>
              <a:rPr lang="en-US" dirty="0" smtClean="0"/>
              <a:t>Nuclear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129404</TotalTime>
  <Words>617</Words>
  <Application>Microsoft Office PowerPoint</Application>
  <PresentationFormat>A4 Paper (210x297 mm)</PresentationFormat>
  <Paragraphs>86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Maher</cp:lastModifiedBy>
  <cp:revision>3335</cp:revision>
  <cp:lastPrinted>2018-12-22T10:31:31Z</cp:lastPrinted>
  <dcterms:created xsi:type="dcterms:W3CDTF">2008-10-01T01:31:33Z</dcterms:created>
  <dcterms:modified xsi:type="dcterms:W3CDTF">2024-03-04T16:05:28Z</dcterms:modified>
</cp:coreProperties>
</file>