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51" r:id="rId1"/>
  </p:sldMasterIdLst>
  <p:notesMasterIdLst>
    <p:notesMasterId r:id="rId10"/>
  </p:notesMasterIdLst>
  <p:handoutMasterIdLst>
    <p:handoutMasterId r:id="rId11"/>
  </p:handoutMasterIdLst>
  <p:sldIdLst>
    <p:sldId id="636" r:id="rId2"/>
    <p:sldId id="634" r:id="rId3"/>
    <p:sldId id="625" r:id="rId4"/>
    <p:sldId id="637" r:id="rId5"/>
    <p:sldId id="629" r:id="rId6"/>
    <p:sldId id="638" r:id="rId7"/>
    <p:sldId id="632" r:id="rId8"/>
    <p:sldId id="633" r:id="rId9"/>
  </p:sldIdLst>
  <p:sldSz cx="9906000" cy="6858000" type="A4"/>
  <p:notesSz cx="6735763" cy="98663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B9D8C"/>
    <a:srgbClr val="000066"/>
    <a:srgbClr val="D3D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306" autoAdjust="0"/>
  </p:normalViewPr>
  <p:slideViewPr>
    <p:cSldViewPr>
      <p:cViewPr>
        <p:scale>
          <a:sx n="76" d="100"/>
          <a:sy n="76" d="100"/>
        </p:scale>
        <p:origin x="-1014" y="21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8A308-B5BF-4FAB-B128-37B13E06386E}" type="datetimeFigureOut">
              <a:rPr lang="en-MY" smtClean="0"/>
              <a:t>4/3/2024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4543B-38BB-4559-85AB-C2FA0A6AA87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83103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AE222-CB62-4712-86C7-4EC855C6C5A5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59FA1-EA48-41E7-A55D-C6415596A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704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B914-044C-456B-B6AA-C044B13A0423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3/4/2024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B914-044C-456B-B6AA-C044B13A042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3/4/2024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B914-044C-456B-B6AA-C044B13A042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3/4/2024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B914-044C-456B-B6AA-C044B13A042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3/4/2024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B914-044C-456B-B6AA-C044B13A0423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3/4/2024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B914-044C-456B-B6AA-C044B13A042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3/4/2024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B914-044C-456B-B6AA-C044B13A042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3/4/2024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B914-044C-456B-B6AA-C044B13A042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3/4/2024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B914-044C-456B-B6AA-C044B13A042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3/4/2024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B914-044C-456B-B6AA-C044B13A042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3/4/2024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B914-044C-456B-B6AA-C044B13A042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3/4/2024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pPr>
              <a:defRPr/>
            </a:pPr>
            <a:fld id="{1726EB37-9E97-4537-889C-B06365F54784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46625" y="-7144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8CAB914-044C-456B-B6AA-C044B13A0423}" type="datetime1">
              <a:rPr lang="en-US" smtClean="0"/>
              <a:t>3/4/2024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726EB37-9E97-4537-889C-B06365F5478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ransition spd="med">
    <p:wheel spokes="8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9561"/>
            <a:ext cx="9905999" cy="6319876"/>
          </a:xfrm>
          <a:prstGeom prst="rect">
            <a:avLst/>
          </a:prstGeom>
        </p:spPr>
      </p:pic>
      <p:sp>
        <p:nvSpPr>
          <p:cNvPr id="4" name="مستطيل 2"/>
          <p:cNvSpPr/>
          <p:nvPr/>
        </p:nvSpPr>
        <p:spPr>
          <a:xfrm>
            <a:off x="3521033" y="1660738"/>
            <a:ext cx="2398413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en-MY" sz="2000" b="1" dirty="0">
                <a:solidFill>
                  <a:schemeClr val="bg1"/>
                </a:solidFill>
                <a:latin typeface="Cooper Black" pitchFamily="18" charset="0"/>
              </a:rPr>
              <a:t>Ultrasound Imaging</a:t>
            </a:r>
            <a:endParaRPr lang="en-MY" sz="2000" b="1" dirty="0" smtClean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21034" y="2060848"/>
            <a:ext cx="2407726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ar-IQ" sz="1600" b="1" dirty="0" smtClean="0">
                <a:solidFill>
                  <a:schemeClr val="bg1"/>
                </a:solidFill>
              </a:rPr>
              <a:t>التصوير بالموجات </a:t>
            </a:r>
            <a:r>
              <a:rPr lang="ar-IQ" sz="1600" b="1" dirty="0">
                <a:solidFill>
                  <a:schemeClr val="bg1"/>
                </a:solidFill>
              </a:rPr>
              <a:t>فوق الصوتية</a:t>
            </a:r>
            <a:endParaRPr lang="en-MY" sz="1600" b="1" dirty="0">
              <a:solidFill>
                <a:schemeClr val="bg1"/>
              </a:solidFill>
            </a:endParaRPr>
          </a:p>
        </p:txBody>
      </p:sp>
      <p:sp>
        <p:nvSpPr>
          <p:cNvPr id="7" name="مستطيل 1"/>
          <p:cNvSpPr/>
          <p:nvPr/>
        </p:nvSpPr>
        <p:spPr>
          <a:xfrm>
            <a:off x="1" y="-12398"/>
            <a:ext cx="9905999" cy="62195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0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التصوير </a:t>
            </a:r>
            <a:r>
              <a:rPr lang="ar-IQ" sz="20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الطبي</a:t>
            </a:r>
            <a:endParaRPr lang="ar-IQ" sz="20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MY" sz="20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Medical Imaging </a:t>
            </a:r>
          </a:p>
        </p:txBody>
      </p:sp>
      <p:sp>
        <p:nvSpPr>
          <p:cNvPr id="9" name="مستطيل 5"/>
          <p:cNvSpPr/>
          <p:nvPr/>
        </p:nvSpPr>
        <p:spPr>
          <a:xfrm rot="419737">
            <a:off x="359302" y="1860793"/>
            <a:ext cx="2566149" cy="400110"/>
          </a:xfrm>
          <a:prstGeom prst="rec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 b="1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LECTURE   7</a:t>
            </a:r>
            <a:endParaRPr kumimoji="0" lang="en-MY" sz="2000" b="0" i="1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" name="مستطيل 8"/>
          <p:cNvSpPr/>
          <p:nvPr/>
        </p:nvSpPr>
        <p:spPr>
          <a:xfrm rot="343516">
            <a:off x="605480" y="2382460"/>
            <a:ext cx="2647332" cy="400110"/>
          </a:xfrm>
          <a:prstGeom prst="rec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IQ" sz="20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السونار</a:t>
            </a:r>
            <a:endParaRPr lang="en-MY" sz="2000" b="1" i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مستطيل 3"/>
          <p:cNvSpPr/>
          <p:nvPr/>
        </p:nvSpPr>
        <p:spPr>
          <a:xfrm>
            <a:off x="201527" y="6553301"/>
            <a:ext cx="5184817" cy="291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4135">
              <a:lnSpc>
                <a:spcPct val="115000"/>
              </a:lnSpc>
              <a:spcAft>
                <a:spcPts val="1000"/>
              </a:spcAft>
            </a:pPr>
            <a:r>
              <a:rPr lang="en-MY" sz="1200" b="1" i="1" dirty="0" err="1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Dr.</a:t>
            </a:r>
            <a:r>
              <a:rPr lang="en-MY" sz="1200" b="1" i="1" dirty="0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 </a:t>
            </a:r>
            <a:r>
              <a:rPr lang="en-MY" sz="1200" b="1" i="1" dirty="0" err="1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Ameen</a:t>
            </a:r>
            <a:r>
              <a:rPr lang="en-MY" sz="1200" b="1" i="1" dirty="0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  </a:t>
            </a:r>
            <a:r>
              <a:rPr lang="en-MY" sz="1200" b="1" i="1" dirty="0" err="1" smtClean="0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Alwan</a:t>
            </a:r>
            <a:r>
              <a:rPr lang="en-MY" sz="1200" b="1" i="1" smtClean="0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                                                                   Dr</a:t>
            </a:r>
            <a:r>
              <a:rPr lang="en-MY" sz="1200" b="1" i="1" dirty="0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. Forat </a:t>
            </a:r>
            <a:r>
              <a:rPr lang="en-MY" sz="1200" b="1" i="1" dirty="0" err="1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Hamzah</a:t>
            </a:r>
            <a:endParaRPr lang="en-MY" sz="1200" dirty="0">
              <a:solidFill>
                <a:schemeClr val="bg1"/>
              </a:solidFill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98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z="1600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</a:t>
            </a:fld>
            <a:endParaRPr lang="es-ES" sz="160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76536" y="1521726"/>
            <a:ext cx="7992888" cy="7433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endParaRPr lang="en-MY" sz="1600" b="1" dirty="0" smtClean="0">
              <a:solidFill>
                <a:srgbClr val="FF0000"/>
              </a:solidFill>
              <a:latin typeface="Cambria"/>
              <a:ea typeface="Times New Roman"/>
              <a:cs typeface="Calibri,Bold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endParaRPr lang="en-MY" sz="1600" b="1" dirty="0">
              <a:solidFill>
                <a:srgbClr val="FF0000"/>
              </a:solidFill>
              <a:latin typeface="Cambria"/>
              <a:ea typeface="Times New Roman"/>
              <a:cs typeface="Calibri,Bold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1600" b="1" dirty="0" smtClean="0">
                <a:latin typeface="Cambria"/>
                <a:ea typeface="Times New Roman"/>
                <a:cs typeface="Calibri,Bold"/>
              </a:rPr>
              <a:t>Sound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b="1" dirty="0">
                <a:latin typeface="Cambria"/>
                <a:ea typeface="Times New Roman"/>
                <a:cs typeface="Calibri,Bold"/>
              </a:rPr>
              <a:t>Classification of the sound </a:t>
            </a:r>
            <a:r>
              <a:rPr lang="en-US" sz="1600" b="1" dirty="0" smtClean="0">
                <a:latin typeface="Cambria"/>
                <a:ea typeface="Times New Roman"/>
                <a:cs typeface="Calibri,Bold"/>
              </a:rPr>
              <a:t>waves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b="1" dirty="0">
                <a:latin typeface="Cambria"/>
                <a:ea typeface="Times New Roman"/>
                <a:cs typeface="Calibri,Bold"/>
              </a:rPr>
              <a:t>Ultrasound </a:t>
            </a:r>
            <a:r>
              <a:rPr lang="en-US" sz="1600" b="1" dirty="0" smtClean="0">
                <a:latin typeface="Cambria"/>
                <a:ea typeface="Times New Roman"/>
                <a:cs typeface="Calibri,Bold"/>
              </a:rPr>
              <a:t>imaging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b="1" dirty="0">
                <a:latin typeface="Cambria"/>
                <a:ea typeface="Times New Roman"/>
                <a:cs typeface="Calibri,Bold"/>
              </a:rPr>
              <a:t>Ultrasound imaging system </a:t>
            </a:r>
            <a:r>
              <a:rPr lang="en-US" sz="1600" b="1" dirty="0" smtClean="0">
                <a:latin typeface="Cambria"/>
                <a:ea typeface="Times New Roman"/>
                <a:cs typeface="Calibri,Bold"/>
              </a:rPr>
              <a:t>components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b="1" dirty="0">
                <a:latin typeface="Cambria"/>
                <a:ea typeface="Times New Roman"/>
                <a:cs typeface="Calibri,Bold"/>
              </a:rPr>
              <a:t>How a </a:t>
            </a:r>
            <a:r>
              <a:rPr lang="en-US" sz="1600" b="1" dirty="0" smtClean="0">
                <a:latin typeface="Cambria"/>
                <a:ea typeface="Times New Roman"/>
                <a:cs typeface="Calibri,Bold"/>
              </a:rPr>
              <a:t>ultrasound imaging system works ?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b="1" dirty="0">
                <a:latin typeface="Cambria"/>
                <a:ea typeface="Times New Roman"/>
                <a:cs typeface="Calibri,Bold"/>
              </a:rPr>
              <a:t>Ultrasound imaging system benefits &amp; risks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endParaRPr lang="en-US" sz="1600" b="1" dirty="0">
              <a:latin typeface="Cambria"/>
              <a:ea typeface="Times New Roman"/>
              <a:cs typeface="Calibri,Bold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endParaRPr lang="en-US" sz="1600" b="1" dirty="0">
              <a:latin typeface="Cambria"/>
              <a:ea typeface="Times New Roman"/>
              <a:cs typeface="Calibri,Bold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endParaRPr lang="en-US" sz="1600" b="1" dirty="0">
              <a:latin typeface="Cambria"/>
              <a:ea typeface="Times New Roman"/>
              <a:cs typeface="Calibri,Bold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endParaRPr lang="en-US" sz="1600" b="1" dirty="0">
              <a:latin typeface="Cambria"/>
              <a:ea typeface="Times New Roman"/>
              <a:cs typeface="Calibri,Bold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endParaRPr lang="en-MY" sz="1600" b="1" dirty="0">
              <a:latin typeface="Cambria"/>
              <a:ea typeface="Times New Roman"/>
              <a:cs typeface="Calibri,Bold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endParaRPr lang="en-MY" sz="1600" b="1" dirty="0" smtClean="0">
              <a:latin typeface="Cambria"/>
              <a:ea typeface="Times New Roman"/>
              <a:cs typeface="Calibri,Bold"/>
            </a:endParaRPr>
          </a:p>
          <a:p>
            <a:pPr>
              <a:lnSpc>
                <a:spcPct val="150000"/>
              </a:lnSpc>
            </a:pPr>
            <a:endParaRPr lang="en-MY" sz="1600" b="1" dirty="0">
              <a:latin typeface="Cambria"/>
              <a:ea typeface="Times New Roman"/>
              <a:cs typeface="Calibri,Bold"/>
            </a:endParaRPr>
          </a:p>
          <a:p>
            <a:pPr>
              <a:lnSpc>
                <a:spcPct val="150000"/>
              </a:lnSpc>
            </a:pPr>
            <a:endParaRPr lang="en-MY" sz="1600" b="1" dirty="0">
              <a:latin typeface="Cambria"/>
              <a:ea typeface="Times New Roman"/>
              <a:cs typeface="Calibri,Bold"/>
            </a:endParaRPr>
          </a:p>
          <a:p>
            <a:pPr>
              <a:lnSpc>
                <a:spcPct val="150000"/>
              </a:lnSpc>
            </a:pPr>
            <a:endParaRPr lang="en-MY" sz="1600" b="1" dirty="0">
              <a:latin typeface="Cambria"/>
              <a:ea typeface="Times New Roman"/>
              <a:cs typeface="Calibri,Bold"/>
            </a:endParaRPr>
          </a:p>
          <a:p>
            <a:pPr>
              <a:lnSpc>
                <a:spcPct val="150000"/>
              </a:lnSpc>
            </a:pPr>
            <a:endParaRPr lang="en-MY" sz="1600" b="1" dirty="0">
              <a:latin typeface="Cambria"/>
              <a:ea typeface="Times New Roman"/>
              <a:cs typeface="Calibri,Bold"/>
            </a:endParaRPr>
          </a:p>
          <a:p>
            <a:pPr>
              <a:lnSpc>
                <a:spcPct val="150000"/>
              </a:lnSpc>
            </a:pPr>
            <a:endParaRPr lang="en-MY" sz="1600" b="1" dirty="0">
              <a:latin typeface="Cambria"/>
              <a:ea typeface="Times New Roman"/>
              <a:cs typeface="Calibri,Bold"/>
            </a:endParaRPr>
          </a:p>
          <a:p>
            <a:pPr>
              <a:lnSpc>
                <a:spcPct val="150000"/>
              </a:lnSpc>
            </a:pPr>
            <a:endParaRPr lang="en-MY" sz="1600" dirty="0"/>
          </a:p>
        </p:txBody>
      </p:sp>
      <p:sp>
        <p:nvSpPr>
          <p:cNvPr id="7" name="Rectangle 6"/>
          <p:cNvSpPr/>
          <p:nvPr/>
        </p:nvSpPr>
        <p:spPr>
          <a:xfrm>
            <a:off x="5947386" y="1248856"/>
            <a:ext cx="740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1400" b="1" dirty="0" smtClean="0">
                <a:solidFill>
                  <a:srgbClr val="0070C0"/>
                </a:solidFill>
              </a:rPr>
              <a:t>(السونار)</a:t>
            </a:r>
            <a:endParaRPr lang="ar-IQ" sz="1400" b="1" dirty="0">
              <a:solidFill>
                <a:srgbClr val="0070C0"/>
              </a:solidFill>
            </a:endParaRPr>
          </a:p>
        </p:txBody>
      </p:sp>
      <p:sp>
        <p:nvSpPr>
          <p:cNvPr id="8" name="مستطيل 2"/>
          <p:cNvSpPr/>
          <p:nvPr/>
        </p:nvSpPr>
        <p:spPr>
          <a:xfrm>
            <a:off x="470990" y="1193904"/>
            <a:ext cx="2111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Ultrasound Imaging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65476" y="1628800"/>
            <a:ext cx="79593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01924" y="1244152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1400" b="1" dirty="0">
                <a:solidFill>
                  <a:srgbClr val="0070C0"/>
                </a:solidFill>
              </a:rPr>
              <a:t>التصوير بالموجات فوق الصوتية</a:t>
            </a:r>
          </a:p>
        </p:txBody>
      </p:sp>
    </p:spTree>
    <p:extLst>
      <p:ext uri="{BB962C8B-B14F-4D97-AF65-F5344CB8AC3E}">
        <p14:creationId xmlns:p14="http://schemas.microsoft.com/office/powerpoint/2010/main" val="421337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964367" y="944838"/>
            <a:ext cx="740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1400" b="1" dirty="0" smtClean="0">
                <a:solidFill>
                  <a:srgbClr val="0070C0"/>
                </a:solidFill>
              </a:rPr>
              <a:t>(السونار)</a:t>
            </a:r>
            <a:endParaRPr lang="ar-IQ" sz="1400" b="1" dirty="0">
              <a:solidFill>
                <a:srgbClr val="0070C0"/>
              </a:solidFill>
            </a:endParaRPr>
          </a:p>
        </p:txBody>
      </p:sp>
      <p:sp>
        <p:nvSpPr>
          <p:cNvPr id="13" name="مستطيل 2"/>
          <p:cNvSpPr/>
          <p:nvPr/>
        </p:nvSpPr>
        <p:spPr>
          <a:xfrm>
            <a:off x="487971" y="889886"/>
            <a:ext cx="2111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Ultrasound Imaging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82457" y="1324782"/>
            <a:ext cx="79593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518905" y="940134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1400" b="1" dirty="0">
                <a:solidFill>
                  <a:srgbClr val="0070C0"/>
                </a:solidFill>
              </a:rPr>
              <a:t>التصوير بالموجات فوق الصوتية</a:t>
            </a:r>
          </a:p>
        </p:txBody>
      </p:sp>
      <p:sp>
        <p:nvSpPr>
          <p:cNvPr id="2" name="Rectangle 1"/>
          <p:cNvSpPr/>
          <p:nvPr/>
        </p:nvSpPr>
        <p:spPr>
          <a:xfrm>
            <a:off x="382457" y="1523337"/>
            <a:ext cx="1710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u="sng" dirty="0" smtClean="0">
                <a:solidFill>
                  <a:srgbClr val="FF0000"/>
                </a:solidFill>
                <a:latin typeface="Cooper Black" pitchFamily="18" charset="0"/>
              </a:rPr>
              <a:t>What is </a:t>
            </a:r>
            <a:r>
              <a:rPr lang="en-MY" b="1" u="sng" dirty="0" smtClean="0">
                <a:solidFill>
                  <a:srgbClr val="FF0000"/>
                </a:solidFill>
                <a:latin typeface="Cooper Black" pitchFamily="18" charset="0"/>
              </a:rPr>
              <a:t>sound?</a:t>
            </a:r>
            <a:endParaRPr lang="en-MY" b="1" u="sng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004" y="2045245"/>
            <a:ext cx="8188866" cy="1155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Sound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is a form of energy, and it is formed when air molecules vibrate and move in a pattern called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waves.  In addition, the sound move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through a transmission medium such as a gas, liquid or solid.</a:t>
            </a:r>
            <a:endParaRPr lang="ar-IQ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851" y="2993584"/>
            <a:ext cx="3816424" cy="19442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9414" y="3088700"/>
            <a:ext cx="101562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Air 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Molecules</a:t>
            </a:r>
            <a:endParaRPr lang="ar-IQ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2792760" y="3825099"/>
            <a:ext cx="825867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Amplitude</a:t>
            </a:r>
          </a:p>
          <a:p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(Capacity)</a:t>
            </a:r>
            <a:endParaRPr lang="ar-IQ" sz="1100" dirty="0"/>
          </a:p>
        </p:txBody>
      </p:sp>
      <p:sp>
        <p:nvSpPr>
          <p:cNvPr id="9" name="Rectangle 8"/>
          <p:cNvSpPr/>
          <p:nvPr/>
        </p:nvSpPr>
        <p:spPr>
          <a:xfrm>
            <a:off x="4842950" y="4458755"/>
            <a:ext cx="57606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ar-IQ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26926" y="4815414"/>
            <a:ext cx="109988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Wavelength</a:t>
            </a:r>
            <a:endParaRPr lang="ar-IQ" sz="1200" dirty="0"/>
          </a:p>
        </p:txBody>
      </p:sp>
      <p:sp>
        <p:nvSpPr>
          <p:cNvPr id="16" name="Rectangle 15"/>
          <p:cNvSpPr/>
          <p:nvPr/>
        </p:nvSpPr>
        <p:spPr>
          <a:xfrm>
            <a:off x="462253" y="5426656"/>
            <a:ext cx="33826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Calculate the length of the sound wave</a:t>
            </a:r>
            <a:endParaRPr lang="ar-IQ" sz="1600" dirty="0">
              <a:solidFill>
                <a:srgbClr val="000099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2076" y="5991637"/>
            <a:ext cx="2749472" cy="270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15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طول </a:t>
            </a:r>
            <a:r>
              <a:rPr lang="ar-SA" sz="115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الموج</a:t>
            </a:r>
            <a:r>
              <a:rPr lang="ar-IQ" sz="115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ة الصوتية</a:t>
            </a:r>
            <a:r>
              <a:rPr lang="ar-SA" sz="115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1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11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سرعة الصوت / تردد الموجه</a:t>
            </a:r>
            <a:endParaRPr lang="en-US" sz="11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56668" y="5489621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 </a:t>
            </a:r>
            <a:r>
              <a:rPr lang="el-GR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 </a:t>
            </a:r>
            <a:endParaRPr lang="ar-IQ" dirty="0"/>
          </a:p>
        </p:txBody>
      </p:sp>
      <p:sp>
        <p:nvSpPr>
          <p:cNvPr id="19" name="Rectangle 18"/>
          <p:cNvSpPr/>
          <p:nvPr/>
        </p:nvSpPr>
        <p:spPr>
          <a:xfrm>
            <a:off x="4441937" y="6233694"/>
            <a:ext cx="4395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Hz</a:t>
            </a:r>
            <a:r>
              <a:rPr lang="ar-IQ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IQ" sz="1400" dirty="0"/>
          </a:p>
        </p:txBody>
      </p:sp>
      <p:sp>
        <p:nvSpPr>
          <p:cNvPr id="21" name="Rectangle 20"/>
          <p:cNvSpPr/>
          <p:nvPr/>
        </p:nvSpPr>
        <p:spPr>
          <a:xfrm>
            <a:off x="5027253" y="6233694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MY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m/s</a:t>
            </a:r>
            <a:endParaRPr lang="ar-IQ" dirty="0"/>
          </a:p>
        </p:txBody>
      </p:sp>
      <p:sp>
        <p:nvSpPr>
          <p:cNvPr id="23" name="Rectangle 22"/>
          <p:cNvSpPr/>
          <p:nvPr/>
        </p:nvSpPr>
        <p:spPr>
          <a:xfrm>
            <a:off x="6144443" y="6222503"/>
            <a:ext cx="788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Decibel</a:t>
            </a:r>
            <a:r>
              <a:rPr lang="ar-IQ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IQ" sz="1400" dirty="0"/>
          </a:p>
        </p:txBody>
      </p:sp>
      <p:sp>
        <p:nvSpPr>
          <p:cNvPr id="25" name="Rectangle 24"/>
          <p:cNvSpPr/>
          <p:nvPr/>
        </p:nvSpPr>
        <p:spPr>
          <a:xfrm>
            <a:off x="4668621" y="5675297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i="1" dirty="0" smtClean="0">
                <a:solidFill>
                  <a:srgbClr val="0000FF"/>
                </a:solidFill>
                <a:latin typeface="Times" panose="02020603050405020304" pitchFamily="18" charset="0"/>
              </a:rPr>
              <a:t>f    /   c</a:t>
            </a:r>
            <a:r>
              <a:rPr lang="el-GR" b="1" i="1" dirty="0" smtClean="0">
                <a:solidFill>
                  <a:srgbClr val="0000FF"/>
                </a:solidFill>
                <a:latin typeface="Times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0000FF"/>
                </a:solidFill>
                <a:latin typeface="Times" panose="02020603050405020304" pitchFamily="18" charset="0"/>
              </a:rPr>
              <a:t>    </a:t>
            </a:r>
            <a:r>
              <a:rPr lang="el-GR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=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   </a:t>
            </a:r>
            <a:r>
              <a:rPr lang="el-GR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l-GR" b="1" i="1" dirty="0" smtClean="0">
                <a:solidFill>
                  <a:srgbClr val="0000FF"/>
                </a:solidFill>
                <a:latin typeface="Times" panose="02020603050405020304" pitchFamily="18" charset="0"/>
              </a:rPr>
              <a:t>λ</a:t>
            </a:r>
            <a:endParaRPr lang="ar-IQ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79791" y="6527838"/>
            <a:ext cx="1002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1224 </a:t>
            </a:r>
            <a:r>
              <a:rPr lang="en-MY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km/h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22903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16"/>
          <p:cNvSpPr/>
          <p:nvPr/>
        </p:nvSpPr>
        <p:spPr>
          <a:xfrm>
            <a:off x="2355436" y="1880447"/>
            <a:ext cx="9300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1100" b="1" dirty="0"/>
              <a:t>النطاق </a:t>
            </a:r>
            <a:r>
              <a:rPr lang="ar-IQ" sz="1100" b="1" dirty="0" smtClean="0"/>
              <a:t>المسموع</a:t>
            </a:r>
            <a:endParaRPr lang="en-MY" sz="1100" b="1" dirty="0"/>
          </a:p>
        </p:txBody>
      </p:sp>
      <p:sp>
        <p:nvSpPr>
          <p:cNvPr id="6" name="مستطيل 17"/>
          <p:cNvSpPr/>
          <p:nvPr/>
        </p:nvSpPr>
        <p:spPr>
          <a:xfrm>
            <a:off x="1911533" y="2937785"/>
            <a:ext cx="12346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IQ" sz="1100" b="1" dirty="0">
                <a:solidFill>
                  <a:prstClr val="black"/>
                </a:solidFill>
              </a:rPr>
              <a:t>النطاق التحت صوتي   </a:t>
            </a:r>
            <a:endParaRPr lang="en-MY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19"/>
          <p:cNvSpPr/>
          <p:nvPr/>
        </p:nvSpPr>
        <p:spPr>
          <a:xfrm>
            <a:off x="2072042" y="3896667"/>
            <a:ext cx="11480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1100" b="1" dirty="0">
                <a:solidFill>
                  <a:prstClr val="black"/>
                </a:solidFill>
              </a:rPr>
              <a:t>النطاق </a:t>
            </a:r>
            <a:r>
              <a:rPr lang="ar-IQ" sz="1100" b="1" dirty="0" smtClean="0"/>
              <a:t>فوق الصوتي </a:t>
            </a:r>
            <a:endParaRPr lang="en-MY" sz="1100" b="1" dirty="0"/>
          </a:p>
        </p:txBody>
      </p:sp>
      <p:sp>
        <p:nvSpPr>
          <p:cNvPr id="9" name="مستطيل 20"/>
          <p:cNvSpPr/>
          <p:nvPr/>
        </p:nvSpPr>
        <p:spPr>
          <a:xfrm>
            <a:off x="4314069" y="4512576"/>
            <a:ext cx="32762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The audible range of dogs, </a:t>
            </a:r>
            <a:r>
              <a:rPr lang="en-MY" sz="1600" dirty="0" smtClean="0">
                <a:latin typeface="Times New Roman" pitchFamily="18" charset="0"/>
                <a:cs typeface="Times New Roman" pitchFamily="18" charset="0"/>
              </a:rPr>
              <a:t>cats</a:t>
            </a:r>
            <a:r>
              <a:rPr lang="ar-IQ" sz="1600" dirty="0" smtClean="0">
                <a:latin typeface="Times New Roman" pitchFamily="18" charset="0"/>
                <a:cs typeface="Times New Roman" pitchFamily="18" charset="0"/>
              </a:rPr>
              <a:t>....</a:t>
            </a:r>
            <a:endParaRPr lang="en-MY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2457" y="1262082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Classification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of the sound waves</a:t>
            </a:r>
            <a:endParaRPr lang="en-US" b="1" i="0" u="sng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05971" y="531624"/>
            <a:ext cx="740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1400" b="1" dirty="0" smtClean="0">
                <a:solidFill>
                  <a:srgbClr val="0070C0"/>
                </a:solidFill>
              </a:rPr>
              <a:t>(السونار)</a:t>
            </a:r>
            <a:endParaRPr lang="ar-IQ" sz="1400" b="1" dirty="0">
              <a:solidFill>
                <a:srgbClr val="0070C0"/>
              </a:solidFill>
            </a:endParaRPr>
          </a:p>
        </p:txBody>
      </p:sp>
      <p:sp>
        <p:nvSpPr>
          <p:cNvPr id="12" name="مستطيل 2"/>
          <p:cNvSpPr/>
          <p:nvPr/>
        </p:nvSpPr>
        <p:spPr>
          <a:xfrm>
            <a:off x="829575" y="476672"/>
            <a:ext cx="2111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Ultrasound Imaging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24061" y="911568"/>
            <a:ext cx="79593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60509" y="52692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1400" b="1" dirty="0">
                <a:solidFill>
                  <a:srgbClr val="0070C0"/>
                </a:solidFill>
              </a:rPr>
              <a:t>التصوير بالموجات فوق الصوتية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47350" y="140609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IQ" dirty="0"/>
          </a:p>
        </p:txBody>
      </p:sp>
      <p:sp>
        <p:nvSpPr>
          <p:cNvPr id="17" name="Rectangle 16"/>
          <p:cNvSpPr/>
          <p:nvPr/>
        </p:nvSpPr>
        <p:spPr>
          <a:xfrm>
            <a:off x="1545243" y="2266995"/>
            <a:ext cx="82770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It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is audible range of the human ear with frequencies in the range from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20,000 Hz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ar-IQ" sz="1600" dirty="0"/>
          </a:p>
        </p:txBody>
      </p:sp>
      <p:sp>
        <p:nvSpPr>
          <p:cNvPr id="19" name="مستطيل 14"/>
          <p:cNvSpPr/>
          <p:nvPr/>
        </p:nvSpPr>
        <p:spPr>
          <a:xfrm>
            <a:off x="378978" y="1867949"/>
            <a:ext cx="19718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Audible </a:t>
            </a: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Sounds:</a:t>
            </a:r>
          </a:p>
        </p:txBody>
      </p:sp>
      <p:sp>
        <p:nvSpPr>
          <p:cNvPr id="20" name="مستطيل 14"/>
          <p:cNvSpPr/>
          <p:nvPr/>
        </p:nvSpPr>
        <p:spPr>
          <a:xfrm>
            <a:off x="471193" y="2899313"/>
            <a:ext cx="19718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Infrasound: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45383" y="3251129"/>
            <a:ext cx="6588663" cy="342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is the </a:t>
            </a:r>
            <a:r>
              <a:rPr lang="en-US" sz="1600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audible range of the human ear with a frequency of </a:t>
            </a:r>
            <a:r>
              <a:rPr lang="en-MY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 than 20 Hz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مستطيل 14"/>
          <p:cNvSpPr/>
          <p:nvPr/>
        </p:nvSpPr>
        <p:spPr>
          <a:xfrm>
            <a:off x="471193" y="3830420"/>
            <a:ext cx="19718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Ultrasounds:</a:t>
            </a:r>
            <a:endParaRPr lang="en-US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45243" y="4282323"/>
            <a:ext cx="648118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 are sound waves that are outside the human ear's senses with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frequencies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above 20,000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Hz. 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9846" y="6179246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Sound range</a:t>
            </a:r>
            <a:endParaRPr lang="ar-IQ" dirty="0"/>
          </a:p>
        </p:txBody>
      </p:sp>
      <p:sp>
        <p:nvSpPr>
          <p:cNvPr id="7" name="Rectangle 6"/>
          <p:cNvSpPr/>
          <p:nvPr/>
        </p:nvSpPr>
        <p:spPr>
          <a:xfrm>
            <a:off x="2097029" y="5374001"/>
            <a:ext cx="679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 Hz</a:t>
            </a:r>
            <a:endParaRPr lang="ar-IQ" dirty="0"/>
          </a:p>
        </p:txBody>
      </p:sp>
      <p:sp>
        <p:nvSpPr>
          <p:cNvPr id="24" name="Rectangle 23"/>
          <p:cNvSpPr/>
          <p:nvPr/>
        </p:nvSpPr>
        <p:spPr>
          <a:xfrm>
            <a:off x="6475376" y="5377264"/>
            <a:ext cx="1039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20,000 Hz</a:t>
            </a:r>
            <a:endParaRPr lang="ar-IQ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446481" y="5725190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046879" y="5712555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36576" y="5941214"/>
            <a:ext cx="734481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086928" y="5615296"/>
            <a:ext cx="1569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Audible Sounds</a:t>
            </a:r>
            <a:endParaRPr lang="ar-IQ" dirty="0"/>
          </a:p>
        </p:txBody>
      </p:sp>
      <p:sp>
        <p:nvSpPr>
          <p:cNvPr id="38" name="Rectangle 37"/>
          <p:cNvSpPr/>
          <p:nvPr/>
        </p:nvSpPr>
        <p:spPr>
          <a:xfrm>
            <a:off x="1191807" y="5600791"/>
            <a:ext cx="1165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Infrasound</a:t>
            </a:r>
            <a:endParaRPr lang="ar-IQ" dirty="0"/>
          </a:p>
        </p:txBody>
      </p:sp>
      <p:sp>
        <p:nvSpPr>
          <p:cNvPr id="39" name="Rectangle 38"/>
          <p:cNvSpPr/>
          <p:nvPr/>
        </p:nvSpPr>
        <p:spPr>
          <a:xfrm>
            <a:off x="7150180" y="5615296"/>
            <a:ext cx="1257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Ultrasounds</a:t>
            </a:r>
            <a:endParaRPr lang="ar-IQ" dirty="0"/>
          </a:p>
        </p:txBody>
      </p:sp>
      <p:sp>
        <p:nvSpPr>
          <p:cNvPr id="40" name="Rectangle 39"/>
          <p:cNvSpPr/>
          <p:nvPr/>
        </p:nvSpPr>
        <p:spPr>
          <a:xfrm>
            <a:off x="8510555" y="5759302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endParaRPr lang="ar-IQ" b="1" dirty="0"/>
          </a:p>
        </p:txBody>
      </p:sp>
      <p:sp>
        <p:nvSpPr>
          <p:cNvPr id="45" name="Oval 44"/>
          <p:cNvSpPr/>
          <p:nvPr/>
        </p:nvSpPr>
        <p:spPr>
          <a:xfrm>
            <a:off x="241684" y="3620404"/>
            <a:ext cx="3078913" cy="7573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6" name="Oval 45"/>
          <p:cNvSpPr/>
          <p:nvPr/>
        </p:nvSpPr>
        <p:spPr>
          <a:xfrm>
            <a:off x="7101904" y="5525418"/>
            <a:ext cx="2161304" cy="7573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261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2908" y="2152519"/>
            <a:ext cx="78952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MY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en-MY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imaging</a:t>
            </a:r>
            <a:endParaRPr lang="ar-IQ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ar-IQ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ar-IQ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16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a type of medical </a:t>
            </a:r>
            <a:r>
              <a:rPr lang="en-MY" sz="1600" dirty="0" smtClean="0">
                <a:latin typeface="Times New Roman" pitchFamily="18" charset="0"/>
                <a:cs typeface="Times New Roman" pitchFamily="18" charset="0"/>
              </a:rPr>
              <a:t>imaging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obtaining 3D images of the of human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body</a:t>
            </a:r>
            <a:endParaRPr lang="en-MY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MY" sz="16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uses </a:t>
            </a:r>
            <a:r>
              <a:rPr lang="en-MY" sz="1600" dirty="0" smtClean="0">
                <a:latin typeface="Times New Roman" pitchFamily="18" charset="0"/>
                <a:cs typeface="Times New Roman" pitchFamily="18" charset="0"/>
              </a:rPr>
              <a:t>ultrasounds range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MY" sz="1600" dirty="0" smtClean="0">
                <a:latin typeface="Times New Roman" pitchFamily="18" charset="0"/>
                <a:cs typeface="Times New Roman" pitchFamily="18" charset="0"/>
              </a:rPr>
              <a:t>Used  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to look at organs and structures inside the body, such as view the heart, blood </a:t>
            </a:r>
            <a:r>
              <a:rPr lang="en-MY" sz="1600" dirty="0" smtClean="0">
                <a:latin typeface="Times New Roman" pitchFamily="18" charset="0"/>
                <a:cs typeface="Times New Roman" pitchFamily="18" charset="0"/>
              </a:rPr>
              <a:t>vessel, 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blood </a:t>
            </a:r>
            <a:r>
              <a:rPr lang="en-MY" sz="1600" dirty="0" smtClean="0">
                <a:latin typeface="Times New Roman" pitchFamily="18" charset="0"/>
                <a:cs typeface="Times New Roman" pitchFamily="18" charset="0"/>
              </a:rPr>
              <a:t>flowing, liver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, and other organs. </a:t>
            </a:r>
            <a:endParaRPr lang="en-MY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MY" sz="1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addition, i</a:t>
            </a:r>
            <a:r>
              <a:rPr lang="en-MY" sz="16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is also used with checking process during the </a:t>
            </a:r>
            <a:r>
              <a:rPr lang="en-MY" sz="1600" dirty="0" smtClean="0">
                <a:latin typeface="Times New Roman" pitchFamily="18" charset="0"/>
                <a:cs typeface="Times New Roman" pitchFamily="18" charset="0"/>
              </a:rPr>
              <a:t>pregnancy</a:t>
            </a:r>
            <a:r>
              <a:rPr lang="ar-IQ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MY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5971" y="803633"/>
            <a:ext cx="740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1400" b="1" dirty="0" smtClean="0">
                <a:solidFill>
                  <a:srgbClr val="0070C0"/>
                </a:solidFill>
              </a:rPr>
              <a:t>(السونار)</a:t>
            </a:r>
            <a:endParaRPr lang="ar-IQ" sz="1400" b="1" dirty="0">
              <a:solidFill>
                <a:srgbClr val="0070C0"/>
              </a:solidFill>
            </a:endParaRPr>
          </a:p>
        </p:txBody>
      </p:sp>
      <p:sp>
        <p:nvSpPr>
          <p:cNvPr id="7" name="مستطيل 2"/>
          <p:cNvSpPr/>
          <p:nvPr/>
        </p:nvSpPr>
        <p:spPr>
          <a:xfrm>
            <a:off x="829575" y="748681"/>
            <a:ext cx="2111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Ultrasound Imaging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9575" y="1268760"/>
            <a:ext cx="79593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60509" y="798929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1400" b="1" dirty="0">
                <a:solidFill>
                  <a:srgbClr val="0070C0"/>
                </a:solidFill>
              </a:rPr>
              <a:t>التصوير بالموجات فوق الصوتية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9574" b="50309"/>
          <a:stretch/>
        </p:blipFill>
        <p:spPr bwMode="auto">
          <a:xfrm>
            <a:off x="4390538" y="1426112"/>
            <a:ext cx="2777815" cy="198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2"/>
          <p:cNvSpPr/>
          <p:nvPr/>
        </p:nvSpPr>
        <p:spPr>
          <a:xfrm>
            <a:off x="2903781" y="2487517"/>
            <a:ext cx="18036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1200" b="1" dirty="0"/>
              <a:t>التصوير بالموجات فوق الصوتية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338" y="1507257"/>
            <a:ext cx="2379811" cy="165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834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328" y="4869160"/>
            <a:ext cx="6194224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endParaRPr lang="en-US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endParaRPr lang="en-US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5971" y="803633"/>
            <a:ext cx="740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1400" b="1" dirty="0" smtClean="0">
                <a:solidFill>
                  <a:srgbClr val="0070C0"/>
                </a:solidFill>
              </a:rPr>
              <a:t>(السونار)</a:t>
            </a:r>
            <a:endParaRPr lang="ar-IQ" sz="1400" b="1" dirty="0">
              <a:solidFill>
                <a:srgbClr val="0070C0"/>
              </a:solidFill>
            </a:endParaRPr>
          </a:p>
        </p:txBody>
      </p:sp>
      <p:sp>
        <p:nvSpPr>
          <p:cNvPr id="6" name="مستطيل 2"/>
          <p:cNvSpPr/>
          <p:nvPr/>
        </p:nvSpPr>
        <p:spPr>
          <a:xfrm>
            <a:off x="829575" y="748681"/>
            <a:ext cx="2111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Ultrasound Imaging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29575" y="1268760"/>
            <a:ext cx="79593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60509" y="798929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1400" b="1" dirty="0">
                <a:solidFill>
                  <a:srgbClr val="0070C0"/>
                </a:solidFill>
              </a:rPr>
              <a:t>التصوير بالموجات فوق الصوتية</a:t>
            </a:r>
          </a:p>
        </p:txBody>
      </p:sp>
      <p:sp>
        <p:nvSpPr>
          <p:cNvPr id="9" name="Rectangle 8"/>
          <p:cNvSpPr/>
          <p:nvPr/>
        </p:nvSpPr>
        <p:spPr>
          <a:xfrm>
            <a:off x="732509" y="1268760"/>
            <a:ext cx="4076757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MY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Ultrasound </a:t>
            </a:r>
            <a:r>
              <a:rPr lang="en-MY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imaging system components</a:t>
            </a:r>
            <a:endParaRPr lang="ar-IQ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Ultrasound Design and Operation | Oncology Medical Physic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1721" r="1202" b="3635"/>
          <a:stretch/>
        </p:blipFill>
        <p:spPr bwMode="auto">
          <a:xfrm>
            <a:off x="7137465" y="1476151"/>
            <a:ext cx="2321018" cy="188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20278" y="1935593"/>
            <a:ext cx="5089855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Ultrasound imaging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consists of the following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parts 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ستطيل 14"/>
          <p:cNvSpPr/>
          <p:nvPr/>
        </p:nvSpPr>
        <p:spPr>
          <a:xfrm>
            <a:off x="268328" y="2396280"/>
            <a:ext cx="619422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Control unit containing a computer, display screen, and a transducer (probe)  that is used to do the scanning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probe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is a small hand-held device attached to the scanner by a cord (wire). Some exams may use different transducers (with different abilities) during a single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exam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Ultrasound gel placed directly on the skin to allow the sound waves to travel from the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body.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Storage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unit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Printer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403" y="3491628"/>
            <a:ext cx="2225452" cy="155298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185248" y="2552235"/>
            <a:ext cx="1476869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16100" b="17948"/>
          <a:stretch/>
        </p:blipFill>
        <p:spPr>
          <a:xfrm>
            <a:off x="7104604" y="5185105"/>
            <a:ext cx="2353879" cy="124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7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5091" y="743168"/>
            <a:ext cx="740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1400" b="1" dirty="0" smtClean="0">
                <a:solidFill>
                  <a:srgbClr val="0070C0"/>
                </a:solidFill>
              </a:rPr>
              <a:t>(السونار)</a:t>
            </a:r>
            <a:endParaRPr lang="ar-IQ" sz="1400" b="1" dirty="0">
              <a:solidFill>
                <a:srgbClr val="0070C0"/>
              </a:solidFill>
            </a:endParaRPr>
          </a:p>
        </p:txBody>
      </p:sp>
      <p:sp>
        <p:nvSpPr>
          <p:cNvPr id="6" name="مستطيل 2"/>
          <p:cNvSpPr/>
          <p:nvPr/>
        </p:nvSpPr>
        <p:spPr>
          <a:xfrm>
            <a:off x="776536" y="584977"/>
            <a:ext cx="2111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Ultrasound Imaging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76536" y="1050945"/>
            <a:ext cx="8612848" cy="541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325999" y="715531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1400" b="1" dirty="0">
                <a:solidFill>
                  <a:srgbClr val="0070C0"/>
                </a:solidFill>
              </a:rPr>
              <a:t>التصوير بالموجات فوق الصوتية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7283" y="1935110"/>
            <a:ext cx="7632077" cy="444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 High-frequency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sound waves (Ultrasounds) are transmitted from the transducer (probe) through the gel into the body.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IQ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 Next ,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probe collects the sounds that bounce back from the body and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computer, 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then uses those sound waves to create an image.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IQ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 The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ultrasound image is visible on a video display screen that looks like a computer or television monitor.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IQ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 These images are created based on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following : 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--------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ultrasound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signal capacity 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-------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ultrasound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signal frequency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-------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 it takes for the ultrasound signal to return from the patient ​to the probe.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349" y="1412833"/>
            <a:ext cx="4515083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 a Ultrasound Imaging System Works ?</a:t>
            </a:r>
            <a:endParaRPr lang="en-US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2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32520" y="1779989"/>
            <a:ext cx="8568952" cy="3284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MY" b="1" dirty="0">
                <a:solidFill>
                  <a:srgbClr val="000099"/>
                </a:solidFill>
                <a:latin typeface="Times New Roman"/>
                <a:ea typeface="Calibri"/>
                <a:cs typeface="Arial"/>
              </a:rPr>
              <a:t>Benefits</a:t>
            </a:r>
            <a:endParaRPr lang="en-MY" dirty="0">
              <a:solidFill>
                <a:srgbClr val="000099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romanLcParenR"/>
            </a:pPr>
            <a:r>
              <a:rPr lang="en-US" sz="1600" dirty="0">
                <a:latin typeface="Times New Roman"/>
                <a:ea typeface="Calibri"/>
                <a:cs typeface="Arial"/>
              </a:rPr>
              <a:t>Ultrasound imaging system  is easy-to-use and inexpensive</a:t>
            </a:r>
            <a:r>
              <a:rPr lang="en-MY" sz="1600" dirty="0" smtClean="0">
                <a:latin typeface="Times New Roman"/>
                <a:ea typeface="Calibri"/>
                <a:cs typeface="Arial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romanLcParenR"/>
            </a:pPr>
            <a:endParaRPr lang="en-MY" sz="800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romanLcParenR"/>
            </a:pPr>
            <a:r>
              <a:rPr lang="en-MY" sz="1600" dirty="0">
                <a:latin typeface="Times New Roman"/>
                <a:ea typeface="Calibri"/>
                <a:cs typeface="Arial"/>
              </a:rPr>
              <a:t>Ultrasound imaging is </a:t>
            </a:r>
            <a:r>
              <a:rPr lang="en-MY" sz="1600" dirty="0" smtClean="0">
                <a:latin typeface="Times New Roman"/>
                <a:ea typeface="Calibri"/>
                <a:cs typeface="Arial"/>
              </a:rPr>
              <a:t>safe </a:t>
            </a:r>
            <a:r>
              <a:rPr lang="en-MY" sz="1600" dirty="0">
                <a:latin typeface="Times New Roman"/>
                <a:ea typeface="Calibri"/>
                <a:cs typeface="Arial"/>
              </a:rPr>
              <a:t>and does not use any ionizing radiation</a:t>
            </a:r>
            <a:r>
              <a:rPr lang="en-MY" sz="1600" dirty="0" smtClean="0">
                <a:latin typeface="Times New Roman"/>
                <a:ea typeface="Calibri"/>
                <a:cs typeface="Arial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romanLcParenR"/>
            </a:pPr>
            <a:endParaRPr lang="en-MY" sz="800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romanLcParenR"/>
            </a:pPr>
            <a:r>
              <a:rPr lang="en-MY" sz="1600" dirty="0">
                <a:latin typeface="Times New Roman"/>
                <a:ea typeface="Calibri"/>
                <a:cs typeface="Arial"/>
              </a:rPr>
              <a:t>Ultrasound scanning gives a clear picture of soft tissues that do not show up well on x-ray images</a:t>
            </a:r>
            <a:r>
              <a:rPr lang="en-MY" sz="1600" dirty="0" smtClean="0">
                <a:latin typeface="Times New Roman"/>
                <a:ea typeface="Calibri"/>
                <a:cs typeface="Arial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romanLcParenR"/>
            </a:pPr>
            <a:endParaRPr lang="en-MY" sz="800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romanLcParenR"/>
            </a:pPr>
            <a:r>
              <a:rPr lang="en-MY" sz="1600" dirty="0">
                <a:latin typeface="Times New Roman"/>
                <a:ea typeface="Calibri"/>
                <a:cs typeface="Arial"/>
              </a:rPr>
              <a:t>Ultrasound is the preferred imaging modality for the diagnosis and monitoring of pregnant women.</a:t>
            </a:r>
            <a:endParaRPr lang="en-MY" sz="16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MY" sz="1400" dirty="0">
                <a:latin typeface="Calibri"/>
                <a:ea typeface="Calibri"/>
                <a:cs typeface="Arial"/>
              </a:rPr>
              <a:t> 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76536" y="4950581"/>
            <a:ext cx="8913440" cy="83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MY" b="1" dirty="0">
                <a:solidFill>
                  <a:srgbClr val="000099"/>
                </a:solidFill>
                <a:latin typeface="Times New Roman"/>
                <a:ea typeface="Calibri"/>
                <a:cs typeface="Arial"/>
              </a:rPr>
              <a:t>Risks</a:t>
            </a:r>
            <a:endParaRPr lang="en-MY" dirty="0">
              <a:solidFill>
                <a:srgbClr val="000099"/>
              </a:solidFill>
              <a:latin typeface="Calibri"/>
              <a:ea typeface="Calibri"/>
              <a:cs typeface="Arial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en-MY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For </a:t>
            </a:r>
            <a:r>
              <a:rPr lang="en-MY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ultrasound imaging, </a:t>
            </a:r>
            <a:r>
              <a:rPr lang="en-MY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there are no known harmful effects on humans.</a:t>
            </a:r>
            <a:endParaRPr lang="en-MY" sz="16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5091" y="743168"/>
            <a:ext cx="740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1400" b="1" dirty="0" smtClean="0">
                <a:solidFill>
                  <a:srgbClr val="0070C0"/>
                </a:solidFill>
              </a:rPr>
              <a:t>(السونار)</a:t>
            </a:r>
            <a:endParaRPr lang="ar-IQ" sz="1400" b="1" dirty="0">
              <a:solidFill>
                <a:srgbClr val="0070C0"/>
              </a:solidFill>
            </a:endParaRPr>
          </a:p>
        </p:txBody>
      </p:sp>
      <p:sp>
        <p:nvSpPr>
          <p:cNvPr id="6" name="مستطيل 2"/>
          <p:cNvSpPr/>
          <p:nvPr/>
        </p:nvSpPr>
        <p:spPr>
          <a:xfrm>
            <a:off x="776536" y="584977"/>
            <a:ext cx="2111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Ultrasound Imaging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76536" y="1050945"/>
            <a:ext cx="8612848" cy="541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325999" y="715531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1400" b="1" dirty="0">
                <a:solidFill>
                  <a:srgbClr val="0070C0"/>
                </a:solidFill>
              </a:rPr>
              <a:t>التصوير بالموجات فوق الصوتية</a:t>
            </a:r>
          </a:p>
        </p:txBody>
      </p:sp>
      <p:sp>
        <p:nvSpPr>
          <p:cNvPr id="9" name="Rectangle 8"/>
          <p:cNvSpPr/>
          <p:nvPr/>
        </p:nvSpPr>
        <p:spPr>
          <a:xfrm>
            <a:off x="632520" y="1125518"/>
            <a:ext cx="4825808" cy="4564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  <a:latin typeface="Cambria"/>
                <a:ea typeface="Times New Roman"/>
                <a:cs typeface="Calibri,Bold"/>
              </a:rPr>
              <a:t>Ultrasound imaging system benefits &amp; risks </a:t>
            </a:r>
          </a:p>
        </p:txBody>
      </p:sp>
    </p:spTree>
    <p:extLst>
      <p:ext uri="{BB962C8B-B14F-4D97-AF65-F5344CB8AC3E}">
        <p14:creationId xmlns:p14="http://schemas.microsoft.com/office/powerpoint/2010/main" val="2156395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133896</TotalTime>
  <Words>551</Words>
  <Application>Microsoft Office PowerPoint</Application>
  <PresentationFormat>A4 Paper (210x297 mm)</PresentationFormat>
  <Paragraphs>128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Siracusa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Maher</cp:lastModifiedBy>
  <cp:revision>3433</cp:revision>
  <cp:lastPrinted>2018-12-22T10:31:31Z</cp:lastPrinted>
  <dcterms:created xsi:type="dcterms:W3CDTF">2008-10-01T01:31:33Z</dcterms:created>
  <dcterms:modified xsi:type="dcterms:W3CDTF">2024-03-04T16:07:49Z</dcterms:modified>
</cp:coreProperties>
</file>