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8" d="100"/>
          <a:sy n="68" d="100"/>
        </p:scale>
        <p:origin x="-80" y="-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3/17/2024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3/17/2024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79519" y="1931831"/>
            <a:ext cx="6815669" cy="3162478"/>
          </a:xfrm>
        </p:spPr>
        <p:style>
          <a:lnRef idx="3">
            <a:schemeClr val="lt1"/>
          </a:lnRef>
          <a:fillRef idx="1">
            <a:schemeClr val="accent5"/>
          </a:fillRef>
          <a:effectRef idx="1">
            <a:schemeClr val="accent5"/>
          </a:effectRef>
          <a:fontRef idx="minor">
            <a:schemeClr val="lt1"/>
          </a:fontRef>
        </p:style>
        <p:txBody>
          <a:bodyPr/>
          <a:lstStyle/>
          <a:p>
            <a:endParaRPr lang="en-US" dirty="0"/>
          </a:p>
        </p:txBody>
      </p:sp>
      <p:sp>
        <p:nvSpPr>
          <p:cNvPr id="4" name="Rounded Rectangle 3"/>
          <p:cNvSpPr/>
          <p:nvPr/>
        </p:nvSpPr>
        <p:spPr>
          <a:xfrm>
            <a:off x="2789853" y="2118049"/>
            <a:ext cx="6611725" cy="271520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ar-IQ" sz="2800" b="1" dirty="0" smtClean="0">
              <a:solidFill>
                <a:schemeClr val="tx1"/>
              </a:solidFill>
            </a:endParaRPr>
          </a:p>
          <a:p>
            <a:pPr algn="ctr"/>
            <a:r>
              <a:rPr lang="ar-IQ" sz="2800" b="1" dirty="0" smtClean="0">
                <a:solidFill>
                  <a:schemeClr val="tx1"/>
                </a:solidFill>
              </a:rPr>
              <a:t>الدولة القانونية</a:t>
            </a:r>
          </a:p>
          <a:p>
            <a:pPr algn="ctr"/>
            <a:r>
              <a:rPr lang="ar-IQ" sz="2800" b="1" dirty="0" smtClean="0">
                <a:solidFill>
                  <a:schemeClr val="tx1"/>
                </a:solidFill>
              </a:rPr>
              <a:t>اعداد </a:t>
            </a:r>
          </a:p>
          <a:p>
            <a:pPr algn="ctr"/>
            <a:r>
              <a:rPr lang="ar-IQ" sz="2800" b="1" dirty="0" smtClean="0">
                <a:solidFill>
                  <a:schemeClr val="tx1"/>
                </a:solidFill>
              </a:rPr>
              <a:t>بنين قاسم </a:t>
            </a:r>
            <a:r>
              <a:rPr lang="ar-IQ" sz="2800" b="1" smtClean="0">
                <a:solidFill>
                  <a:schemeClr val="tx1"/>
                </a:solidFill>
              </a:rPr>
              <a:t>محمد </a:t>
            </a:r>
            <a:endParaRPr lang="ar-IQ" sz="2800" b="1" dirty="0" smtClean="0">
              <a:solidFill>
                <a:schemeClr val="tx1"/>
              </a:solidFill>
            </a:endParaRPr>
          </a:p>
        </p:txBody>
      </p:sp>
    </p:spTree>
    <p:extLst>
      <p:ext uri="{BB962C8B-B14F-4D97-AF65-F5344CB8AC3E}">
        <p14:creationId xmlns:p14="http://schemas.microsoft.com/office/powerpoint/2010/main" val="1769799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ar-IQ" sz="2800" b="1" dirty="0"/>
              <a:t>ضمانات الدولة القانونية </a:t>
            </a:r>
            <a:endParaRPr lang="en-US" sz="2800" b="1"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pPr marL="0" indent="0" algn="just" rtl="1">
              <a:buNone/>
            </a:pPr>
            <a:endParaRPr lang="ar-IQ" b="1" dirty="0"/>
          </a:p>
          <a:p>
            <a:pPr marL="0" indent="0" algn="just" rtl="1">
              <a:buNone/>
            </a:pPr>
            <a:r>
              <a:rPr lang="ar-IQ" b="1" dirty="0"/>
              <a:t>6. كفالة حق التقاضي : </a:t>
            </a:r>
            <a:r>
              <a:rPr lang="ar-IQ" dirty="0"/>
              <a:t>ويراد به حق الافراد في اللجوء الى القضاء فيما يدعونه من حقوق ، وهو من الحقوق العامة التي نصت عليها الدساتير دون تقييد او تنظيم ، ومن ثم لايجوز للمشرع ان يتناوله بالتنظيم او التقييد ، اذ ان سلطته في ذلك سلطة مقيدة فاذا جاوز اختصاصه واصدر تشريعا ينظم هذا الحق او يقيده كان ذلك عملا غير دستوري ، وقد اتجهت العديد من الدساتير الى حضر النص في القوانين على تحصين اي عمل او قرار اداري من رقابة القضاء ومنها دستور جمهورية العراق لسنة 2005 في المادة (100) منه ، وبذلك يعد كفالة هذا الحق ضمانة اساسية من ضمانات الدولة القانونية. </a:t>
            </a:r>
            <a:endParaRPr lang="en-US" b="1" dirty="0"/>
          </a:p>
        </p:txBody>
      </p:sp>
    </p:spTree>
    <p:extLst>
      <p:ext uri="{BB962C8B-B14F-4D97-AF65-F5344CB8AC3E}">
        <p14:creationId xmlns:p14="http://schemas.microsoft.com/office/powerpoint/2010/main" val="3459311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11677"/>
            <a:ext cx="9601196" cy="1052730"/>
          </a:xfrm>
        </p:spPr>
        <p:style>
          <a:lnRef idx="3">
            <a:schemeClr val="lt1"/>
          </a:lnRef>
          <a:fillRef idx="1">
            <a:schemeClr val="accent6"/>
          </a:fillRef>
          <a:effectRef idx="1">
            <a:schemeClr val="accent6"/>
          </a:effectRef>
          <a:fontRef idx="minor">
            <a:schemeClr val="lt1"/>
          </a:fontRef>
        </p:style>
        <p:txBody>
          <a:bodyPr>
            <a:normAutofit/>
          </a:bodyPr>
          <a:lstStyle/>
          <a:p>
            <a:r>
              <a:rPr lang="ar-IQ" sz="2800" b="1" dirty="0">
                <a:solidFill>
                  <a:schemeClr val="tx1"/>
                </a:solidFill>
              </a:rPr>
              <a:t>ضمانات الدولة القانونية </a:t>
            </a:r>
            <a:endParaRPr lang="en-US" sz="2800" b="1" dirty="0">
              <a:solidFill>
                <a:schemeClr val="tx1"/>
              </a:solidFill>
            </a:endParaRPr>
          </a:p>
        </p:txBody>
      </p:sp>
      <p:sp>
        <p:nvSpPr>
          <p:cNvPr id="3" name="Content Placeholder 2"/>
          <p:cNvSpPr>
            <a:spLocks noGrp="1"/>
          </p:cNvSpPr>
          <p:nvPr>
            <p:ph idx="1"/>
          </p:nvPr>
        </p:nvSpPr>
        <p:spPr>
          <a:xfrm>
            <a:off x="1295401" y="1861472"/>
            <a:ext cx="9601196" cy="4359023"/>
          </a:xfrm>
        </p:spPr>
        <p:style>
          <a:lnRef idx="3">
            <a:schemeClr val="lt1"/>
          </a:lnRef>
          <a:fillRef idx="1">
            <a:schemeClr val="accent6"/>
          </a:fillRef>
          <a:effectRef idx="1">
            <a:schemeClr val="accent6"/>
          </a:effectRef>
          <a:fontRef idx="minor">
            <a:schemeClr val="lt1"/>
          </a:fontRef>
        </p:style>
        <p:txBody>
          <a:bodyPr/>
          <a:lstStyle/>
          <a:p>
            <a:pPr marL="0" indent="0" algn="just" rtl="1">
              <a:buNone/>
            </a:pPr>
            <a:endParaRPr lang="ar-IQ" dirty="0"/>
          </a:p>
          <a:p>
            <a:pPr marL="0" indent="0" algn="just" rtl="1">
              <a:buNone/>
            </a:pPr>
            <a:r>
              <a:rPr lang="ar-IQ" b="1" dirty="0">
                <a:solidFill>
                  <a:schemeClr val="tx1"/>
                </a:solidFill>
              </a:rPr>
              <a:t>7. الرأي العام : </a:t>
            </a:r>
            <a:r>
              <a:rPr lang="ar-IQ" dirty="0">
                <a:solidFill>
                  <a:schemeClr val="tx1"/>
                </a:solidFill>
              </a:rPr>
              <a:t>تبقى الضمانات الوضعية التي سبق الاشارة اليها رغم اهميتها ضمانات نسبية تتباين في تأثيرها من اجل توفير الحماية الكافية لدولة القانون ، وهذا ما دفع البعض للبحث عن وسيلة اجدى واقوى ، فوجد ضالته في الرأي العام باعتباره من انجع الوسائل التي تحد من مخالفة القواعد القانونية في النظم الديمقراطية ، ولعل من اهم الوسائل التي تعبر عن الرأي العام الصحافة والاذاعة والتلفزيون ، وهذه الوسائل لايمكن ان تكون حرة اذا كانت خاضعة لاجهزة السلطة لانها ستكون معبرة عن الحكام ولاتعكس توجهات الرأي العام ومن ثم لاتعد قيدأ على من يباشر السلطة ، وكذلك لاتكون الوسائل حرة اذا كانت خاضعة لمؤسسات اقتصادية تعبر عنها ولاتعبر عن جماهير الناس ، ومن اجل ذلك يجب تنظيم مباشرة هذه الوسائل وجعلها في متناول المنظمات السياسية ومنظمات المجتمع المدني وابعادها عن احتكار الدولة ، وحينئذ ستكون لدينا اراء متعددة تساعد في تشكيل الرأي العام وتدفعه الى محاسبة الحكام في حالة عدم احترامهم لمبادىء القانون . </a:t>
            </a:r>
            <a:endParaRPr lang="en-US" b="1" dirty="0">
              <a:solidFill>
                <a:schemeClr val="tx1"/>
              </a:solidFill>
            </a:endParaRPr>
          </a:p>
        </p:txBody>
      </p:sp>
    </p:spTree>
    <p:extLst>
      <p:ext uri="{BB962C8B-B14F-4D97-AF65-F5344CB8AC3E}">
        <p14:creationId xmlns:p14="http://schemas.microsoft.com/office/powerpoint/2010/main" val="1590137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7070" y="783350"/>
            <a:ext cx="9570073" cy="5038741"/>
          </a:xfrm>
        </p:spPr>
        <p:style>
          <a:lnRef idx="1">
            <a:schemeClr val="accent5"/>
          </a:lnRef>
          <a:fillRef idx="2">
            <a:schemeClr val="accent5"/>
          </a:fillRef>
          <a:effectRef idx="1">
            <a:schemeClr val="accent5"/>
          </a:effectRef>
          <a:fontRef idx="minor">
            <a:schemeClr val="dk1"/>
          </a:fontRef>
        </p:style>
        <p:txBody>
          <a:bodyPr>
            <a:normAutofit/>
          </a:bodyPr>
          <a:lstStyle/>
          <a:p>
            <a:pPr algn="ctr"/>
            <a:endParaRPr lang="ar-IQ" sz="2800" b="1" dirty="0"/>
          </a:p>
          <a:p>
            <a:pPr marL="0" indent="0" algn="ctr">
              <a:buNone/>
            </a:pPr>
            <a:endParaRPr lang="ar-IQ" sz="2800" b="1" dirty="0"/>
          </a:p>
          <a:p>
            <a:pPr marL="0" indent="0" algn="ctr">
              <a:buNone/>
            </a:pPr>
            <a:endParaRPr lang="ar-IQ" sz="2800" b="1" dirty="0"/>
          </a:p>
          <a:p>
            <a:pPr marL="0" indent="0" algn="ctr">
              <a:buNone/>
            </a:pPr>
            <a:endParaRPr lang="ar-IQ" sz="2800" b="1" dirty="0"/>
          </a:p>
          <a:p>
            <a:pPr marL="0" indent="0" algn="ctr">
              <a:buNone/>
            </a:pPr>
            <a:r>
              <a:rPr lang="ar-IQ" sz="2800" b="1" dirty="0" smtClean="0"/>
              <a:t>نشكر حسن </a:t>
            </a:r>
            <a:r>
              <a:rPr lang="ar-IQ" sz="2800" b="1" dirty="0"/>
              <a:t>اصغائكم </a:t>
            </a:r>
          </a:p>
        </p:txBody>
      </p:sp>
    </p:spTree>
    <p:extLst>
      <p:ext uri="{BB962C8B-B14F-4D97-AF65-F5344CB8AC3E}">
        <p14:creationId xmlns:p14="http://schemas.microsoft.com/office/powerpoint/2010/main" val="1890148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799184" y="1871131"/>
            <a:ext cx="6708883" cy="2476934"/>
          </a:xfrm>
        </p:spPr>
        <p:txBody>
          <a:bodyPr/>
          <a:lstStyle/>
          <a:p>
            <a:endParaRPr lang="ar-IQ" sz="1800" b="1" dirty="0">
              <a:latin typeface="Simplified Arabic" pitchFamily="18" charset="-78"/>
              <a:cs typeface="Simplified Arabic" pitchFamily="18" charset="-78"/>
            </a:endParaRPr>
          </a:p>
        </p:txBody>
      </p:sp>
      <p:sp>
        <p:nvSpPr>
          <p:cNvPr id="3" name="عنوان فرعي 2"/>
          <p:cNvSpPr>
            <a:spLocks noGrp="1"/>
          </p:cNvSpPr>
          <p:nvPr>
            <p:ph type="subTitle" idx="1"/>
          </p:nvPr>
        </p:nvSpPr>
        <p:spPr>
          <a:xfrm>
            <a:off x="2711059" y="2183364"/>
            <a:ext cx="6768843" cy="3093615"/>
          </a:xfrm>
        </p:spPr>
        <p:txBody>
          <a:bodyPr>
            <a:normAutofit/>
          </a:bodyPr>
          <a:lstStyle/>
          <a:p>
            <a:pPr algn="r"/>
            <a:r>
              <a:rPr lang="ar-IQ" sz="2000" b="1" dirty="0" smtClean="0">
                <a:latin typeface="Simplified Arabic" pitchFamily="18" charset="-78"/>
                <a:cs typeface="Simplified Arabic" pitchFamily="18" charset="-78"/>
              </a:rPr>
              <a:t>تم تقسيم المحاضرة على محورين</a:t>
            </a:r>
          </a:p>
          <a:p>
            <a:pPr algn="r"/>
            <a:r>
              <a:rPr lang="ar-IQ" sz="2000" b="1" dirty="0" smtClean="0">
                <a:latin typeface="Simplified Arabic" pitchFamily="18" charset="-78"/>
                <a:cs typeface="Simplified Arabic" pitchFamily="18" charset="-78"/>
              </a:rPr>
              <a:t>المحور الاول: مفهوم  الدولة القانونية</a:t>
            </a:r>
          </a:p>
          <a:p>
            <a:pPr algn="r"/>
            <a:r>
              <a:rPr lang="ar-IQ" sz="2000" b="1" dirty="0" smtClean="0">
                <a:latin typeface="Simplified Arabic" pitchFamily="18" charset="-78"/>
                <a:cs typeface="Simplified Arabic" pitchFamily="18" charset="-78"/>
              </a:rPr>
              <a:t>المحور الثاني: ضمانات الدولة القانونية</a:t>
            </a:r>
            <a:endParaRPr lang="ar-IQ" sz="2000" b="1" dirty="0">
              <a:latin typeface="Simplified Arabic" pitchFamily="18" charset="-78"/>
              <a:cs typeface="Simplified Arabic" pitchFamily="18" charset="-78"/>
            </a:endParaRPr>
          </a:p>
        </p:txBody>
      </p:sp>
    </p:spTree>
    <p:extLst>
      <p:ext uri="{BB962C8B-B14F-4D97-AF65-F5344CB8AC3E}">
        <p14:creationId xmlns:p14="http://schemas.microsoft.com/office/powerpoint/2010/main" val="2418129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98797"/>
            <a:ext cx="9601196" cy="1303867"/>
          </a:xfrm>
        </p:spPr>
        <p:style>
          <a:lnRef idx="3">
            <a:schemeClr val="lt1"/>
          </a:lnRef>
          <a:fillRef idx="1">
            <a:schemeClr val="accent5"/>
          </a:fillRef>
          <a:effectRef idx="1">
            <a:schemeClr val="accent5"/>
          </a:effectRef>
          <a:fontRef idx="minor">
            <a:schemeClr val="lt1"/>
          </a:fontRef>
        </p:style>
        <p:txBody>
          <a:bodyPr>
            <a:normAutofit/>
          </a:bodyPr>
          <a:lstStyle/>
          <a:p>
            <a:r>
              <a:rPr lang="ar-IQ" sz="2800" b="1" dirty="0">
                <a:solidFill>
                  <a:schemeClr val="tx1"/>
                </a:solidFill>
              </a:rPr>
              <a:t>مفهوم الدولة القانونية </a:t>
            </a:r>
            <a:endParaRPr lang="en-US" sz="2800" b="1" dirty="0">
              <a:solidFill>
                <a:schemeClr val="tx1"/>
              </a:solidFill>
            </a:endParaRPr>
          </a:p>
        </p:txBody>
      </p:sp>
      <p:sp>
        <p:nvSpPr>
          <p:cNvPr id="3" name="Content Placeholder 2"/>
          <p:cNvSpPr>
            <a:spLocks noGrp="1"/>
          </p:cNvSpPr>
          <p:nvPr>
            <p:ph idx="1"/>
          </p:nvPr>
        </p:nvSpPr>
        <p:spPr>
          <a:xfrm>
            <a:off x="1295401" y="2002663"/>
            <a:ext cx="9601196" cy="4230711"/>
          </a:xfrm>
        </p:spPr>
        <p:style>
          <a:lnRef idx="3">
            <a:schemeClr val="lt1"/>
          </a:lnRef>
          <a:fillRef idx="1">
            <a:schemeClr val="accent6"/>
          </a:fillRef>
          <a:effectRef idx="1">
            <a:schemeClr val="accent6"/>
          </a:effectRef>
          <a:fontRef idx="minor">
            <a:schemeClr val="lt1"/>
          </a:fontRef>
        </p:style>
        <p:txBody>
          <a:bodyPr>
            <a:normAutofit lnSpcReduction="10000"/>
          </a:bodyPr>
          <a:lstStyle/>
          <a:p>
            <a:pPr marL="0" indent="0" algn="just" rtl="1">
              <a:buNone/>
            </a:pPr>
            <a:endParaRPr lang="ar-IQ" dirty="0"/>
          </a:p>
          <a:p>
            <a:pPr marL="0" indent="0" algn="just" rtl="1">
              <a:buNone/>
            </a:pPr>
            <a:r>
              <a:rPr lang="ar-IQ" dirty="0"/>
              <a:t>       </a:t>
            </a:r>
            <a:r>
              <a:rPr lang="ar-IQ" dirty="0">
                <a:solidFill>
                  <a:schemeClr val="tx1"/>
                </a:solidFill>
              </a:rPr>
              <a:t>ويراد بالدولة القانونية خضوع الجميع حكام ومحكومين الى القانون ، بمعنى خضوع جميع سلطات الدولة والافراد على حد ٍ سواء لاحكام القانون القائم ، حيث لاتوجد سلطة فوق القانون ، وهذا مايميز الدولة القانونية عن غيرها من الحكومات الاخرى كالحكومة الاستبدادية والحكومة البوليسية لان السلطة في تلك النظم الاخيرة لايحد من سلطانها اي قيد ولها ان تتخذ من الاجراءات تجاه الافراد مايتفق مع رغباتها او نزواتها حيث يرى من يباشرون السلطة انهم فوق القانون ، اما في الدولة القانونية فلا تستطيع السلطة التنفيذية او الهيئات الادارية فيها ان تتعامل مع الافراد إلا بمقتضى القواعد القانونية التي شرعت سلفا وعلم بها الكافة والتي من خلالها تم تحديد حقوق الافراد وبيان الوسائل القانونية التي تعتمدها الادارة لتحقيق اهدافها في مجمل المرافق الادارية ، فضلا عن ذلك ان الادارة مقيدة في نشاطها بالسعي لخدمة الصالح العام للافراد وذلك باعتمادها على الوسائل المشروعة  ( القانونية ) للوصول لتلك الغاية .  </a:t>
            </a:r>
            <a:endParaRPr lang="en-US" dirty="0">
              <a:solidFill>
                <a:schemeClr val="tx1"/>
              </a:solidFill>
            </a:endParaRPr>
          </a:p>
        </p:txBody>
      </p:sp>
    </p:spTree>
    <p:extLst>
      <p:ext uri="{BB962C8B-B14F-4D97-AF65-F5344CB8AC3E}">
        <p14:creationId xmlns:p14="http://schemas.microsoft.com/office/powerpoint/2010/main" val="2503730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ar-IQ" sz="2800" b="1" dirty="0">
                <a:solidFill>
                  <a:schemeClr val="tx1"/>
                </a:solidFill>
              </a:rPr>
              <a:t>ضمانات الدولة القانونية </a:t>
            </a:r>
            <a:endParaRPr lang="en-US" sz="2800" b="1" dirty="0">
              <a:solidFill>
                <a:schemeClr val="tx1"/>
              </a:solidFill>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marL="0" indent="0" algn="just" rtl="1">
              <a:buNone/>
            </a:pPr>
            <a:endParaRPr lang="ar-IQ" dirty="0"/>
          </a:p>
          <a:p>
            <a:pPr marL="0" indent="0" algn="just" rtl="1">
              <a:buNone/>
            </a:pPr>
            <a:r>
              <a:rPr lang="ar-IQ" b="1" dirty="0"/>
              <a:t>1. وجود الدستور : </a:t>
            </a:r>
            <a:r>
              <a:rPr lang="ar-IQ" dirty="0"/>
              <a:t>المعروف ان الدستور يتكفل ببيان شكل الدولة والحكومة واختصاص السلطات فيها وتنظيم العلاقة بين تلك السلطات ، وكذلك بيان ما للافراد من حقوق وحريات وماعليهم من واجبات ، ويعد الدستور القانون الاعلى في الدولة ومن ثم يجب على كل السلطات التقيد باحكامه وفقا لمبدأ سمو الدستور سواء من الناحية الموضوعية او الشكلية ، ومما تقدم يتضح ان الدستور يعد ضمانة اساسية لقيام الدولة القانونية  من خلال خضوع كافة السلطات للقواعد القانونية ، لان الدستور هو الذي ينشأ السلطات العامة في الدول ومن خلاله تكتسب شرعيتها ، وبالتالي لايجوز لها ان تخالف القانون الذي اقامها لانها ان فعلت ذلك هدمت اساس شرعيتها . </a:t>
            </a:r>
            <a:endParaRPr lang="en-US" dirty="0"/>
          </a:p>
        </p:txBody>
      </p:sp>
    </p:spTree>
    <p:extLst>
      <p:ext uri="{BB962C8B-B14F-4D97-AF65-F5344CB8AC3E}">
        <p14:creationId xmlns:p14="http://schemas.microsoft.com/office/powerpoint/2010/main" val="443237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a:bodyPr>
          <a:lstStyle/>
          <a:p>
            <a:r>
              <a:rPr lang="ar-IQ" sz="2800" b="1" dirty="0">
                <a:solidFill>
                  <a:schemeClr val="tx1"/>
                </a:solidFill>
              </a:rPr>
              <a:t>ضمانات الدولة القانونية </a:t>
            </a:r>
            <a:endParaRPr lang="en-US" sz="2800" b="1"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marL="0" indent="0" algn="just" rtl="1">
              <a:buNone/>
            </a:pPr>
            <a:endParaRPr lang="ar-IQ" dirty="0"/>
          </a:p>
          <a:p>
            <a:pPr marL="0" indent="0" algn="just" rtl="1">
              <a:buNone/>
            </a:pPr>
            <a:r>
              <a:rPr lang="ar-IQ" dirty="0"/>
              <a:t>     واذا كان البعض يرى ان وجود الدستور لايرتبط بقيام الحكم الديمقراطي لان لكل نظام سياسي في الوقت الحاضر دستوره الخاص به بصرف النظر عن شكل ذلك النظام ، وهذا صحيح ولكن ليس كل دستور يعد ضمانة من ضمانات الدولة القانونية لان الدستور الذي يرقى لهذه الصفة هو الدستور الذي يكون مصدره الشعب وليس الحاكم ، والذي تحدد فيه حقوق وحريات الافراد وكذلك وسائل حمايتها . </a:t>
            </a:r>
            <a:endParaRPr lang="en-US" dirty="0"/>
          </a:p>
        </p:txBody>
      </p:sp>
    </p:spTree>
    <p:extLst>
      <p:ext uri="{BB962C8B-B14F-4D97-AF65-F5344CB8AC3E}">
        <p14:creationId xmlns:p14="http://schemas.microsoft.com/office/powerpoint/2010/main" val="3555926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794" y="750313"/>
            <a:ext cx="10328857" cy="962577"/>
          </a:xfrm>
        </p:spPr>
        <p:style>
          <a:lnRef idx="1">
            <a:schemeClr val="accent4"/>
          </a:lnRef>
          <a:fillRef idx="2">
            <a:schemeClr val="accent4"/>
          </a:fillRef>
          <a:effectRef idx="1">
            <a:schemeClr val="accent4"/>
          </a:effectRef>
          <a:fontRef idx="minor">
            <a:schemeClr val="dk1"/>
          </a:fontRef>
        </p:style>
        <p:txBody>
          <a:bodyPr>
            <a:normAutofit/>
          </a:bodyPr>
          <a:lstStyle/>
          <a:p>
            <a:r>
              <a:rPr lang="ar-IQ" sz="2800" b="1" dirty="0"/>
              <a:t>ضمانات الدولة القانونية </a:t>
            </a:r>
            <a:endParaRPr lang="en-US" sz="2800" b="1" dirty="0"/>
          </a:p>
        </p:txBody>
      </p:sp>
      <p:sp>
        <p:nvSpPr>
          <p:cNvPr id="3" name="Content Placeholder 2"/>
          <p:cNvSpPr>
            <a:spLocks noGrp="1"/>
          </p:cNvSpPr>
          <p:nvPr>
            <p:ph idx="1"/>
          </p:nvPr>
        </p:nvSpPr>
        <p:spPr>
          <a:xfrm>
            <a:off x="978794" y="1854559"/>
            <a:ext cx="10328857" cy="4327300"/>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0" indent="0" algn="just" rtl="1">
              <a:buNone/>
            </a:pPr>
            <a:endParaRPr lang="ar-IQ" dirty="0"/>
          </a:p>
          <a:p>
            <a:pPr marL="0" indent="0" algn="just" rtl="1">
              <a:buNone/>
            </a:pPr>
            <a:r>
              <a:rPr lang="ar-IQ" b="1" dirty="0"/>
              <a:t>2. الفصل بين السلطات : </a:t>
            </a:r>
            <a:r>
              <a:rPr lang="ar-IQ" sz="2600" dirty="0"/>
              <a:t>يراد بمبدأ الفصل بين السلطات توزيع وظائف الدولة بين هيئات متعددة حيث تستقل كل منها بمباشرة الوظيفة التي خصصت لها ، ولاتخرج عن النطاق الذي حدد لها وتعتدي على اختصاصات السلطات الاخرى ، وكان الهدف من هذا المبدأ منع التعسف والاستبداد اذا ماتركزت جميع السلطات في يد هيئة واحدة او فرد واحد .</a:t>
            </a:r>
          </a:p>
          <a:p>
            <a:pPr marL="0" indent="0" algn="just" rtl="1">
              <a:buNone/>
            </a:pPr>
            <a:r>
              <a:rPr lang="ar-IQ" sz="2600" dirty="0"/>
              <a:t>  وتأسيسا على ماتقدم وجب ان تباشر وظائف الدولة من قبل سلطات ثلاثة تختص واحدة بتشريع القوانين واخرى بتنفيذها وثالثة بتطبيقها على المنازعات التي تثور بين الافراد او بين الدولة والافراد ، واذا ما حاولت احدى السلطات مخالفة الدستور ، يجب على السلطات الاخرى وقف ذلك الانحراف ، لانه يشكل اعتداء على النظام القانوني للدولة ، والتي تستمد كل السلطات شرعيتها منه مع الاشارة الى ان المقصود هنا هو مبدأ الفصل النسبي والمرن بين السلطات لا المطلق الجامد او شبه المطلق لان الاخير يتناقض مع طبيعة الدولة الحديثة ، وبذلك يعد الفصل بين السلطات احدى ضمانات الدولة القانونية . </a:t>
            </a:r>
          </a:p>
          <a:p>
            <a:pPr marL="0" indent="0" algn="just" rtl="1">
              <a:buNone/>
            </a:pPr>
            <a:r>
              <a:rPr lang="ar-IQ" sz="2600" dirty="0"/>
              <a:t>   </a:t>
            </a:r>
            <a:endParaRPr lang="en-US" sz="2600" dirty="0"/>
          </a:p>
        </p:txBody>
      </p:sp>
    </p:spTree>
    <p:extLst>
      <p:ext uri="{BB962C8B-B14F-4D97-AF65-F5344CB8AC3E}">
        <p14:creationId xmlns:p14="http://schemas.microsoft.com/office/powerpoint/2010/main" val="1997573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1" y="647281"/>
            <a:ext cx="10380372" cy="1303867"/>
          </a:xfrm>
        </p:spPr>
        <p:style>
          <a:lnRef idx="3">
            <a:schemeClr val="lt1"/>
          </a:lnRef>
          <a:fillRef idx="1">
            <a:schemeClr val="accent1"/>
          </a:fillRef>
          <a:effectRef idx="1">
            <a:schemeClr val="accent1"/>
          </a:effectRef>
          <a:fontRef idx="minor">
            <a:schemeClr val="lt1"/>
          </a:fontRef>
        </p:style>
        <p:txBody>
          <a:bodyPr>
            <a:normAutofit/>
          </a:bodyPr>
          <a:lstStyle/>
          <a:p>
            <a:r>
              <a:rPr lang="ar-IQ" sz="2800" b="1" dirty="0">
                <a:solidFill>
                  <a:schemeClr val="tx1"/>
                </a:solidFill>
              </a:rPr>
              <a:t>ضمانات الدولة القانونية </a:t>
            </a:r>
            <a:endParaRPr lang="en-US" sz="2800" b="1" dirty="0">
              <a:solidFill>
                <a:schemeClr val="tx1"/>
              </a:solidFill>
            </a:endParaRPr>
          </a:p>
        </p:txBody>
      </p:sp>
      <p:sp>
        <p:nvSpPr>
          <p:cNvPr id="3" name="Content Placeholder 2"/>
          <p:cNvSpPr>
            <a:spLocks noGrp="1"/>
          </p:cNvSpPr>
          <p:nvPr>
            <p:ph idx="1"/>
          </p:nvPr>
        </p:nvSpPr>
        <p:spPr>
          <a:xfrm>
            <a:off x="901521" y="2060619"/>
            <a:ext cx="10380372" cy="4121239"/>
          </a:xfrm>
        </p:spPr>
        <p:style>
          <a:lnRef idx="1">
            <a:schemeClr val="accent1"/>
          </a:lnRef>
          <a:fillRef idx="2">
            <a:schemeClr val="accent1"/>
          </a:fillRef>
          <a:effectRef idx="1">
            <a:schemeClr val="accent1"/>
          </a:effectRef>
          <a:fontRef idx="minor">
            <a:schemeClr val="dk1"/>
          </a:fontRef>
        </p:style>
        <p:txBody>
          <a:bodyPr/>
          <a:lstStyle/>
          <a:p>
            <a:pPr marL="0" indent="0" algn="just" rtl="1">
              <a:buNone/>
            </a:pPr>
            <a:endParaRPr lang="ar-IQ" dirty="0"/>
          </a:p>
          <a:p>
            <a:pPr marL="0" indent="0" algn="just" rtl="1">
              <a:buNone/>
            </a:pPr>
            <a:r>
              <a:rPr lang="ar-IQ" b="1" dirty="0"/>
              <a:t>3. الرقابة على دستورية القوانين : </a:t>
            </a:r>
            <a:r>
              <a:rPr lang="ar-IQ" dirty="0"/>
              <a:t>اذا كانت الدساتير تتسم بالسمو الموضوعي وبصرف النظر عن كون الدستور جامدا ام مرنا ، فان السمو الشكلي للدستور لايظهر إلا في الدساتير الجامدة التي تتباين في اسلوب وضعها وتعديلها عن القوانين العادية ، ومن اجل ذلك تظهر اهمية مراقبة مدى تقيد سلطات الدولة باحكام الدستور وعدم مخالفتها وهو مايطلق عليه بمبدأ الرقابة على دستورية القوانين ، في حين لا اهمية للرقابة اذا كانت القواعد الدستورية مرنة اي توضع وتعدل بنفس طريقة تعديل القوانين العادية  ، وللرقابة على دستورية القوانين اهمية كبيرة بالنسبة للدول ذات الدساتير الجامدة ، اذ تعد احدى الضمانات القانونية المهمة للدولة القانونية . </a:t>
            </a:r>
            <a:endParaRPr lang="en-US" b="1" dirty="0"/>
          </a:p>
        </p:txBody>
      </p:sp>
    </p:spTree>
    <p:extLst>
      <p:ext uri="{BB962C8B-B14F-4D97-AF65-F5344CB8AC3E}">
        <p14:creationId xmlns:p14="http://schemas.microsoft.com/office/powerpoint/2010/main" val="62540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069" y="737434"/>
            <a:ext cx="9601196" cy="859547"/>
          </a:xfrm>
        </p:spPr>
        <p:style>
          <a:lnRef idx="1">
            <a:schemeClr val="dk1"/>
          </a:lnRef>
          <a:fillRef idx="3">
            <a:schemeClr val="dk1"/>
          </a:fillRef>
          <a:effectRef idx="2">
            <a:schemeClr val="dk1"/>
          </a:effectRef>
          <a:fontRef idx="minor">
            <a:schemeClr val="lt1"/>
          </a:fontRef>
        </p:style>
        <p:txBody>
          <a:bodyPr>
            <a:normAutofit/>
          </a:bodyPr>
          <a:lstStyle/>
          <a:p>
            <a:r>
              <a:rPr lang="ar-IQ" sz="2800" b="1" dirty="0">
                <a:solidFill>
                  <a:schemeClr val="tx1"/>
                </a:solidFill>
              </a:rPr>
              <a:t>ضمانات الدولة القانونية </a:t>
            </a:r>
            <a:endParaRPr lang="en-US" sz="2800" b="1" dirty="0">
              <a:solidFill>
                <a:schemeClr val="tx1"/>
              </a:solidFill>
            </a:endParaRPr>
          </a:p>
        </p:txBody>
      </p:sp>
      <p:sp>
        <p:nvSpPr>
          <p:cNvPr id="3" name="Content Placeholder 2"/>
          <p:cNvSpPr>
            <a:spLocks noGrp="1"/>
          </p:cNvSpPr>
          <p:nvPr>
            <p:ph idx="1"/>
          </p:nvPr>
        </p:nvSpPr>
        <p:spPr>
          <a:xfrm>
            <a:off x="1295402" y="1725768"/>
            <a:ext cx="9601196" cy="4494728"/>
          </a:xfrm>
        </p:spPr>
        <p:style>
          <a:lnRef idx="1">
            <a:schemeClr val="dk1"/>
          </a:lnRef>
          <a:fillRef idx="2">
            <a:schemeClr val="dk1"/>
          </a:fillRef>
          <a:effectRef idx="1">
            <a:schemeClr val="dk1"/>
          </a:effectRef>
          <a:fontRef idx="minor">
            <a:schemeClr val="dk1"/>
          </a:fontRef>
        </p:style>
        <p:txBody>
          <a:bodyPr/>
          <a:lstStyle/>
          <a:p>
            <a:pPr marL="0" indent="0" algn="r" rtl="1">
              <a:buNone/>
            </a:pPr>
            <a:endParaRPr lang="ar-IQ" b="1" dirty="0"/>
          </a:p>
          <a:p>
            <a:pPr marL="0" indent="0" algn="just" rtl="1">
              <a:buNone/>
            </a:pPr>
            <a:r>
              <a:rPr lang="ar-IQ" b="1" dirty="0"/>
              <a:t>4. استقلال القضاء : </a:t>
            </a:r>
            <a:r>
              <a:rPr lang="ar-IQ" dirty="0"/>
              <a:t>تباينت اراء الفقه والمفكرين في مسألة استقلال القضاء وهل يشكل القضاء سلطة ثالثة في الدولة ؟ ام هو تابع لاحدى السلطتين التشريعية والتنفيذية ؟ وقد لاحظنا ان الرأي الراجح يتجه الى اعتبار القضاء سلطة مستقلة وهذا ماتبنته معظم الدساتير الحديثة حيث اكدت على مبدأ استقلال القضاء ، ويراد باستقلال القضاء :  مباشرته لوظيفته دون تدخل من السلطات الاخرى بشكل مباشر او غير مباشر ، ويتحقق ذلك من خلال قيام القضاء لوحده بالفصل في المنازعات بين الافراد  بعضهم مع البعض الاخر او بين الافراد وهيئات الدولة ، ولايجوز لاي هيئة في الدولة ان تتدخل في عمل القضاء او تمارس الضغط من اجل اصدار قرارات تؤذي الضمير الانساني وتشوه مبادىء العدالة ، واخيرا يمكن القول ان مبدأ استقلال القضاء يعد احدى ضمانات الدولة القانونية . </a:t>
            </a:r>
            <a:endParaRPr lang="en-US" b="1" dirty="0"/>
          </a:p>
        </p:txBody>
      </p:sp>
    </p:spTree>
    <p:extLst>
      <p:ext uri="{BB962C8B-B14F-4D97-AF65-F5344CB8AC3E}">
        <p14:creationId xmlns:p14="http://schemas.microsoft.com/office/powerpoint/2010/main" val="871452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ar-IQ" sz="2800" b="1" dirty="0"/>
              <a:t>ضمانات الدولة القانونية </a:t>
            </a:r>
            <a:endParaRPr lang="en-US" sz="2800" b="1"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marL="0" indent="0" algn="just" rtl="1">
              <a:buNone/>
            </a:pPr>
            <a:endParaRPr lang="ar-IQ" b="1" dirty="0"/>
          </a:p>
          <a:p>
            <a:pPr marL="0" indent="0" algn="just" rtl="1">
              <a:buNone/>
            </a:pPr>
            <a:r>
              <a:rPr lang="ar-IQ" b="1" dirty="0"/>
              <a:t>5. خضوع اعمال الادارة للرقابة القضائية : </a:t>
            </a:r>
            <a:r>
              <a:rPr lang="ar-IQ" dirty="0"/>
              <a:t>تقوم الادارة في الدولة الحديثة باعمال متشعبة ومتعددة انسجاما مع التطور الذي لحق وظيفة الدولة من دولة حارسة يقتصر عملها على حفظ الامن والسلم الداخلي والخارجي  للمواطنين  الى دولة متدخلة في جميع نواحي الحياة لتوفير الخدمات للمواطنين ، والادارة عندما تقوم بذلك قد تتجاوز على حقوق وحريات المواطنين ،  ولضمان حماية الحقوق والحريات تخضع الدول تصرفات الادارة الى رقابة القضاء سواء كان قضاء عادي ام اداري بحسب قانون الدولة ، وهو بذلك يعد ضمانة من ضمانات الدولة القانونية . </a:t>
            </a:r>
            <a:endParaRPr lang="en-US" b="1" dirty="0"/>
          </a:p>
        </p:txBody>
      </p:sp>
    </p:spTree>
    <p:extLst>
      <p:ext uri="{BB962C8B-B14F-4D97-AF65-F5344CB8AC3E}">
        <p14:creationId xmlns:p14="http://schemas.microsoft.com/office/powerpoint/2010/main" val="363638311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538</TotalTime>
  <Words>1117</Words>
  <Application>Microsoft Office PowerPoint</Application>
  <PresentationFormat>مخصص</PresentationFormat>
  <Paragraphs>41</Paragraphs>
  <Slides>12</Slides>
  <Notes>0</Notes>
  <HiddenSlides>0</HiddenSlides>
  <MMClips>0</MMClips>
  <ScaleCrop>false</ScaleCrop>
  <HeadingPairs>
    <vt:vector size="4" baseType="variant">
      <vt:variant>
        <vt:lpstr>نسق</vt:lpstr>
      </vt:variant>
      <vt:variant>
        <vt:i4>1</vt:i4>
      </vt:variant>
      <vt:variant>
        <vt:lpstr>عناوين الشرائح</vt:lpstr>
      </vt:variant>
      <vt:variant>
        <vt:i4>12</vt:i4>
      </vt:variant>
    </vt:vector>
  </HeadingPairs>
  <TitlesOfParts>
    <vt:vector size="13" baseType="lpstr">
      <vt:lpstr>Organic</vt:lpstr>
      <vt:lpstr>عرض تقديمي في PowerPoint</vt:lpstr>
      <vt:lpstr>عرض تقديمي في PowerPoint</vt:lpstr>
      <vt:lpstr>مفهوم الدولة القانونية </vt:lpstr>
      <vt:lpstr>ضمانات الدولة القانونية </vt:lpstr>
      <vt:lpstr>ضمانات الدولة القانونية </vt:lpstr>
      <vt:lpstr>ضمانات الدولة القانونية </vt:lpstr>
      <vt:lpstr>ضمانات الدولة القانونية </vt:lpstr>
      <vt:lpstr>ضمانات الدولة القانونية </vt:lpstr>
      <vt:lpstr>ضمانات الدولة القانونية </vt:lpstr>
      <vt:lpstr>ضمانات الدولة القانونية </vt:lpstr>
      <vt:lpstr>ضمانات الدولة القانونية </vt:lpstr>
      <vt:lpstr>عرض تقديمي في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Maher</cp:lastModifiedBy>
  <cp:revision>52</cp:revision>
  <dcterms:created xsi:type="dcterms:W3CDTF">2020-07-11T13:21:03Z</dcterms:created>
  <dcterms:modified xsi:type="dcterms:W3CDTF">2024-03-17T16:34:59Z</dcterms:modified>
</cp:coreProperties>
</file>