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10"/>
  </p:notesMasterIdLst>
  <p:handoutMasterIdLst>
    <p:handoutMasterId r:id="rId11"/>
  </p:handoutMasterIdLst>
  <p:sldIdLst>
    <p:sldId id="343" r:id="rId2"/>
    <p:sldId id="442" r:id="rId3"/>
    <p:sldId id="447" r:id="rId4"/>
    <p:sldId id="450" r:id="rId5"/>
    <p:sldId id="449" r:id="rId6"/>
    <p:sldId id="448" r:id="rId7"/>
    <p:sldId id="383" r:id="rId8"/>
    <p:sldId id="345" r:id="rId9"/>
  </p:sldIdLst>
  <p:sldSz cx="9144000" cy="6858000" type="screen4x3"/>
  <p:notesSz cx="9372600" cy="70866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ette Stillwell" initials="NBS" lastIdx="5" clrIdx="0"/>
  <p:cmAuthor id="1" name="Gerald Titchener" initials="G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C91"/>
    <a:srgbClr val="0080A9"/>
    <a:srgbClr val="1B70A5"/>
    <a:srgbClr val="FFFFFF"/>
    <a:srgbClr val="96CDEE"/>
    <a:srgbClr val="0F3F5D"/>
    <a:srgbClr val="01773A"/>
    <a:srgbClr val="156B13"/>
    <a:srgbClr val="008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79" autoAdjust="0"/>
    <p:restoredTop sz="96279" autoAdjust="0"/>
  </p:normalViewPr>
  <p:slideViewPr>
    <p:cSldViewPr>
      <p:cViewPr varScale="1">
        <p:scale>
          <a:sx n="62" d="100"/>
          <a:sy n="62" d="100"/>
        </p:scale>
        <p:origin x="17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EE4060F-EC6E-45B5-96F1-A60F0585115B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987596C-5E44-4393-BE44-DB7D499825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46950642-C6F2-4E46-90C1-0B12B643B3D7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CAA8545F-A231-4F50-B1F1-95F56EBB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0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648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46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673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210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61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5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204120" y="6363869"/>
            <a:ext cx="6201666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9" y="448408"/>
            <a:ext cx="5719687" cy="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720" y="6248400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226359"/>
            <a:ext cx="4802013" cy="2903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8" y="314482"/>
            <a:ext cx="2507456" cy="584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altLang="zh-CN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50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8720" y="6248400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80559" y="2362200"/>
            <a:ext cx="4802013" cy="1143000"/>
          </a:xfrm>
        </p:spPr>
        <p:txBody>
          <a:bodyPr/>
          <a:lstStyle/>
          <a:p>
            <a:pPr algn="ctr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Cyber Security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97683" y="4098344"/>
            <a:ext cx="5384317" cy="316690"/>
          </a:xfrm>
        </p:spPr>
        <p:txBody>
          <a:bodyPr/>
          <a:lstStyle/>
          <a:p>
            <a:pPr marL="1428750" indent="-1428750" algn="just"/>
            <a:r>
              <a:rPr lang="en-US" sz="2400" b="1" dirty="0"/>
              <a:t>Lecture 08: Traditional </a:t>
            </a:r>
            <a:r>
              <a:rPr lang="en-US" sz="2400" b="1" dirty="0" err="1"/>
              <a:t>Ciphers_II</a:t>
            </a:r>
            <a:endParaRPr lang="en-US" sz="2400" b="1" dirty="0"/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809B481-F029-4BB4-9E0F-909F2A91CB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62" r="462"/>
          <a:stretch>
            <a:fillRect/>
          </a:stretch>
        </p:blipFill>
        <p:spPr>
          <a:xfrm>
            <a:off x="253604" y="1557338"/>
            <a:ext cx="2507456" cy="3238500"/>
          </a:xfr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1296F83E-210C-42C0-B953-659E38A5BFF4}"/>
              </a:ext>
            </a:extLst>
          </p:cNvPr>
          <p:cNvSpPr txBox="1">
            <a:spLocks/>
          </p:cNvSpPr>
          <p:nvPr/>
        </p:nvSpPr>
        <p:spPr>
          <a:xfrm>
            <a:off x="2980559" y="5193140"/>
            <a:ext cx="5155717" cy="3694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/>
              <a:t>Dr. </a:t>
            </a:r>
            <a:r>
              <a:rPr lang="en-US" sz="2800" b="1" dirty="0" err="1"/>
              <a:t>Muamer</a:t>
            </a:r>
            <a:r>
              <a:rPr lang="en-US" sz="2800" b="1" dirty="0"/>
              <a:t> Mohammed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045200" cy="103951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b="1" dirty="0">
                <a:solidFill>
                  <a:srgbClr val="0080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8.1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</a:t>
            </a:r>
            <a:r>
              <a:rPr lang="en-US" altLang="en-US" sz="24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ciphers algorithms (Columnar Transpositions).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8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Columnar Transpositions 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Where the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is written horizontally </a:t>
            </a:r>
            <a:r>
              <a:rPr lang="en-US" altLang="en-US" sz="2800" dirty="0"/>
              <a:t>in a fixed and agreed upon number of columns and then described letter by letter from the columns proceeding from left to right. The rail fence cipher is a special example.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99032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Columnar Transpositions 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zh-CN" sz="2800" dirty="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22F1A93-BFDA-46BE-9DB6-D317B0FB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132013"/>
            <a:ext cx="17081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T H I S I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S A M E S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S A G E T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O S H O W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H O W A C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O L U M N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A R T R A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N S P O S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I T I O N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W O R K S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998C0B0E-7DF0-453A-AE70-64CEDC20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105025"/>
            <a:ext cx="17081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T S </a:t>
            </a:r>
            <a:r>
              <a:rPr lang="en-US" altLang="en-US" sz="2000" dirty="0" err="1">
                <a:latin typeface="Lucida Console" panose="020B0609040504020204" pitchFamily="49" charset="0"/>
              </a:rPr>
              <a:t>S</a:t>
            </a:r>
            <a:r>
              <a:rPr lang="en-US" altLang="en-US" sz="2000" dirty="0">
                <a:latin typeface="Lucida Console" panose="020B0609040504020204" pitchFamily="49" charset="0"/>
              </a:rPr>
              <a:t> O H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O A N I W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H A </a:t>
            </a:r>
            <a:r>
              <a:rPr lang="en-US" altLang="en-US" sz="2000" dirty="0" err="1">
                <a:latin typeface="Lucida Console" panose="020B0609040504020204" pitchFamily="49" charset="0"/>
              </a:rPr>
              <a:t>A</a:t>
            </a:r>
            <a:r>
              <a:rPr lang="en-US" altLang="en-US" sz="2000" dirty="0">
                <a:latin typeface="Lucida Console" panose="020B0609040504020204" pitchFamily="49" charset="0"/>
              </a:rPr>
              <a:t> S O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L R S T O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I M G H W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U T P I R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S E </a:t>
            </a:r>
            <a:r>
              <a:rPr lang="en-US" altLang="en-US" sz="2000" dirty="0" err="1">
                <a:latin typeface="Lucida Console" panose="020B0609040504020204" pitchFamily="49" charset="0"/>
              </a:rPr>
              <a:t>E</a:t>
            </a:r>
            <a:r>
              <a:rPr lang="en-US" altLang="en-US" sz="2000" dirty="0">
                <a:latin typeface="Lucida Console" panose="020B0609040504020204" pitchFamily="49" charset="0"/>
              </a:rPr>
              <a:t> O A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M R O </a:t>
            </a:r>
            <a:r>
              <a:rPr lang="en-US" altLang="en-US" sz="2000" dirty="0" err="1">
                <a:latin typeface="Lucida Console" panose="020B0609040504020204" pitchFamily="49" charset="0"/>
              </a:rPr>
              <a:t>O</a:t>
            </a:r>
            <a:r>
              <a:rPr lang="en-US" altLang="en-US" sz="2000" dirty="0">
                <a:latin typeface="Lucida Console" panose="020B0609040504020204" pitchFamily="49" charset="0"/>
              </a:rPr>
              <a:t> K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I S T W C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Lucida Console" panose="020B0609040504020204" pitchFamily="49" charset="0"/>
              </a:rPr>
              <a:t>N A S N 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E30CB122-90DD-4570-A58B-3BF49C24F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600200"/>
            <a:ext cx="1449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   Plain Text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0D7D7A14-A5FB-43A8-838E-13112AA8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565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  Cipher Text</a:t>
            </a:r>
          </a:p>
        </p:txBody>
      </p:sp>
    </p:spTree>
    <p:extLst>
      <p:ext uri="{BB962C8B-B14F-4D97-AF65-F5344CB8AC3E}">
        <p14:creationId xmlns:p14="http://schemas.microsoft.com/office/powerpoint/2010/main" val="201606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Columnar Transpositions 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/>
              <a:t>Example 3:</a:t>
            </a:r>
            <a:r>
              <a:rPr lang="en-US" altLang="en-US" sz="2800" dirty="0"/>
              <a:t> Encipher “THE JOKER SAID THAT IT WAS ALL PART OF THE PLAN” using a simple 5 column transposition cipher.</a:t>
            </a:r>
          </a:p>
          <a:p>
            <a:pPr>
              <a:buFontTx/>
              <a:buNone/>
            </a:pPr>
            <a:endParaRPr lang="en-US" altLang="en-US" sz="2800" b="1" dirty="0"/>
          </a:p>
          <a:p>
            <a:pPr>
              <a:buFontTx/>
              <a:buNone/>
            </a:pPr>
            <a:r>
              <a:rPr lang="en-US" altLang="en-US" sz="2800" b="1" dirty="0"/>
              <a:t>Solution:</a:t>
            </a:r>
            <a:r>
              <a:rPr lang="en-US" altLang="en-US" sz="2800" dirty="0"/>
              <a:t>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7913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Columnar Transpositions 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/>
              <a:t>Example 4: </a:t>
            </a:r>
            <a:r>
              <a:rPr lang="en-US" altLang="en-US" sz="2800" dirty="0"/>
              <a:t>Suppose we want to decipher “TOTBA  AUJAA  KMHKO  ANTAU  FKEEE  LTTYR  SRLHJ  RDMHO  ETEII ”</a:t>
            </a:r>
          </a:p>
          <a:p>
            <a:pPr>
              <a:buFontTx/>
              <a:buNone/>
            </a:pPr>
            <a:r>
              <a:rPr lang="en-US" altLang="en-US" sz="2800" dirty="0"/>
              <a:t>		</a:t>
            </a:r>
            <a:endParaRPr lang="en-US" altLang="en-US" sz="2800" b="1" dirty="0"/>
          </a:p>
          <a:p>
            <a:pPr>
              <a:buFontTx/>
              <a:buNone/>
            </a:pPr>
            <a:r>
              <a:rPr lang="en-US" altLang="en-US" sz="2800" b="1" dirty="0"/>
              <a:t>Solution:</a:t>
            </a:r>
            <a:r>
              <a:rPr lang="en-US" altLang="en-US" sz="2800" dirty="0"/>
              <a:t>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11782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64925AC-9C58-4093-AE1A-75E5FF28E23F}"/>
              </a:ext>
            </a:extLst>
          </p:cNvPr>
          <p:cNvSpPr txBox="1">
            <a:spLocks/>
          </p:cNvSpPr>
          <p:nvPr/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2F9DC73-7EB2-47AA-BC82-125207323E3B}"/>
              </a:ext>
            </a:extLst>
          </p:cNvPr>
          <p:cNvSpPr txBox="1">
            <a:spLocks/>
          </p:cNvSpPr>
          <p:nvPr/>
        </p:nvSpPr>
        <p:spPr>
          <a:xfrm>
            <a:off x="557683" y="1066800"/>
            <a:ext cx="8033657" cy="496570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Columnar Transposition has the security of a transposition cipher with the extra benefit of utilizing a keyword.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Columnar Transposition involves writing the plaintext out in rows, and then reading the ciphertext off in columns one by one.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772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2943450"/>
            <a:ext cx="3063875" cy="9711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918891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mpTIA Security+ Guide to Network Security Fundamentals, Sixth Edi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hallenges of Securing Information&amp;quot;&quot;/&gt;&lt;property id=&quot;20307&quot; value=&quot;309&quot;/&gt;&lt;/object&gt;&lt;object type=&quot;3&quot; unique_id=&quot;10007&quot;&gt;&lt;property id=&quot;20148&quot; value=&quot;5&quot;/&gt;&lt;property id=&quot;20300&quot; value=&quot;Slide 4 - &amp;quot;Today’s Security Attacks&amp;quot;&quot;/&gt;&lt;property id=&quot;20307&quot; value=&quot;310&quot;/&gt;&lt;/object&gt;&lt;object type=&quot;3&quot; unique_id=&quot;10008&quot;&gt;&lt;property id=&quot;20148&quot; value=&quot;5&quot;/&gt;&lt;property id=&quot;20300&quot; value=&quot;Slide 5 - &amp;quot;Reasons for Successful Attacks&amp;quot;&quot;/&gt;&lt;property id=&quot;20307&quot; value=&quot;311&quot;/&gt;&lt;/object&gt;&lt;object type=&quot;3&quot; unique_id=&quot;10009&quot;&gt;&lt;property id=&quot;20148&quot; value=&quot;5&quot;/&gt;&lt;property id=&quot;20300&quot; value=&quot;Slide 6 - &amp;quot;Difficulties in Defending Against Attacks&amp;quot;&quot;/&gt;&lt;property id=&quot;20307&quot; value=&quot;312&quot;/&gt;&lt;/object&gt;&lt;object type=&quot;3&quot; unique_id=&quot;10010&quot;&gt;&lt;property id=&quot;20148&quot; value=&quot;5&quot;/&gt;&lt;property id=&quot;20300&quot; value=&quot;Slide 7 - &amp;quot;What is Information Security?&amp;quot;&quot;/&gt;&lt;property id=&quot;20307&quot; value=&quot;313&quot;/&gt;&lt;/object&gt;&lt;object type=&quot;3&quot; unique_id=&quot;10011&quot;&gt;&lt;property id=&quot;20148&quot; value=&quot;5&quot;/&gt;&lt;property id=&quot;20300&quot; value=&quot;Slide 8 - &amp;quot;Understanding Security&amp;quot;&quot;/&gt;&lt;property id=&quot;20307&quot; value=&quot;314&quot;/&gt;&lt;/object&gt;&lt;object type=&quot;3&quot; unique_id=&quot;10012&quot;&gt;&lt;property id=&quot;20148&quot; value=&quot;5&quot;/&gt;&lt;property id=&quot;20300&quot; value=&quot;Slide 9 - &amp;quot;Defining Information Security (1 of 4)&amp;quot;&quot;/&gt;&lt;property id=&quot;20307&quot; value=&quot;315&quot;/&gt;&lt;/object&gt;&lt;object type=&quot;3&quot; unique_id=&quot;10013&quot;&gt;&lt;property id=&quot;20148&quot; value=&quot;5&quot;/&gt;&lt;property id=&quot;20300&quot; value=&quot;Slide 10 - &amp;quot;Defining Information Security (2 of 4) &amp;quot;&quot;/&gt;&lt;property id=&quot;20307&quot; value=&quot;316&quot;/&gt;&lt;/object&gt;&lt;object type=&quot;3&quot; unique_id=&quot;10014&quot;&gt;&lt;property id=&quot;20148&quot; value=&quot;5&quot;/&gt;&lt;property id=&quot;20300&quot; value=&quot;Slide 11 - &amp;quot;Defining Information Security (3 of 4)&amp;quot;&quot;/&gt;&lt;property id=&quot;20307&quot; value=&quot;340&quot;/&gt;&lt;/object&gt;&lt;object type=&quot;3&quot; unique_id=&quot;10015&quot;&gt;&lt;property id=&quot;20148&quot; value=&quot;5&quot;/&gt;&lt;property id=&quot;20300&quot; value=&quot;Slide 12 - &amp;quot;Defining Information Security (4 of 4)&amp;quot;&quot;/&gt;&lt;property id=&quot;20307&quot; value=&quot;317&quot;/&gt;&lt;/object&gt;&lt;object type=&quot;3&quot; unique_id=&quot;10016&quot;&gt;&lt;property id=&quot;20148&quot; value=&quot;5&quot;/&gt;&lt;property id=&quot;20300&quot; value=&quot;Slide 13 - &amp;quot;Information Security Terminology (1 of 4)&amp;quot;&quot;/&gt;&lt;property id=&quot;20307&quot; value=&quot;318&quot;/&gt;&lt;/object&gt;&lt;object type=&quot;3&quot; unique_id=&quot;10017&quot;&gt;&lt;property id=&quot;20148&quot; value=&quot;5&quot;/&gt;&lt;property id=&quot;20300&quot; value=&quot;Slide 14 - &amp;quot;Information Security Terminology (2 of 4)&amp;quot;&quot;/&gt;&lt;property id=&quot;20307&quot; value=&quot;341&quot;/&gt;&lt;/object&gt;&lt;object type=&quot;3&quot; unique_id=&quot;10018&quot;&gt;&lt;property id=&quot;20148&quot; value=&quot;5&quot;/&gt;&lt;property id=&quot;20300&quot; value=&quot;Slide 15 - &amp;quot;Information Security Terminology (3 of 4)&amp;quot;&quot;/&gt;&lt;property id=&quot;20307&quot; value=&quot;319&quot;/&gt;&lt;/object&gt;&lt;object type=&quot;3&quot; unique_id=&quot;10019&quot;&gt;&lt;property id=&quot;20148&quot; value=&quot;5&quot;/&gt;&lt;property id=&quot;20300&quot; value=&quot;Slide 16 - &amp;quot;Information Security Terminology (4 of 4)&amp;quot;&quot;/&gt;&lt;property id=&quot;20307&quot; value=&quot;320&quot;/&gt;&lt;/object&gt;&lt;object type=&quot;3&quot; unique_id=&quot;10020&quot;&gt;&lt;property id=&quot;20148&quot; value=&quot;5&quot;/&gt;&lt;property id=&quot;20300&quot; value=&quot;Slide 17 - &amp;quot;Understanding the Importance of Information Security&amp;quot;&quot;/&gt;&lt;property id=&quot;20307&quot; value=&quot;321&quot;/&gt;&lt;/object&gt;&lt;object type=&quot;3&quot; unique_id=&quot;10021&quot;&gt;&lt;property id=&quot;20148&quot; value=&quot;5&quot;/&gt;&lt;property id=&quot;20300&quot; value=&quot;Slide 18 - &amp;quot;Preventing Data Theft&amp;quot;&quot;/&gt;&lt;property id=&quot;20307&quot; value=&quot;322&quot;/&gt;&lt;/object&gt;&lt;object type=&quot;3&quot; unique_id=&quot;10022&quot;&gt;&lt;property id=&quot;20148&quot; value=&quot;5&quot;/&gt;&lt;property id=&quot;20300&quot; value=&quot;Slide 19 - &amp;quot;Thwarting Identity Theft&amp;amp;#x09;&amp;amp;#x09;&amp;quot;&quot;/&gt;&lt;property id=&quot;20307&quot; value=&quot;323&quot;/&gt;&lt;/object&gt;&lt;object type=&quot;3&quot; unique_id=&quot;10023&quot;&gt;&lt;property id=&quot;20148&quot; value=&quot;5&quot;/&gt;&lt;property id=&quot;20300&quot; value=&quot;Slide 20 - &amp;quot;Avoiding Legal Consequences&amp;quot;&quot;/&gt;&lt;property id=&quot;20307&quot; value=&quot;324&quot;/&gt;&lt;/object&gt;&lt;object type=&quot;3&quot; unique_id=&quot;10024&quot;&gt;&lt;property id=&quot;20148&quot; value=&quot;5&quot;/&gt;&lt;property id=&quot;20300&quot; value=&quot;Slide 21 - &amp;quot;Maintaining Productivity&amp;quot;&quot;/&gt;&lt;property id=&quot;20307&quot; value=&quot;325&quot;/&gt;&lt;/object&gt;&lt;object type=&quot;3&quot; unique_id=&quot;10025&quot;&gt;&lt;property id=&quot;20148&quot; value=&quot;5&quot;/&gt;&lt;property id=&quot;20300&quot; value=&quot;Slide 22 - &amp;quot;Foiling Cyberterrorism&amp;quot;&quot;/&gt;&lt;property id=&quot;20307&quot; value=&quot;326&quot;/&gt;&lt;/object&gt;&lt;object type=&quot;3&quot; unique_id=&quot;10026&quot;&gt;&lt;property id=&quot;20148&quot; value=&quot;5&quot;/&gt;&lt;property id=&quot;20300&quot; value=&quot;Slide 23 - &amp;quot;Who Are the Threat Actors?&amp;quot;&quot;/&gt;&lt;property id=&quot;20307&quot; value=&quot;327&quot;/&gt;&lt;/object&gt;&lt;object type=&quot;3&quot; unique_id=&quot;10027&quot;&gt;&lt;property id=&quot;20148&quot; value=&quot;5&quot;/&gt;&lt;property id=&quot;20300&quot; value=&quot;Slide 24 - &amp;quot;Script Kiddies (1 of 2)&amp;quot;&quot;/&gt;&lt;property id=&quot;20307&quot; value=&quot;328&quot;/&gt;&lt;/object&gt;&lt;object type=&quot;3&quot; unique_id=&quot;10028&quot;&gt;&lt;property id=&quot;20148&quot; value=&quot;5&quot;/&gt;&lt;property id=&quot;20300&quot; value=&quot;Slide 25 - &amp;quot;Script Kiddies (2 of 2)&amp;quot;&quot;/&gt;&lt;property id=&quot;20307&quot; value=&quot;342&quot;/&gt;&lt;/object&gt;&lt;object type=&quot;3&quot; unique_id=&quot;10029&quot;&gt;&lt;property id=&quot;20148&quot; value=&quot;5&quot;/&gt;&lt;property id=&quot;20300&quot; value=&quot;Slide 26 - &amp;quot;Hactivists&amp;quot;&quot;/&gt;&lt;property id=&quot;20307&quot; value=&quot;329&quot;/&gt;&lt;/object&gt;&lt;object type=&quot;3&quot; unique_id=&quot;10030&quot;&gt;&lt;property id=&quot;20148&quot; value=&quot;5&quot;/&gt;&lt;property id=&quot;20300&quot; value=&quot;Slide 27 - &amp;quot;Nation State Actors&amp;quot;&quot;/&gt;&lt;property id=&quot;20307&quot; value=&quot;330&quot;/&gt;&lt;/object&gt;&lt;object type=&quot;3&quot; unique_id=&quot;10031&quot;&gt;&lt;property id=&quot;20148&quot; value=&quot;5&quot;/&gt;&lt;property id=&quot;20300&quot; value=&quot;Slide 28 - &amp;quot;Insiders&amp;quot;&quot;/&gt;&lt;property id=&quot;20307&quot; value=&quot;331&quot;/&gt;&lt;/object&gt;&lt;object type=&quot;3&quot; unique_id=&quot;10032&quot;&gt;&lt;property id=&quot;20148&quot; value=&quot;5&quot;/&gt;&lt;property id=&quot;20300&quot; value=&quot;Slide 29 - &amp;quot;Other Threat Actors&amp;quot;&quot;/&gt;&lt;property id=&quot;20307&quot; value=&quot;332&quot;/&gt;&lt;/object&gt;&lt;object type=&quot;3&quot; unique_id=&quot;10033&quot;&gt;&lt;property id=&quot;20148&quot; value=&quot;5&quot;/&gt;&lt;property id=&quot;20300&quot; value=&quot;Slide 30 - &amp;quot;Defending Against Attacks&amp;quot;&quot;/&gt;&lt;property id=&quot;20307&quot; value=&quot;333&quot;/&gt;&lt;/object&gt;&lt;object type=&quot;3&quot; unique_id=&quot;10034&quot;&gt;&lt;property id=&quot;20148&quot; value=&quot;5&quot;/&gt;&lt;property id=&quot;20300&quot; value=&quot;Slide 31 - &amp;quot;Layering&amp;quot;&quot;/&gt;&lt;property id=&quot;20307&quot; value=&quot;334&quot;/&gt;&lt;/object&gt;&lt;object type=&quot;3&quot; unique_id=&quot;10035&quot;&gt;&lt;property id=&quot;20148&quot; value=&quot;5&quot;/&gt;&lt;property id=&quot;20300&quot; value=&quot;Slide 32 - &amp;quot;Limiting&amp;quot;&quot;/&gt;&lt;property id=&quot;20307&quot; value=&quot;335&quot;/&gt;&lt;/object&gt;&lt;object type=&quot;3&quot; unique_id=&quot;10036&quot;&gt;&lt;property id=&quot;20148&quot; value=&quot;5&quot;/&gt;&lt;property id=&quot;20300&quot; value=&quot;Slide 33 - &amp;quot;Diversity&amp;quot;&quot;/&gt;&lt;property id=&quot;20307&quot; value=&quot;336&quot;/&gt;&lt;/object&gt;&lt;object type=&quot;3&quot; unique_id=&quot;10037&quot;&gt;&lt;property id=&quot;20148&quot; value=&quot;5&quot;/&gt;&lt;property id=&quot;20300&quot; value=&quot;Slide 34 - &amp;quot;Obscurity&amp;quot;&quot;/&gt;&lt;property id=&quot;20307&quot; value=&quot;337&quot;/&gt;&lt;/object&gt;&lt;object type=&quot;3&quot; unique_id=&quot;10038&quot;&gt;&lt;property id=&quot;20148&quot; value=&quot;5&quot;/&gt;&lt;property id=&quot;20300&quot; value=&quot;Slide 35 - &amp;quot;Simplicity&amp;quot;&quot;/&gt;&lt;property id=&quot;20307&quot; value=&quot;338&quot;/&gt;&lt;/object&gt;&lt;object type=&quot;3&quot; unique_id=&quot;10039&quot;&gt;&lt;property id=&quot;20148&quot; value=&quot;5&quot;/&gt;&lt;property id=&quot;20300&quot; value=&quot;Slide 36 - &amp;quot;Frameworks and Reference Architectures&amp;quot;&quot;/&gt;&lt;property id=&quot;20307&quot; value=&quot;339&quot;/&gt;&lt;/object&gt;&lt;object type=&quot;3&quot; unique_id=&quot;10040&quot;&gt;&lt;property id=&quot;20148&quot; value=&quot;5&quot;/&gt;&lt;property id=&quot;20300&quot; value=&quot;Slide 37 - &amp;quot;Chapter Summary (1 of 2)&amp;quot;&quot;/&gt;&lt;property id=&quot;20307&quot; value=&quot;307&quot;/&gt;&lt;/object&gt;&lt;object type=&quot;3&quot; unique_id=&quot;10041&quot;&gt;&lt;property id=&quot;20148&quot; value=&quot;5&quot;/&gt;&lt;property id=&quot;20300&quot; value=&quot;Slide 38 - &amp;quot;Chapter Summary (2 of 2)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13582</TotalTime>
  <Words>283</Words>
  <Application>Microsoft Office PowerPoint</Application>
  <PresentationFormat>On-screen Show (4:3)</PresentationFormat>
  <Paragraphs>49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Lucida Console</vt:lpstr>
      <vt:lpstr>Summer Font</vt:lpstr>
      <vt:lpstr>Times New Roman</vt:lpstr>
      <vt:lpstr>Wingdings</vt:lpstr>
      <vt:lpstr>Office Theme</vt:lpstr>
      <vt:lpstr>Lecture 08: Traditional Ciphers_II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Security+ Guide to Network Security Fundamentals, Sixth Edition</dc:title>
  <dc:subject>Computer Science</dc:subject>
  <dc:creator>Ciampa</dc:creator>
  <cp:keywords>Network Security</cp:keywords>
  <cp:lastModifiedBy>Muammer Aksoy</cp:lastModifiedBy>
  <cp:revision>655</cp:revision>
  <cp:lastPrinted>2010-11-12T17:54:40Z</cp:lastPrinted>
  <dcterms:created xsi:type="dcterms:W3CDTF">2007-02-15T20:50:52Z</dcterms:created>
  <dcterms:modified xsi:type="dcterms:W3CDTF">2024-03-02T10:31:26Z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732539425</vt:i4>
  </property>
  <property fmtid="{D5CDD505-2E9C-101B-9397-08002B2CF9AE}" pid="3" name="_NewReviewCycle">
    <vt:lpwstr/>
  </property>
  <property fmtid="{D5CDD505-2E9C-101B-9397-08002B2CF9AE}" pid="4" name="_EmailSubject">
    <vt:lpwstr>Cengage Branding/Accessibility </vt:lpwstr>
  </property>
  <property fmtid="{D5CDD505-2E9C-101B-9397-08002B2CF9AE}" pid="5" name="_AuthorEmail">
    <vt:lpwstr>maria.garguilo@cengage.com</vt:lpwstr>
  </property>
  <property fmtid="{D5CDD505-2E9C-101B-9397-08002B2CF9AE}" pid="6" name="_AuthorEmailDisplayName">
    <vt:lpwstr>Garguilo, Maria</vt:lpwstr>
  </property>
  <property fmtid="{D5CDD505-2E9C-101B-9397-08002B2CF9AE}" pid="7" name="_PreviousAdHocReviewCycleID">
    <vt:i4>1933890983</vt:i4>
  </property>
</Properties>
</file>