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1"/>
  </p:sldMasterIdLst>
  <p:notesMasterIdLst>
    <p:notesMasterId r:id="rId10"/>
  </p:notesMasterIdLst>
  <p:handoutMasterIdLst>
    <p:handoutMasterId r:id="rId11"/>
  </p:handoutMasterIdLst>
  <p:sldIdLst>
    <p:sldId id="343" r:id="rId2"/>
    <p:sldId id="442" r:id="rId3"/>
    <p:sldId id="375" r:id="rId4"/>
    <p:sldId id="445" r:id="rId5"/>
    <p:sldId id="446" r:id="rId6"/>
    <p:sldId id="447" r:id="rId7"/>
    <p:sldId id="383" r:id="rId8"/>
    <p:sldId id="345" r:id="rId9"/>
  </p:sldIdLst>
  <p:sldSz cx="9144000" cy="6858000" type="screen4x3"/>
  <p:notesSz cx="9372600" cy="70866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ette Stillwell" initials="NBS" lastIdx="5" clrIdx="0"/>
  <p:cmAuthor id="1" name="Gerald Titchener" initials="G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C91"/>
    <a:srgbClr val="0080A9"/>
    <a:srgbClr val="1B70A5"/>
    <a:srgbClr val="FFFFFF"/>
    <a:srgbClr val="96CDEE"/>
    <a:srgbClr val="0F3F5D"/>
    <a:srgbClr val="01773A"/>
    <a:srgbClr val="156B13"/>
    <a:srgbClr val="008000"/>
    <a:srgbClr val="F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379" autoAdjust="0"/>
    <p:restoredTop sz="96279" autoAdjust="0"/>
  </p:normalViewPr>
  <p:slideViewPr>
    <p:cSldViewPr>
      <p:cViewPr varScale="1">
        <p:scale>
          <a:sx n="62" d="100"/>
          <a:sy n="62" d="100"/>
        </p:scale>
        <p:origin x="17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endParaRPr lang="en-US" dirty="0"/>
          </a:p>
        </p:txBody>
      </p:sp>
      <p:sp>
        <p:nvSpPr>
          <p:cNvPr id="3" name="Date Placeholder 2"/>
          <p:cNvSpPr>
            <a:spLocks noGrp="1"/>
          </p:cNvSpPr>
          <p:nvPr>
            <p:ph type="dt" sz="quarter" idx="1"/>
          </p:nvPr>
        </p:nvSpPr>
        <p:spPr>
          <a:xfrm>
            <a:off x="5308971" y="0"/>
            <a:ext cx="4061460" cy="354330"/>
          </a:xfrm>
          <a:prstGeom prst="rect">
            <a:avLst/>
          </a:prstGeom>
        </p:spPr>
        <p:txBody>
          <a:bodyPr vert="horz" lIns="94046" tIns="47023" rIns="94046" bIns="47023" rtlCol="0"/>
          <a:lstStyle>
            <a:lvl1pPr algn="r">
              <a:defRPr sz="1200"/>
            </a:lvl1pPr>
          </a:lstStyle>
          <a:p>
            <a:fld id="{4EE4060F-EC6E-45B5-96F1-A60F0585115B}" type="datetimeFigureOut">
              <a:rPr lang="en-US" smtClean="0"/>
              <a:pPr/>
              <a:t>3/2/2024</a:t>
            </a:fld>
            <a:endParaRPr lang="en-US" dirty="0"/>
          </a:p>
        </p:txBody>
      </p:sp>
      <p:sp>
        <p:nvSpPr>
          <p:cNvPr id="4" name="Footer Placeholder 3"/>
          <p:cNvSpPr>
            <a:spLocks noGrp="1"/>
          </p:cNvSpPr>
          <p:nvPr>
            <p:ph type="ftr" sz="quarter" idx="2"/>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08971" y="6731040"/>
            <a:ext cx="4061460" cy="354330"/>
          </a:xfrm>
          <a:prstGeom prst="rect">
            <a:avLst/>
          </a:prstGeom>
        </p:spPr>
        <p:txBody>
          <a:bodyPr vert="horz" lIns="94046" tIns="47023" rIns="94046" bIns="47023" rtlCol="0" anchor="b"/>
          <a:lstStyle>
            <a:lvl1pPr algn="r">
              <a:defRPr sz="1200"/>
            </a:lvl1pPr>
          </a:lstStyle>
          <a:p>
            <a:fld id="{A987596C-5E44-4393-BE44-DB7D499825F1}" type="slidenum">
              <a:rPr lang="en-US" smtClean="0"/>
              <a:pPr/>
              <a:t>‹#›</a:t>
            </a:fld>
            <a:endParaRPr lang="en-US" dirty="0"/>
          </a:p>
        </p:txBody>
      </p:sp>
    </p:spTree>
    <p:extLst>
      <p:ext uri="{BB962C8B-B14F-4D97-AF65-F5344CB8AC3E}">
        <p14:creationId xmlns:p14="http://schemas.microsoft.com/office/powerpoint/2010/main" val="283420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4046" tIns="47023" rIns="94046" bIns="47023" rtlCol="0"/>
          <a:lstStyle>
            <a:lvl1pPr algn="l">
              <a:defRPr sz="1200"/>
            </a:lvl1pPr>
          </a:lstStyle>
          <a:p>
            <a:pPr>
              <a:defRPr/>
            </a:pPr>
            <a:endParaRPr lang="en-US" dirty="0"/>
          </a:p>
        </p:txBody>
      </p:sp>
      <p:sp>
        <p:nvSpPr>
          <p:cNvPr id="3" name="Date Placeholder 2"/>
          <p:cNvSpPr>
            <a:spLocks noGrp="1"/>
          </p:cNvSpPr>
          <p:nvPr>
            <p:ph type="dt" idx="1"/>
          </p:nvPr>
        </p:nvSpPr>
        <p:spPr>
          <a:xfrm>
            <a:off x="5308971" y="0"/>
            <a:ext cx="4061460" cy="354330"/>
          </a:xfrm>
          <a:prstGeom prst="rect">
            <a:avLst/>
          </a:prstGeom>
        </p:spPr>
        <p:txBody>
          <a:bodyPr vert="horz" lIns="94046" tIns="47023" rIns="94046" bIns="47023" rtlCol="0"/>
          <a:lstStyle>
            <a:lvl1pPr algn="r">
              <a:defRPr sz="1200"/>
            </a:lvl1pPr>
          </a:lstStyle>
          <a:p>
            <a:pPr>
              <a:defRPr/>
            </a:pPr>
            <a:fld id="{46950642-C6F2-4E46-90C1-0B12B643B3D7}" type="datetimeFigureOut">
              <a:rPr lang="en-US"/>
              <a:pPr>
                <a:defRPr/>
              </a:pPr>
              <a:t>3/2/2024</a:t>
            </a:fld>
            <a:endParaRPr lang="en-US" dirty="0"/>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937260" y="3366135"/>
            <a:ext cx="7498080" cy="3188970"/>
          </a:xfrm>
          <a:prstGeom prst="rect">
            <a:avLst/>
          </a:prstGeom>
        </p:spPr>
        <p:txBody>
          <a:bodyPr vert="horz" lIns="94046" tIns="47023" rIns="94046" bIns="470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40"/>
            <a:ext cx="4061460" cy="354330"/>
          </a:xfrm>
          <a:prstGeom prst="rect">
            <a:avLst/>
          </a:prstGeom>
        </p:spPr>
        <p:txBody>
          <a:bodyPr vert="horz" lIns="94046" tIns="47023" rIns="94046" bIns="47023"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308971" y="6731040"/>
            <a:ext cx="4061460" cy="354330"/>
          </a:xfrm>
          <a:prstGeom prst="rect">
            <a:avLst/>
          </a:prstGeom>
        </p:spPr>
        <p:txBody>
          <a:bodyPr vert="horz" lIns="94046" tIns="47023" rIns="94046" bIns="47023" rtlCol="0" anchor="b"/>
          <a:lstStyle>
            <a:lvl1pPr algn="r">
              <a:defRPr sz="1200"/>
            </a:lvl1pPr>
          </a:lstStyle>
          <a:p>
            <a:pPr>
              <a:defRPr/>
            </a:pPr>
            <a:fld id="{CAA8545F-A231-4F50-B1F1-95F56EBB643D}" type="slidenum">
              <a:rPr lang="en-US"/>
              <a:pPr>
                <a:defRPr/>
              </a:pPr>
              <a:t>‹#›</a:t>
            </a:fld>
            <a:endParaRPr lang="en-US" dirty="0"/>
          </a:p>
        </p:txBody>
      </p:sp>
    </p:spTree>
    <p:extLst>
      <p:ext uri="{BB962C8B-B14F-4D97-AF65-F5344CB8AC3E}">
        <p14:creationId xmlns:p14="http://schemas.microsoft.com/office/powerpoint/2010/main" val="3154640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a:t>
            </a:fld>
            <a:endParaRPr lang="en-US" dirty="0"/>
          </a:p>
        </p:txBody>
      </p:sp>
    </p:spTree>
    <p:extLst>
      <p:ext uri="{BB962C8B-B14F-4D97-AF65-F5344CB8AC3E}">
        <p14:creationId xmlns:p14="http://schemas.microsoft.com/office/powerpoint/2010/main" val="253520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31ADF7FC-AA3D-482B-B1DF-FAEACDBC49CE}" type="slidenum">
              <a:rPr lang="en-US" sz="1200" smtClean="0"/>
              <a:pPr eaLnBrk="1" hangingPunct="1"/>
              <a:t>3</a:t>
            </a:fld>
            <a:endParaRPr lang="en-US" sz="1200" dirty="0"/>
          </a:p>
        </p:txBody>
      </p:sp>
    </p:spTree>
    <p:extLst>
      <p:ext uri="{BB962C8B-B14F-4D97-AF65-F5344CB8AC3E}">
        <p14:creationId xmlns:p14="http://schemas.microsoft.com/office/powerpoint/2010/main" val="256026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31ADF7FC-AA3D-482B-B1DF-FAEACDBC49CE}" type="slidenum">
              <a:rPr lang="en-US" sz="1200" smtClean="0"/>
              <a:pPr eaLnBrk="1" hangingPunct="1"/>
              <a:t>4</a:t>
            </a:fld>
            <a:endParaRPr lang="en-US" sz="1200" dirty="0"/>
          </a:p>
        </p:txBody>
      </p:sp>
    </p:spTree>
    <p:extLst>
      <p:ext uri="{BB962C8B-B14F-4D97-AF65-F5344CB8AC3E}">
        <p14:creationId xmlns:p14="http://schemas.microsoft.com/office/powerpoint/2010/main" val="343683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31ADF7FC-AA3D-482B-B1DF-FAEACDBC49CE}" type="slidenum">
              <a:rPr lang="en-US" sz="1200" smtClean="0"/>
              <a:pPr eaLnBrk="1" hangingPunct="1"/>
              <a:t>5</a:t>
            </a:fld>
            <a:endParaRPr lang="en-US" sz="1200" dirty="0"/>
          </a:p>
        </p:txBody>
      </p:sp>
    </p:spTree>
    <p:extLst>
      <p:ext uri="{BB962C8B-B14F-4D97-AF65-F5344CB8AC3E}">
        <p14:creationId xmlns:p14="http://schemas.microsoft.com/office/powerpoint/2010/main" val="242160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31ADF7FC-AA3D-482B-B1DF-FAEACDBC49CE}" type="slidenum">
              <a:rPr lang="en-US" sz="1200" smtClean="0"/>
              <a:pPr eaLnBrk="1" hangingPunct="1"/>
              <a:t>6</a:t>
            </a:fld>
            <a:endParaRPr lang="en-US" sz="1200" dirty="0"/>
          </a:p>
        </p:txBody>
      </p:sp>
    </p:spTree>
    <p:extLst>
      <p:ext uri="{BB962C8B-B14F-4D97-AF65-F5344CB8AC3E}">
        <p14:creationId xmlns:p14="http://schemas.microsoft.com/office/powerpoint/2010/main" val="33376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itchFamily="18" charset="0"/>
              </a:defRPr>
            </a:lvl1pPr>
            <a:lvl2pPr marL="742950" indent="-285750" eaLnBrk="0" hangingPunct="0">
              <a:defRPr sz="4400">
                <a:solidFill>
                  <a:schemeClr val="tx1"/>
                </a:solidFill>
                <a:latin typeface="Times New Roman" pitchFamily="18" charset="0"/>
              </a:defRPr>
            </a:lvl2pPr>
            <a:lvl3pPr marL="1143000" indent="-228600" eaLnBrk="0" hangingPunct="0">
              <a:defRPr sz="4400">
                <a:solidFill>
                  <a:schemeClr val="tx1"/>
                </a:solidFill>
                <a:latin typeface="Times New Roman" pitchFamily="18" charset="0"/>
              </a:defRPr>
            </a:lvl3pPr>
            <a:lvl4pPr marL="1600200" indent="-228600" eaLnBrk="0" hangingPunct="0">
              <a:defRPr sz="4400">
                <a:solidFill>
                  <a:schemeClr val="tx1"/>
                </a:solidFill>
                <a:latin typeface="Times New Roman" pitchFamily="18" charset="0"/>
              </a:defRPr>
            </a:lvl4pPr>
            <a:lvl5pPr marL="2057400" indent="-228600" eaLnBrk="0" hangingPunct="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fld id="{31ADF7FC-AA3D-482B-B1DF-FAEACDBC49CE}" type="slidenum">
              <a:rPr lang="en-US" sz="1200" smtClean="0"/>
              <a:pPr eaLnBrk="1" hangingPunct="1"/>
              <a:t>7</a:t>
            </a:fld>
            <a:endParaRPr lang="en-US" sz="1200" dirty="0"/>
          </a:p>
        </p:txBody>
      </p:sp>
    </p:spTree>
    <p:extLst>
      <p:ext uri="{BB962C8B-B14F-4D97-AF65-F5344CB8AC3E}">
        <p14:creationId xmlns:p14="http://schemas.microsoft.com/office/powerpoint/2010/main" val="27961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8</a:t>
            </a:fld>
            <a:endParaRPr lang="en-US" dirty="0"/>
          </a:p>
        </p:txBody>
      </p:sp>
    </p:spTree>
    <p:extLst>
      <p:ext uri="{BB962C8B-B14F-4D97-AF65-F5344CB8AC3E}">
        <p14:creationId xmlns:p14="http://schemas.microsoft.com/office/powerpoint/2010/main" val="30982521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712698"/>
            <a:ext cx="7747000" cy="377026"/>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Footer Placeholder 5"/>
          <p:cNvSpPr>
            <a:spLocks noGrp="1"/>
          </p:cNvSpPr>
          <p:nvPr>
            <p:ph type="ftr" sz="quarter" idx="10"/>
          </p:nvPr>
        </p:nvSpPr>
        <p:spPr>
          <a:xfrm>
            <a:off x="1204120" y="6363869"/>
            <a:ext cx="6201666" cy="366183"/>
          </a:xfrm>
        </p:spPr>
        <p:txBody>
          <a:bodyPr/>
          <a:lstStyle>
            <a:lvl1pPr>
              <a:defRPr sz="600"/>
            </a:lvl1pPr>
          </a:lstStyle>
          <a:p>
            <a:r>
              <a:rPr lang="en-US"/>
              <a:t>© 2018 Cengage.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11" name="Picture 10"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6812283" y="4885106"/>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udi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65369" y="5389519"/>
            <a:ext cx="987056" cy="1040948"/>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24476" r="23794"/>
          <a:stretch/>
        </p:blipFill>
        <p:spPr>
          <a:xfrm>
            <a:off x="8674488" y="5121741"/>
            <a:ext cx="275507" cy="710099"/>
          </a:xfrm>
          <a:prstGeom prst="rect">
            <a:avLst/>
          </a:prstGeom>
        </p:spPr>
      </p:pic>
      <p:pic>
        <p:nvPicPr>
          <p:cNvPr id="13" name="Picture 12" descr="Swirl_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688654">
            <a:off x="7441068" y="6393019"/>
            <a:ext cx="386047" cy="285072"/>
          </a:xfrm>
          <a:prstGeom prst="rect">
            <a:avLst/>
          </a:prstGeom>
        </p:spPr>
      </p:pic>
      <p:pic>
        <p:nvPicPr>
          <p:cNvPr id="14" name="Picture 13" descr="Swirl_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8073124">
            <a:off x="7908376" y="5449329"/>
            <a:ext cx="591497" cy="245691"/>
          </a:xfrm>
          <a:prstGeom prst="rect">
            <a:avLst/>
          </a:pr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val="0"/>
              </a:ext>
            </a:extLst>
          </a:blip>
          <a:srcRect l="4669" t="13753" r="6579" b="12460"/>
          <a:stretch/>
        </p:blipFill>
        <p:spPr>
          <a:xfrm>
            <a:off x="7939373" y="5831840"/>
            <a:ext cx="672857" cy="745880"/>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360869" y="448408"/>
            <a:ext cx="5719687" cy="95967"/>
          </a:xfrm>
          <a:prstGeom prst="rect">
            <a:avLst/>
          </a:prstGeom>
        </p:spPr>
      </p:pic>
    </p:spTree>
    <p:extLst>
      <p:ext uri="{BB962C8B-B14F-4D97-AF65-F5344CB8AC3E}">
        <p14:creationId xmlns:p14="http://schemas.microsoft.com/office/powerpoint/2010/main" val="259408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1600" y="2228188"/>
            <a:ext cx="6172200" cy="377026"/>
          </a:xfrm>
        </p:spPr>
        <p:txBody>
          <a:bodyPr anchor="ctr"/>
          <a:lstStyle>
            <a:lvl1pPr algn="l">
              <a:defRPr sz="28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nchor="t"/>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descr="Audi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707" y="361953"/>
            <a:ext cx="1840495" cy="1940983"/>
          </a:xfrm>
          <a:prstGeom prst="rect">
            <a:avLst/>
          </a:prstGeom>
        </p:spPr>
      </p:pic>
      <p:pic>
        <p:nvPicPr>
          <p:cNvPr id="11" name="Picture 10" descr="Swirl_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569126">
            <a:off x="1431691" y="1916271"/>
            <a:ext cx="908570" cy="670924"/>
          </a:xfrm>
          <a:prstGeom prst="rect">
            <a:avLst/>
          </a:prstGeom>
        </p:spPr>
      </p:pic>
      <p:pic>
        <p:nvPicPr>
          <p:cNvPr id="12" name="Picture 11" descr="Swirl_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873741" flipH="1">
            <a:off x="218018" y="3551101"/>
            <a:ext cx="795867" cy="833254"/>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4669" t="13753" r="6579" b="12460"/>
          <a:stretch/>
        </p:blipFill>
        <p:spPr>
          <a:xfrm>
            <a:off x="879649" y="2604920"/>
            <a:ext cx="1101550" cy="1221097"/>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704" y="4534755"/>
            <a:ext cx="596838" cy="795784"/>
          </a:xfrm>
          <a:prstGeom prst="rect">
            <a:avLst/>
          </a:prstGeom>
        </p:spPr>
      </p:pic>
      <p:pic>
        <p:nvPicPr>
          <p:cNvPr id="16" name="Picture 15"/>
          <p:cNvPicPr>
            <a:picLocks noChangeAspect="1"/>
          </p:cNvPicPr>
          <p:nvPr userDrawn="1"/>
        </p:nvPicPr>
        <p:blipFill rotWithShape="1">
          <a:blip r:embed="rId7" cstate="print">
            <a:extLst>
              <a:ext uri="{28A0092B-C50C-407E-A947-70E740481C1C}">
                <a14:useLocalDpi xmlns:a14="http://schemas.microsoft.com/office/drawing/2010/main" val="0"/>
              </a:ext>
            </a:extLst>
          </a:blip>
          <a:srcRect l="24476" r="23794"/>
          <a:stretch/>
        </p:blipFill>
        <p:spPr>
          <a:xfrm>
            <a:off x="737542" y="4804753"/>
            <a:ext cx="252342" cy="650393"/>
          </a:xfrm>
          <a:prstGeom prst="rect">
            <a:avLst/>
          </a:prstGeom>
        </p:spPr>
      </p:pic>
      <p:sp>
        <p:nvSpPr>
          <p:cNvPr id="7" name="Footer Placeholder 6"/>
          <p:cNvSpPr>
            <a:spLocks noGrp="1"/>
          </p:cNvSpPr>
          <p:nvPr>
            <p:ph type="ftr" sz="quarter" idx="10"/>
          </p:nvPr>
        </p:nvSpPr>
        <p:spPr>
          <a:xfrm>
            <a:off x="1597682" y="6578465"/>
            <a:ext cx="6781693" cy="244535"/>
          </a:xfrm>
        </p:spPr>
        <p:txBody>
          <a:bodyPr/>
          <a:lstStyle>
            <a:lvl1pPr>
              <a:defRPr sz="600"/>
            </a:lvl1pPr>
          </a:lstStyle>
          <a:p>
            <a:r>
              <a:rPr lang="en-US"/>
              <a:t>© 2018 Cengage.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93236" y="6248400"/>
            <a:ext cx="6516222" cy="95969"/>
          </a:xfrm>
          <a:prstGeom prst="rect">
            <a:avLst/>
          </a:prstGeom>
        </p:spPr>
      </p:pic>
      <p:pic>
        <p:nvPicPr>
          <p:cNvPr id="19" name="Picture 18"/>
          <p:cNvPicPr>
            <a:picLocks noChangeAspect="1"/>
          </p:cNvPicPr>
          <p:nvPr userDrawn="1"/>
        </p:nvPicPr>
        <p:blipFill>
          <a:blip r:embed="rId9"/>
          <a:stretch>
            <a:fillRect/>
          </a:stretch>
        </p:blipFill>
        <p:spPr>
          <a:xfrm>
            <a:off x="118720" y="6248400"/>
            <a:ext cx="1400289" cy="430858"/>
          </a:xfrm>
          <a:prstGeom prst="rect">
            <a:avLst/>
          </a:prstGeom>
        </p:spPr>
      </p:pic>
    </p:spTree>
    <p:extLst>
      <p:ext uri="{BB962C8B-B14F-4D97-AF65-F5344CB8AC3E}">
        <p14:creationId xmlns:p14="http://schemas.microsoft.com/office/powerpoint/2010/main" val="27067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2000" y="406258"/>
            <a:ext cx="8026400" cy="296235"/>
          </a:xfrm>
        </p:spPr>
        <p:txBody>
          <a:bodyPr/>
          <a:lstStyle/>
          <a:p>
            <a:r>
              <a:rPr lang="en-US" dirty="0"/>
              <a:t>Click to edit Master title style</a:t>
            </a:r>
          </a:p>
        </p:txBody>
      </p:sp>
      <p:sp>
        <p:nvSpPr>
          <p:cNvPr id="3" name="Content Placeholder 2"/>
          <p:cNvSpPr>
            <a:spLocks noGrp="1"/>
          </p:cNvSpPr>
          <p:nvPr>
            <p:ph idx="1"/>
          </p:nvPr>
        </p:nvSpPr>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sp>
        <p:nvSpPr>
          <p:cNvPr id="2" name="Footer Placeholder 1"/>
          <p:cNvSpPr>
            <a:spLocks noGrp="1"/>
          </p:cNvSpPr>
          <p:nvPr>
            <p:ph type="ftr" sz="quarter" idx="10"/>
          </p:nvPr>
        </p:nvSpPr>
        <p:spPr>
          <a:xfrm>
            <a:off x="1597682" y="6578465"/>
            <a:ext cx="6781693" cy="244535"/>
          </a:xfrm>
        </p:spPr>
        <p:txBody>
          <a:bodyPr/>
          <a:lstStyle>
            <a:lvl1pPr>
              <a:defRPr sz="600"/>
            </a:lvl1pPr>
          </a:lstStyle>
          <a:p>
            <a:r>
              <a:rPr lang="en-US" dirty="0"/>
              <a:t>© 2018 Cengage. All Rights Reserved. May not be copied, scanned, or duplicated, in whole or in part, except for use as permitted in a license distributed with a certain product or service or otherwise on a password-protected website for classroom use.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3236" y="6248400"/>
            <a:ext cx="6516222" cy="95969"/>
          </a:xfrm>
          <a:prstGeom prst="rect">
            <a:avLst/>
          </a:prstGeom>
        </p:spPr>
      </p:pic>
    </p:spTree>
    <p:extLst>
      <p:ext uri="{BB962C8B-B14F-4D97-AF65-F5344CB8AC3E}">
        <p14:creationId xmlns:p14="http://schemas.microsoft.com/office/powerpoint/2010/main" val="402461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06258"/>
            <a:ext cx="8026400" cy="296235"/>
          </a:xfrm>
        </p:spPr>
        <p:txBody>
          <a:bodyPr/>
          <a:lstStyle/>
          <a:p>
            <a:r>
              <a:rPr lang="en-US" dirty="0"/>
              <a:t>Click to edit Master title style</a:t>
            </a:r>
          </a:p>
        </p:txBody>
      </p:sp>
      <p:pic>
        <p:nvPicPr>
          <p:cNvPr id="8" name="Picture 7"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948267"/>
            <a:ext cx="8586216" cy="44704"/>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3"/>
            <a:ext cx="628992" cy="697255"/>
          </a:xfrm>
          <a:prstGeom prst="rect">
            <a:avLst/>
          </a:prstGeom>
        </p:spPr>
      </p:pic>
      <p:sp>
        <p:nvSpPr>
          <p:cNvPr id="3" name="Footer Placeholder 2"/>
          <p:cNvSpPr>
            <a:spLocks noGrp="1"/>
          </p:cNvSpPr>
          <p:nvPr>
            <p:ph type="ftr" sz="quarter" idx="10"/>
          </p:nvPr>
        </p:nvSpPr>
        <p:spPr>
          <a:xfrm>
            <a:off x="1597682" y="6578465"/>
            <a:ext cx="6781693" cy="244535"/>
          </a:xfrm>
        </p:spPr>
        <p:txBody>
          <a:bodyPr/>
          <a:lstStyle>
            <a:lvl1pPr>
              <a:defRPr sz="600"/>
            </a:lvl1pPr>
          </a:lstStyle>
          <a:p>
            <a:r>
              <a:rPr lang="en-US" dirty="0"/>
              <a:t>© 2018 Cengage. All Rights Reserved. May not be copied, scanned, or duplicated, in whole or in part, except for use as permitted in a license distributed with a certain product or service or otherwise on a password-protected website for classroom use.</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3236" y="6248400"/>
            <a:ext cx="6516222" cy="95969"/>
          </a:xfrm>
          <a:prstGeom prst="rect">
            <a:avLst/>
          </a:prstGeom>
        </p:spPr>
      </p:pic>
    </p:spTree>
    <p:extLst>
      <p:ext uri="{BB962C8B-B14F-4D97-AF65-F5344CB8AC3E}">
        <p14:creationId xmlns:p14="http://schemas.microsoft.com/office/powerpoint/2010/main" val="133639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 2018 Cengage.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64703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44" y="16"/>
            <a:ext cx="9143855" cy="6865874"/>
          </a:xfrm>
          <a:prstGeom prst="rect">
            <a:avLst/>
          </a:prstGeom>
        </p:spPr>
      </p:pic>
      <p:sp>
        <p:nvSpPr>
          <p:cNvPr id="6" name="Text Placeholder 5"/>
          <p:cNvSpPr>
            <a:spLocks noGrp="1"/>
          </p:cNvSpPr>
          <p:nvPr>
            <p:ph type="body" sz="quarter" idx="11" hasCustomPrompt="1"/>
          </p:nvPr>
        </p:nvSpPr>
        <p:spPr>
          <a:xfrm>
            <a:off x="2997682" y="3112899"/>
            <a:ext cx="2473070" cy="618014"/>
          </a:xfrm>
        </p:spPr>
        <p:txBody>
          <a:bodyPr anchor="b">
            <a:noAutofit/>
          </a:bodyPr>
          <a:lstStyle>
            <a:lvl1pPr marL="0" indent="0" algn="l">
              <a:buNone/>
              <a:defRPr sz="2700" b="0" i="0">
                <a:solidFill>
                  <a:schemeClr val="bg1"/>
                </a:solidFill>
                <a:latin typeface="Arial" charset="0"/>
                <a:ea typeface="Arial" charset="0"/>
                <a:cs typeface="Arial" charset="0"/>
              </a:defRPr>
            </a:lvl1pPr>
            <a:lvl2pPr marL="342900" indent="0" algn="ctr">
              <a:buNone/>
              <a:defRPr>
                <a:latin typeface="Summer Font" charset="0"/>
                <a:ea typeface="Summer Font" charset="0"/>
                <a:cs typeface="Summer Font" charset="0"/>
              </a:defRPr>
            </a:lvl2pPr>
            <a:lvl3pPr marL="685800" indent="0" algn="ctr">
              <a:buNone/>
              <a:defRPr>
                <a:latin typeface="Summer Font" charset="0"/>
                <a:ea typeface="Summer Font" charset="0"/>
                <a:cs typeface="Summer Font" charset="0"/>
              </a:defRPr>
            </a:lvl3pPr>
            <a:lvl4pPr marL="10287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2997683" y="4226359"/>
            <a:ext cx="4802013" cy="290336"/>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184548" y="314482"/>
            <a:ext cx="2507456" cy="584775"/>
          </a:xfrm>
        </p:spPr>
        <p:txBody>
          <a:bodyPr/>
          <a:lstStyle/>
          <a:p>
            <a:r>
              <a:rPr lang="en-US" dirty="0"/>
              <a:t>Click icon to add picture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46" y="6356350"/>
            <a:ext cx="1274569"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192918" y="6356351"/>
            <a:ext cx="6601252"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050" b="0" i="0" u="none" strike="noStrike" baseline="0" smtClean="0">
                <a:solidFill>
                  <a:schemeClr val="bg1"/>
                </a:solidFill>
                <a:latin typeface="arial" charset="0"/>
              </a:defRPr>
            </a:lvl1pPr>
          </a:lstStyle>
          <a:p>
            <a:r>
              <a:rPr lang="en-US" altLang="zh-CN"/>
              <a:t>© 2018 Cengage. All Rights Reserved. May not be copied, scanned, or duplicated, in whole or in part, except for use as permitted in a license distributed with a certain product or service or otherwise on a password-protected website for classroom use.</a:t>
            </a:r>
            <a:endParaRPr lang="en-US" altLang="zh-CN" dirty="0"/>
          </a:p>
        </p:txBody>
      </p:sp>
    </p:spTree>
    <p:extLst>
      <p:ext uri="{BB962C8B-B14F-4D97-AF65-F5344CB8AC3E}">
        <p14:creationId xmlns:p14="http://schemas.microsoft.com/office/powerpoint/2010/main" val="42750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41295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76166" y="6513743"/>
            <a:ext cx="312906" cy="215444"/>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B40067-BD2A-418A-98BB-08A98047DC47}"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itle Placeholder 1"/>
          <p:cNvSpPr>
            <a:spLocks noGrp="1"/>
          </p:cNvSpPr>
          <p:nvPr>
            <p:ph type="title"/>
          </p:nvPr>
        </p:nvSpPr>
        <p:spPr>
          <a:xfrm>
            <a:off x="365125" y="480785"/>
            <a:ext cx="8415338" cy="296235"/>
          </a:xfrm>
          <a:prstGeom prst="rect">
            <a:avLst/>
          </a:prstGeom>
        </p:spPr>
        <p:txBody>
          <a:bodyPr vert="horz" wrap="square" lIns="0" tIns="0" rIns="0" bIns="0" rtlCol="0" anchor="ctr">
            <a:spAutoFit/>
          </a:bodyPr>
          <a:lstStyle/>
          <a:p>
            <a:r>
              <a:rPr lang="en-US" dirty="0"/>
              <a:t>Click to edit Master title style</a:t>
            </a:r>
          </a:p>
        </p:txBody>
      </p:sp>
      <p:sp>
        <p:nvSpPr>
          <p:cNvPr id="4" name="Footer Placeholder 3"/>
          <p:cNvSpPr>
            <a:spLocks noGrp="1"/>
          </p:cNvSpPr>
          <p:nvPr>
            <p:ph type="ftr" sz="quarter" idx="3"/>
          </p:nvPr>
        </p:nvSpPr>
        <p:spPr>
          <a:xfrm>
            <a:off x="365126" y="6611007"/>
            <a:ext cx="8014247" cy="211991"/>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US"/>
              <a:t>© 2018 Cengage. All Rights Reserved.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6" name="Picture 5"/>
          <p:cNvPicPr>
            <a:picLocks noChangeAspect="1"/>
          </p:cNvPicPr>
          <p:nvPr userDrawn="1"/>
        </p:nvPicPr>
        <p:blipFill>
          <a:blip r:embed="rId8"/>
          <a:stretch>
            <a:fillRect/>
          </a:stretch>
        </p:blipFill>
        <p:spPr>
          <a:xfrm>
            <a:off x="118720" y="6248400"/>
            <a:ext cx="1400289" cy="430858"/>
          </a:xfrm>
          <a:prstGeom prst="rect">
            <a:avLst/>
          </a:prstGeom>
        </p:spPr>
      </p:pic>
    </p:spTree>
    <p:extLst>
      <p:ext uri="{BB962C8B-B14F-4D97-AF65-F5344CB8AC3E}">
        <p14:creationId xmlns:p14="http://schemas.microsoft.com/office/powerpoint/2010/main" val="409216174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hdr="0" ftr="0" dt="0"/>
  <p:txStyles>
    <p:title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980559" y="2362200"/>
            <a:ext cx="4802013" cy="1143000"/>
          </a:xfrm>
        </p:spPr>
        <p:txBody>
          <a:bodyPr/>
          <a:lstStyle/>
          <a:p>
            <a:pPr algn="ctr"/>
            <a:r>
              <a:rPr lang="en-US" altLang="zh-CN" sz="3600" b="1" dirty="0">
                <a:effectLst>
                  <a:outerShdw blurRad="38100" dist="38100" dir="2700000" algn="tl">
                    <a:srgbClr val="000000">
                      <a:alpha val="43137"/>
                    </a:srgbClr>
                  </a:outerShdw>
                </a:effectLst>
              </a:rPr>
              <a:t>Principles of Cyber Security</a:t>
            </a:r>
            <a:endParaRPr lang="en-US" sz="3600" b="1" dirty="0">
              <a:effectLst>
                <a:outerShdw blurRad="38100" dist="38100" dir="2700000" algn="tl">
                  <a:srgbClr val="000000">
                    <a:alpha val="43137"/>
                  </a:srgbClr>
                </a:outerShdw>
              </a:effectLst>
            </a:endParaRPr>
          </a:p>
        </p:txBody>
      </p:sp>
      <p:sp>
        <p:nvSpPr>
          <p:cNvPr id="7" name="Title 6"/>
          <p:cNvSpPr>
            <a:spLocks noGrp="1"/>
          </p:cNvSpPr>
          <p:nvPr>
            <p:ph type="title"/>
          </p:nvPr>
        </p:nvSpPr>
        <p:spPr>
          <a:xfrm>
            <a:off x="2997683" y="4098344"/>
            <a:ext cx="5384317" cy="316690"/>
          </a:xfrm>
        </p:spPr>
        <p:txBody>
          <a:bodyPr/>
          <a:lstStyle/>
          <a:p>
            <a:pPr marL="1428750" indent="-1428750" algn="just"/>
            <a:r>
              <a:rPr lang="en-US" sz="2400" b="1" dirty="0"/>
              <a:t>Lecture 09: Traditional </a:t>
            </a:r>
            <a:r>
              <a:rPr lang="en-US" sz="2400" b="1" dirty="0" err="1"/>
              <a:t>Ciphers_III</a:t>
            </a:r>
            <a:endParaRPr lang="en-US" sz="2400" b="1" dirty="0"/>
          </a:p>
        </p:txBody>
      </p:sp>
      <p:pic>
        <p:nvPicPr>
          <p:cNvPr id="4" name="Picture Placeholder 3" descr="Text&#10;&#10;Description automatically generated">
            <a:extLst>
              <a:ext uri="{FF2B5EF4-FFF2-40B4-BE49-F238E27FC236}">
                <a16:creationId xmlns:a16="http://schemas.microsoft.com/office/drawing/2014/main" id="{3809B481-F029-4BB4-9E0F-909F2A91CB4D}"/>
              </a:ext>
            </a:extLst>
          </p:cNvPr>
          <p:cNvPicPr>
            <a:picLocks noGrp="1" noChangeAspect="1"/>
          </p:cNvPicPr>
          <p:nvPr>
            <p:ph type="pic" sz="quarter" idx="12"/>
          </p:nvPr>
        </p:nvPicPr>
        <p:blipFill>
          <a:blip r:embed="rId2"/>
          <a:srcRect l="462" r="462"/>
          <a:stretch>
            <a:fillRect/>
          </a:stretch>
        </p:blipFill>
        <p:spPr>
          <a:xfrm>
            <a:off x="253604" y="1557338"/>
            <a:ext cx="2507456" cy="3238500"/>
          </a:xfrm>
        </p:spPr>
      </p:pic>
      <p:sp>
        <p:nvSpPr>
          <p:cNvPr id="6" name="Title 6">
            <a:extLst>
              <a:ext uri="{FF2B5EF4-FFF2-40B4-BE49-F238E27FC236}">
                <a16:creationId xmlns:a16="http://schemas.microsoft.com/office/drawing/2014/main" id="{1296F83E-210C-42C0-B953-659E38A5BFF4}"/>
              </a:ext>
            </a:extLst>
          </p:cNvPr>
          <p:cNvSpPr txBox="1">
            <a:spLocks/>
          </p:cNvSpPr>
          <p:nvPr/>
        </p:nvSpPr>
        <p:spPr>
          <a:xfrm>
            <a:off x="2980559" y="5193140"/>
            <a:ext cx="5155717" cy="369460"/>
          </a:xfrm>
          <a:prstGeom prst="rect">
            <a:avLst/>
          </a:prstGeom>
        </p:spPr>
        <p:txBody>
          <a:bodyPr vert="horz" wrap="square" lIns="0" tIns="0" rIns="0" bIns="0" rtlCol="0" anchor="ctr">
            <a:spAutoFit/>
          </a:bodyPr>
          <a:lstStyle>
            <a:lvl1pPr algn="l" defTabSz="914400" rtl="0" eaLnBrk="1" latinLnBrk="0" hangingPunct="1">
              <a:lnSpc>
                <a:spcPct val="85000"/>
              </a:lnSpc>
              <a:spcBef>
                <a:spcPct val="0"/>
              </a:spcBef>
              <a:buNone/>
              <a:defRPr sz="2200" kern="1200">
                <a:solidFill>
                  <a:schemeClr val="bg1"/>
                </a:solidFill>
                <a:latin typeface="+mj-lt"/>
                <a:ea typeface="+mj-ea"/>
                <a:cs typeface="+mj-cs"/>
              </a:defRPr>
            </a:lvl1pPr>
          </a:lstStyle>
          <a:p>
            <a:pPr fontAlgn="auto">
              <a:spcAft>
                <a:spcPts val="0"/>
              </a:spcAft>
            </a:pPr>
            <a:r>
              <a:rPr lang="en-US" sz="2800" b="1" dirty="0"/>
              <a:t>Dr. </a:t>
            </a:r>
            <a:r>
              <a:rPr lang="en-US" sz="2800" b="1" dirty="0" err="1"/>
              <a:t>Muamer</a:t>
            </a:r>
            <a:r>
              <a:rPr lang="en-US" sz="2800" b="1" dirty="0"/>
              <a:t> Mohammed</a:t>
            </a:r>
            <a:endParaRPr lang="en-US" sz="2800" dirty="0"/>
          </a:p>
        </p:txBody>
      </p:sp>
    </p:spTree>
    <p:extLst>
      <p:ext uri="{BB962C8B-B14F-4D97-AF65-F5344CB8AC3E}">
        <p14:creationId xmlns:p14="http://schemas.microsoft.com/office/powerpoint/2010/main" val="194706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80A9"/>
                </a:solidFill>
                <a:latin typeface="Arial" panose="020B0604020202020204" pitchFamily="34" charset="0"/>
                <a:cs typeface="Arial" panose="020B0604020202020204" pitchFamily="34" charset="0"/>
              </a:rPr>
              <a:t>Objectives</a:t>
            </a:r>
          </a:p>
        </p:txBody>
      </p:sp>
      <p:sp>
        <p:nvSpPr>
          <p:cNvPr id="3" name="Text Placeholder 2"/>
          <p:cNvSpPr>
            <a:spLocks noGrp="1"/>
          </p:cNvSpPr>
          <p:nvPr>
            <p:ph type="body" idx="1"/>
          </p:nvPr>
        </p:nvSpPr>
        <p:spPr>
          <a:xfrm>
            <a:off x="2641600" y="2942670"/>
            <a:ext cx="6045200" cy="1039515"/>
          </a:xfrm>
        </p:spPr>
        <p:txBody>
          <a:bodyPr/>
          <a:lstStyle/>
          <a:p>
            <a:pPr algn="just">
              <a:lnSpc>
                <a:spcPct val="150000"/>
              </a:lnSpc>
              <a:spcBef>
                <a:spcPts val="0"/>
              </a:spcBef>
            </a:pPr>
            <a:r>
              <a:rPr lang="en-US" altLang="en-US" sz="2400" b="1" dirty="0">
                <a:solidFill>
                  <a:srgbClr val="0080A9"/>
                </a:solidFill>
                <a:latin typeface="Arial" panose="020B0604020202020204" pitchFamily="34" charset="0"/>
                <a:ea typeface="+mj-ea"/>
                <a:cs typeface="Arial" panose="020B0604020202020204" pitchFamily="34" charset="0"/>
              </a:rPr>
              <a:t>9.1</a:t>
            </a:r>
            <a:r>
              <a:rPr lang="en-US" altLang="en-US" sz="2400" b="1" dirty="0">
                <a:solidFill>
                  <a:schemeClr val="tx1"/>
                </a:solidFill>
                <a:latin typeface="Arial" panose="020B0604020202020204" pitchFamily="34" charset="0"/>
                <a:cs typeface="Arial" panose="020B0604020202020204" pitchFamily="34" charset="0"/>
              </a:rPr>
              <a:t> </a:t>
            </a:r>
            <a:r>
              <a:rPr lang="en-US" altLang="zh-CN" sz="2400" dirty="0">
                <a:solidFill>
                  <a:schemeClr val="tx1"/>
                </a:solidFill>
                <a:latin typeface="Arial" panose="020B0604020202020204" pitchFamily="34" charset="0"/>
                <a:cs typeface="Arial" panose="020B0604020202020204" pitchFamily="34" charset="0"/>
              </a:rPr>
              <a:t>Describe symmetric, and asymmetric cryptographic algorithms</a:t>
            </a:r>
            <a:r>
              <a:rPr lang="en-US" altLang="en-US" sz="2400" dirty="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78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4A1A5-6D9F-4940-8DF8-25BA66B579F5}"/>
              </a:ext>
            </a:extLst>
          </p:cNvPr>
          <p:cNvSpPr txBox="1">
            <a:spLocks/>
          </p:cNvSpPr>
          <p:nvPr/>
        </p:nvSpPr>
        <p:spPr>
          <a:xfrm>
            <a:off x="365125" y="445776"/>
            <a:ext cx="8415338" cy="366254"/>
          </a:xfrm>
          <a:prstGeom prst="rect">
            <a:avLst/>
          </a:prstGeom>
        </p:spPr>
        <p:txBody>
          <a:bodyPr/>
          <a:lst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a:lstStyle>
          <a:p>
            <a:pPr fontAlgn="auto">
              <a:spcAft>
                <a:spcPts val="0"/>
              </a:spcAft>
            </a:pPr>
            <a:r>
              <a:rPr lang="en-US" altLang="zh-CN" sz="2800" b="1" dirty="0">
                <a:solidFill>
                  <a:srgbClr val="0080A9"/>
                </a:solidFill>
                <a:latin typeface="Arial" panose="020B0604020202020204" pitchFamily="34" charset="0"/>
                <a:cs typeface="Arial" panose="020B0604020202020204" pitchFamily="34" charset="0"/>
              </a:rPr>
              <a:t>Symmetric Cryptographic Algorithms</a:t>
            </a:r>
            <a:endParaRPr lang="en-US" sz="2800" b="1" dirty="0">
              <a:solidFill>
                <a:srgbClr val="0080A9"/>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B63348FA-AC31-4478-A0C9-334C9A2258D5}"/>
              </a:ext>
            </a:extLst>
          </p:cNvPr>
          <p:cNvSpPr txBox="1">
            <a:spLocks/>
          </p:cNvSpPr>
          <p:nvPr/>
        </p:nvSpPr>
        <p:spPr>
          <a:xfrm>
            <a:off x="557683" y="1143000"/>
            <a:ext cx="8033657" cy="4889500"/>
          </a:xfrm>
          <a:prstGeom prst="rect">
            <a:avLst/>
          </a:prstGeom>
        </p:spPr>
        <p:txBody>
          <a:bodyPr>
            <a:normAutofit/>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spcBef>
                <a:spcPts val="0"/>
              </a:spcBef>
              <a:spcAft>
                <a:spcPts val="0"/>
              </a:spcAft>
              <a:buFont typeface="Wingdings" panose="05000000000000000000" pitchFamily="2" charset="2"/>
              <a:buChar char="§"/>
            </a:pPr>
            <a:r>
              <a:rPr lang="en-US" altLang="en-US" sz="2800" b="1" dirty="0"/>
              <a:t>Symmetric cryptographic algorithms </a:t>
            </a:r>
            <a:r>
              <a:rPr lang="en-US" altLang="en-US" sz="2800" dirty="0"/>
              <a:t>use the </a:t>
            </a:r>
            <a:r>
              <a:rPr lang="en-US" altLang="en-US" sz="2800" b="1" dirty="0">
                <a:solidFill>
                  <a:srgbClr val="FF0000"/>
                </a:solidFill>
                <a:effectLst>
                  <a:outerShdw blurRad="38100" dist="38100" dir="2700000" algn="tl">
                    <a:srgbClr val="000000">
                      <a:alpha val="43137"/>
                    </a:srgbClr>
                  </a:outerShdw>
                </a:effectLst>
              </a:rPr>
              <a:t>same single key </a:t>
            </a:r>
            <a:r>
              <a:rPr lang="en-US" altLang="en-US" sz="2800" b="1" dirty="0"/>
              <a:t>to encrypt and decrypt </a:t>
            </a:r>
            <a:r>
              <a:rPr lang="en-US" altLang="en-US" sz="2800" dirty="0"/>
              <a:t>a document.</a:t>
            </a:r>
          </a:p>
          <a:p>
            <a:pPr>
              <a:lnSpc>
                <a:spcPct val="170000"/>
              </a:lnSpc>
              <a:spcBef>
                <a:spcPts val="0"/>
              </a:spcBef>
              <a:spcAft>
                <a:spcPts val="0"/>
              </a:spcAft>
              <a:buFont typeface="Wingdings" panose="05000000000000000000" pitchFamily="2" charset="2"/>
              <a:buChar char="§"/>
            </a:pPr>
            <a:r>
              <a:rPr lang="en-US" altLang="en-US" sz="2800" b="1" dirty="0"/>
              <a:t>Common algorithms include:</a:t>
            </a:r>
          </a:p>
          <a:p>
            <a:pPr lvl="1">
              <a:lnSpc>
                <a:spcPct val="170000"/>
              </a:lnSpc>
              <a:spcBef>
                <a:spcPts val="0"/>
              </a:spcBef>
              <a:spcAft>
                <a:spcPts val="0"/>
              </a:spcAft>
            </a:pPr>
            <a:r>
              <a:rPr lang="en-US" altLang="en-US" sz="2000" i="1" dirty="0"/>
              <a:t>Data Encryption Standard (DES)</a:t>
            </a:r>
          </a:p>
          <a:p>
            <a:pPr lvl="1">
              <a:lnSpc>
                <a:spcPct val="170000"/>
              </a:lnSpc>
              <a:spcBef>
                <a:spcPts val="0"/>
              </a:spcBef>
              <a:spcAft>
                <a:spcPts val="0"/>
              </a:spcAft>
            </a:pPr>
            <a:r>
              <a:rPr lang="en-US" altLang="en-US" sz="2000" i="1" dirty="0"/>
              <a:t>Triple Data Encryption Standard (3DES)</a:t>
            </a:r>
          </a:p>
          <a:p>
            <a:pPr lvl="1">
              <a:lnSpc>
                <a:spcPct val="170000"/>
              </a:lnSpc>
              <a:spcBef>
                <a:spcPts val="0"/>
              </a:spcBef>
              <a:spcAft>
                <a:spcPts val="0"/>
              </a:spcAft>
            </a:pPr>
            <a:r>
              <a:rPr lang="en-US" altLang="en-US" sz="2000" i="1" dirty="0"/>
              <a:t>Advanced Encryption Standard (AES)</a:t>
            </a:r>
            <a:endParaRPr lang="zh-CN" altLang="en-US" i="1" dirty="0"/>
          </a:p>
          <a:p>
            <a:pPr algn="just">
              <a:lnSpc>
                <a:spcPct val="170000"/>
              </a:lnSpc>
              <a:spcBef>
                <a:spcPts val="0"/>
              </a:spcBef>
              <a:spcAft>
                <a:spcPts val="0"/>
              </a:spcAft>
              <a:buFont typeface="Wingdings" panose="05000000000000000000" pitchFamily="2" charset="2"/>
              <a:buChar char="§"/>
            </a:pPr>
            <a:endParaRPr lang="en-US" altLang="en-US" sz="2800" dirty="0"/>
          </a:p>
          <a:p>
            <a:pPr algn="just" fontAlgn="auto">
              <a:lnSpc>
                <a:spcPct val="170000"/>
              </a:lnSpc>
              <a:spcBef>
                <a:spcPts val="0"/>
              </a:spcBef>
              <a:spcAft>
                <a:spcPts val="0"/>
              </a:spcAft>
              <a:buFont typeface="Wingdings" panose="05000000000000000000" pitchFamily="2" charset="2"/>
              <a:buChar char="§"/>
            </a:pPr>
            <a:endParaRPr lang="en-US" altLang="zh-CN" sz="2800" dirty="0"/>
          </a:p>
        </p:txBody>
      </p:sp>
    </p:spTree>
    <p:extLst>
      <p:ext uri="{BB962C8B-B14F-4D97-AF65-F5344CB8AC3E}">
        <p14:creationId xmlns:p14="http://schemas.microsoft.com/office/powerpoint/2010/main" val="175704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4A1A5-6D9F-4940-8DF8-25BA66B579F5}"/>
              </a:ext>
            </a:extLst>
          </p:cNvPr>
          <p:cNvSpPr txBox="1">
            <a:spLocks/>
          </p:cNvSpPr>
          <p:nvPr/>
        </p:nvSpPr>
        <p:spPr>
          <a:xfrm>
            <a:off x="365125" y="445776"/>
            <a:ext cx="8415338" cy="366254"/>
          </a:xfrm>
          <a:prstGeom prst="rect">
            <a:avLst/>
          </a:prstGeom>
        </p:spPr>
        <p:txBody>
          <a:bodyPr/>
          <a:lst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a:lstStyle>
          <a:p>
            <a:pPr fontAlgn="auto">
              <a:spcAft>
                <a:spcPts val="0"/>
              </a:spcAft>
            </a:pPr>
            <a:r>
              <a:rPr lang="en-US" altLang="zh-CN" sz="2800" b="1" dirty="0">
                <a:solidFill>
                  <a:srgbClr val="0080A9"/>
                </a:solidFill>
                <a:latin typeface="Arial" panose="020B0604020202020204" pitchFamily="34" charset="0"/>
                <a:cs typeface="Arial" panose="020B0604020202020204" pitchFamily="34" charset="0"/>
              </a:rPr>
              <a:t>Symmetric Cryptographic Algorithms</a:t>
            </a:r>
            <a:endParaRPr lang="en-US" sz="2800" b="1" dirty="0">
              <a:solidFill>
                <a:srgbClr val="0080A9"/>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B63348FA-AC31-4478-A0C9-334C9A2258D5}"/>
              </a:ext>
            </a:extLst>
          </p:cNvPr>
          <p:cNvSpPr txBox="1">
            <a:spLocks/>
          </p:cNvSpPr>
          <p:nvPr/>
        </p:nvSpPr>
        <p:spPr>
          <a:xfrm>
            <a:off x="557683" y="1143000"/>
            <a:ext cx="8033657" cy="4889500"/>
          </a:xfrm>
          <a:prstGeom prst="rect">
            <a:avLst/>
          </a:prstGeom>
        </p:spPr>
        <p:txBody>
          <a:bodyPr>
            <a:normAutofit/>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70000"/>
              </a:lnSpc>
              <a:spcBef>
                <a:spcPts val="0"/>
              </a:spcBef>
              <a:spcAft>
                <a:spcPts val="0"/>
              </a:spcAft>
              <a:buFont typeface="Wingdings" panose="05000000000000000000" pitchFamily="2" charset="2"/>
              <a:buChar char="§"/>
            </a:pPr>
            <a:endParaRPr lang="en-US" altLang="zh-CN" sz="2800" dirty="0"/>
          </a:p>
        </p:txBody>
      </p:sp>
      <p:pic>
        <p:nvPicPr>
          <p:cNvPr id="6" name="Picture Placeholder 4" descr="An illustration explaining how symmetric or private key cryptography works. Bob, the sender needs to send a message to Alice who is the receiver. The message that needs to be sent is the following in plain text. &quot;Confidential memo. Layoffs at the Lake view store will being....&quot; An encryption algorithm uses a private key such as the number, 1 3 4 7 0 6 2 4 2 0 0 8 to convert the plain text to cipher text which contains garbled information. The cipher text is transmitted to the user. Alice, the receiver of the message uses a decryption algorithm and the same private key to  decrypt the cipher text into plain text. In symmetric or private key cryptography, and identical key is used in the encryption and decryption algorithm.">
            <a:extLst>
              <a:ext uri="{FF2B5EF4-FFF2-40B4-BE49-F238E27FC236}">
                <a16:creationId xmlns:a16="http://schemas.microsoft.com/office/drawing/2014/main" id="{1CACC83C-6F65-4262-ABB9-E5F7E0EC0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454150"/>
            <a:ext cx="7086600" cy="4267200"/>
          </a:xfrm>
          <a:prstGeom prst="rect">
            <a:avLst/>
          </a:prstGeom>
          <a:noFill/>
          <a:ln>
            <a:noFill/>
          </a:ln>
        </p:spPr>
      </p:pic>
    </p:spTree>
    <p:extLst>
      <p:ext uri="{BB962C8B-B14F-4D97-AF65-F5344CB8AC3E}">
        <p14:creationId xmlns:p14="http://schemas.microsoft.com/office/powerpoint/2010/main" val="147281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4A1A5-6D9F-4940-8DF8-25BA66B579F5}"/>
              </a:ext>
            </a:extLst>
          </p:cNvPr>
          <p:cNvSpPr txBox="1">
            <a:spLocks/>
          </p:cNvSpPr>
          <p:nvPr/>
        </p:nvSpPr>
        <p:spPr>
          <a:xfrm>
            <a:off x="365125" y="445776"/>
            <a:ext cx="8415338" cy="366254"/>
          </a:xfrm>
          <a:prstGeom prst="rect">
            <a:avLst/>
          </a:prstGeom>
        </p:spPr>
        <p:txBody>
          <a:bodyPr/>
          <a:lst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a:lstStyle>
          <a:p>
            <a:pPr fontAlgn="auto">
              <a:spcAft>
                <a:spcPts val="0"/>
              </a:spcAft>
            </a:pPr>
            <a:r>
              <a:rPr lang="en-US" altLang="zh-CN" sz="2800" b="1" dirty="0">
                <a:solidFill>
                  <a:srgbClr val="0080A9"/>
                </a:solidFill>
                <a:latin typeface="Arial" panose="020B0604020202020204" pitchFamily="34" charset="0"/>
                <a:cs typeface="Arial" panose="020B0604020202020204" pitchFamily="34" charset="0"/>
              </a:rPr>
              <a:t>Asymmetric Cryptographic Algorithms</a:t>
            </a:r>
            <a:endParaRPr lang="en-US" sz="2800" b="1" dirty="0">
              <a:solidFill>
                <a:srgbClr val="0080A9"/>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B63348FA-AC31-4478-A0C9-334C9A2258D5}"/>
              </a:ext>
            </a:extLst>
          </p:cNvPr>
          <p:cNvSpPr txBox="1">
            <a:spLocks/>
          </p:cNvSpPr>
          <p:nvPr/>
        </p:nvSpPr>
        <p:spPr>
          <a:xfrm>
            <a:off x="557683" y="1143000"/>
            <a:ext cx="8033657" cy="4889500"/>
          </a:xfrm>
          <a:prstGeom prst="rect">
            <a:avLst/>
          </a:prstGeom>
        </p:spPr>
        <p:txBody>
          <a:bodyPr>
            <a:normAutofit/>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v"/>
            </a:pPr>
            <a:r>
              <a:rPr lang="en-US" altLang="en-US" sz="2400" dirty="0"/>
              <a:t>The primary weakness of symmetric algorithms: </a:t>
            </a:r>
          </a:p>
          <a:p>
            <a:pPr marL="568325" indent="-342900" algn="just">
              <a:lnSpc>
                <a:spcPct val="150000"/>
              </a:lnSpc>
              <a:spcBef>
                <a:spcPts val="0"/>
              </a:spcBef>
              <a:buFont typeface="Wingdings" panose="05000000000000000000" pitchFamily="2" charset="2"/>
              <a:buChar char="§"/>
            </a:pPr>
            <a:r>
              <a:rPr lang="en-US" altLang="en-US" b="1" dirty="0">
                <a:solidFill>
                  <a:srgbClr val="FF0000"/>
                </a:solidFill>
                <a:effectLst>
                  <a:outerShdw blurRad="38100" dist="38100" dir="2700000" algn="tl">
                    <a:srgbClr val="000000">
                      <a:alpha val="43137"/>
                    </a:srgbClr>
                  </a:outerShdw>
                </a:effectLst>
              </a:rPr>
              <a:t>distributing and maintaining a secure single key </a:t>
            </a:r>
            <a:r>
              <a:rPr lang="en-US" altLang="en-US" dirty="0"/>
              <a:t>among multiple users distributed geographically poses challenges</a:t>
            </a:r>
          </a:p>
          <a:p>
            <a:pPr marL="285750" lvl="1" indent="-285750" algn="just">
              <a:lnSpc>
                <a:spcPct val="150000"/>
              </a:lnSpc>
              <a:spcBef>
                <a:spcPts val="0"/>
              </a:spcBef>
              <a:buClr>
                <a:srgbClr val="004A78"/>
              </a:buClr>
              <a:buFont typeface="Wingdings" panose="05000000000000000000" pitchFamily="2" charset="2"/>
              <a:buChar char="v"/>
            </a:pPr>
            <a:r>
              <a:rPr lang="en-US" altLang="en-US" sz="2400" dirty="0"/>
              <a:t>Asymmetric cryptographic algorithms </a:t>
            </a:r>
            <a:r>
              <a:rPr lang="en-US" altLang="en-US" sz="2400" b="1" dirty="0">
                <a:solidFill>
                  <a:srgbClr val="FF0000"/>
                </a:solidFill>
                <a:effectLst>
                  <a:outerShdw blurRad="38100" dist="38100" dir="2700000" algn="tl">
                    <a:srgbClr val="000000">
                      <a:alpha val="43137"/>
                    </a:srgbClr>
                  </a:outerShdw>
                </a:effectLst>
              </a:rPr>
              <a:t>use two mathematically related keys.</a:t>
            </a:r>
          </a:p>
          <a:p>
            <a:pPr marL="285750" lvl="1" indent="-285750" algn="just">
              <a:lnSpc>
                <a:spcPct val="150000"/>
              </a:lnSpc>
              <a:spcBef>
                <a:spcPts val="0"/>
              </a:spcBef>
              <a:buClr>
                <a:srgbClr val="004A78"/>
              </a:buClr>
              <a:buFont typeface="Wingdings" panose="05000000000000000000" pitchFamily="2" charset="2"/>
              <a:buChar char="v"/>
            </a:pPr>
            <a:r>
              <a:rPr lang="en-US" altLang="en-US" sz="2000" dirty="0">
                <a:solidFill>
                  <a:schemeClr val="tx1"/>
                </a:solidFill>
              </a:rPr>
              <a:t>Also known as </a:t>
            </a:r>
            <a:r>
              <a:rPr lang="en-US" altLang="en-US" sz="2000" i="1" dirty="0">
                <a:solidFill>
                  <a:schemeClr val="tx1"/>
                </a:solidFill>
              </a:rPr>
              <a:t>public key cryptography</a:t>
            </a:r>
          </a:p>
          <a:p>
            <a:pPr lvl="1" algn="just">
              <a:lnSpc>
                <a:spcPct val="150000"/>
              </a:lnSpc>
              <a:spcBef>
                <a:spcPts val="0"/>
              </a:spcBef>
            </a:pPr>
            <a:r>
              <a:rPr lang="en-US" altLang="en-US" sz="2000" b="1" dirty="0">
                <a:solidFill>
                  <a:schemeClr val="tx1"/>
                </a:solidFill>
                <a:effectLst>
                  <a:outerShdw blurRad="38100" dist="38100" dir="2700000" algn="tl">
                    <a:srgbClr val="000000">
                      <a:alpha val="43137"/>
                    </a:srgbClr>
                  </a:outerShdw>
                </a:effectLst>
              </a:rPr>
              <a:t>Public key </a:t>
            </a:r>
            <a:r>
              <a:rPr lang="en-US" altLang="en-US" sz="2000" dirty="0">
                <a:solidFill>
                  <a:schemeClr val="tx1"/>
                </a:solidFill>
              </a:rPr>
              <a:t>available to everyone and freely distributed</a:t>
            </a:r>
          </a:p>
          <a:p>
            <a:pPr lvl="1" algn="just">
              <a:lnSpc>
                <a:spcPct val="150000"/>
              </a:lnSpc>
              <a:spcBef>
                <a:spcPts val="0"/>
              </a:spcBef>
            </a:pPr>
            <a:r>
              <a:rPr lang="en-US" altLang="en-US" sz="2000" b="1" dirty="0">
                <a:solidFill>
                  <a:schemeClr val="tx1"/>
                </a:solidFill>
                <a:effectLst>
                  <a:outerShdw blurRad="38100" dist="38100" dir="2700000" algn="tl">
                    <a:srgbClr val="000000">
                      <a:alpha val="43137"/>
                    </a:srgbClr>
                  </a:outerShdw>
                </a:effectLst>
              </a:rPr>
              <a:t>Private key </a:t>
            </a:r>
            <a:r>
              <a:rPr lang="en-US" altLang="en-US" sz="2000" dirty="0">
                <a:solidFill>
                  <a:schemeClr val="tx1"/>
                </a:solidFill>
              </a:rPr>
              <a:t>known only to individual to whom it belongs</a:t>
            </a:r>
          </a:p>
        </p:txBody>
      </p:sp>
    </p:spTree>
    <p:extLst>
      <p:ext uri="{BB962C8B-B14F-4D97-AF65-F5344CB8AC3E}">
        <p14:creationId xmlns:p14="http://schemas.microsoft.com/office/powerpoint/2010/main" val="20719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4A1A5-6D9F-4940-8DF8-25BA66B579F5}"/>
              </a:ext>
            </a:extLst>
          </p:cNvPr>
          <p:cNvSpPr txBox="1">
            <a:spLocks/>
          </p:cNvSpPr>
          <p:nvPr/>
        </p:nvSpPr>
        <p:spPr>
          <a:xfrm>
            <a:off x="365125" y="445776"/>
            <a:ext cx="8415338" cy="366254"/>
          </a:xfrm>
          <a:prstGeom prst="rect">
            <a:avLst/>
          </a:prstGeom>
        </p:spPr>
        <p:txBody>
          <a:bodyPr/>
          <a:lst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a:lstStyle>
          <a:p>
            <a:pPr fontAlgn="auto">
              <a:spcAft>
                <a:spcPts val="0"/>
              </a:spcAft>
            </a:pPr>
            <a:r>
              <a:rPr lang="en-US" altLang="zh-CN" sz="2800" b="1" dirty="0">
                <a:solidFill>
                  <a:srgbClr val="0080A9"/>
                </a:solidFill>
                <a:latin typeface="Arial" panose="020B0604020202020204" pitchFamily="34" charset="0"/>
                <a:cs typeface="Arial" panose="020B0604020202020204" pitchFamily="34" charset="0"/>
              </a:rPr>
              <a:t>Asymmetric Cryptographic Algorithms</a:t>
            </a:r>
            <a:endParaRPr lang="en-US" sz="2800" b="1" dirty="0">
              <a:solidFill>
                <a:srgbClr val="0080A9"/>
              </a:solidFill>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B63348FA-AC31-4478-A0C9-334C9A2258D5}"/>
              </a:ext>
            </a:extLst>
          </p:cNvPr>
          <p:cNvSpPr txBox="1">
            <a:spLocks/>
          </p:cNvSpPr>
          <p:nvPr/>
        </p:nvSpPr>
        <p:spPr>
          <a:xfrm>
            <a:off x="557683" y="1143000"/>
            <a:ext cx="8033657" cy="4889500"/>
          </a:xfrm>
          <a:prstGeom prst="rect">
            <a:avLst/>
          </a:prstGeom>
        </p:spPr>
        <p:txBody>
          <a:bodyPr>
            <a:normAutofit/>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70000"/>
              </a:lnSpc>
              <a:spcBef>
                <a:spcPts val="0"/>
              </a:spcBef>
              <a:spcAft>
                <a:spcPts val="0"/>
              </a:spcAft>
              <a:buFont typeface="Wingdings" panose="05000000000000000000" pitchFamily="2" charset="2"/>
              <a:buChar char="§"/>
            </a:pPr>
            <a:endParaRPr lang="en-US" altLang="zh-CN" sz="2800" dirty="0"/>
          </a:p>
        </p:txBody>
      </p:sp>
      <p:pic>
        <p:nvPicPr>
          <p:cNvPr id="7" name="Picture Placeholder 4" descr="An illustration explaining how asymmetric or public key cryptography works. Bod, the sender needs to send a message to Alice who is the receiver. The plain text message is the following. &quot;Confidential Memo. Layoffs at the Lake view store will begin…&quot; Bob uses an encryption algorithm along with Alice's public key to convert the plain text into cipher text. The cipher text contains garbled informed. The cipher text is transmitted to the remote user which is Alice, in this case. Alice uses her private key and a decryption algorithm to decrypt the cipher text into plain text. Alice's public key and private key are two different keys. Alice freely distributes her public key but her private is supposed to be secret which she only knows.">
            <a:extLst>
              <a:ext uri="{FF2B5EF4-FFF2-40B4-BE49-F238E27FC236}">
                <a16:creationId xmlns:a16="http://schemas.microsoft.com/office/drawing/2014/main" id="{E938676F-4D24-4892-8357-10B1003CD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372190"/>
            <a:ext cx="7315200" cy="4342810"/>
          </a:xfrm>
          <a:prstGeom prst="rect">
            <a:avLst/>
          </a:prstGeom>
          <a:noFill/>
          <a:ln>
            <a:noFill/>
          </a:ln>
        </p:spPr>
      </p:pic>
    </p:spTree>
    <p:extLst>
      <p:ext uri="{BB962C8B-B14F-4D97-AF65-F5344CB8AC3E}">
        <p14:creationId xmlns:p14="http://schemas.microsoft.com/office/powerpoint/2010/main" val="3845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64925AC-9C58-4093-AE1A-75E5FF28E23F}"/>
              </a:ext>
            </a:extLst>
          </p:cNvPr>
          <p:cNvSpPr txBox="1">
            <a:spLocks/>
          </p:cNvSpPr>
          <p:nvPr/>
        </p:nvSpPr>
        <p:spPr>
          <a:xfrm>
            <a:off x="365125" y="480785"/>
            <a:ext cx="8415338" cy="296235"/>
          </a:xfrm>
          <a:prstGeom prst="rect">
            <a:avLst/>
          </a:prstGeom>
        </p:spPr>
        <p:txBody>
          <a:bodyPr/>
          <a:lstStyle>
            <a:lvl1pPr algn="l" defTabSz="914400" rtl="0" eaLnBrk="1" latinLnBrk="0" hangingPunct="1">
              <a:lnSpc>
                <a:spcPct val="85000"/>
              </a:lnSpc>
              <a:spcBef>
                <a:spcPct val="0"/>
              </a:spcBef>
              <a:buNone/>
              <a:defRPr sz="2200" kern="1200">
                <a:solidFill>
                  <a:schemeClr val="accent2"/>
                </a:solidFill>
                <a:latin typeface="+mj-lt"/>
                <a:ea typeface="+mj-ea"/>
                <a:cs typeface="+mj-cs"/>
              </a:defRPr>
            </a:lvl1pPr>
          </a:lstStyle>
          <a:p>
            <a:pPr fontAlgn="auto">
              <a:spcAft>
                <a:spcPts val="0"/>
              </a:spcAft>
            </a:pPr>
            <a:r>
              <a:rPr lang="en-US" sz="2800" b="1" dirty="0">
                <a:solidFill>
                  <a:srgbClr val="0080A9"/>
                </a:solidFill>
                <a:latin typeface="Arial" panose="020B0604020202020204" pitchFamily="34" charset="0"/>
                <a:cs typeface="Arial" panose="020B0604020202020204" pitchFamily="34" charset="0"/>
              </a:rPr>
              <a:t>Summary</a:t>
            </a:r>
          </a:p>
        </p:txBody>
      </p:sp>
      <p:sp>
        <p:nvSpPr>
          <p:cNvPr id="3" name="Text Placeholder 1">
            <a:extLst>
              <a:ext uri="{FF2B5EF4-FFF2-40B4-BE49-F238E27FC236}">
                <a16:creationId xmlns:a16="http://schemas.microsoft.com/office/drawing/2014/main" id="{22F9DC73-7EB2-47AA-BC82-125207323E3B}"/>
              </a:ext>
            </a:extLst>
          </p:cNvPr>
          <p:cNvSpPr txBox="1">
            <a:spLocks/>
          </p:cNvSpPr>
          <p:nvPr/>
        </p:nvSpPr>
        <p:spPr>
          <a:xfrm>
            <a:off x="557683" y="1066800"/>
            <a:ext cx="8033657" cy="4965700"/>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000" kern="1200">
                <a:solidFill>
                  <a:schemeClr val="tx1">
                    <a:lumMod val="75000"/>
                    <a:lumOff val="25000"/>
                  </a:schemeClr>
                </a:solidFill>
                <a:latin typeface="+mn-lt"/>
                <a:ea typeface="+mn-ea"/>
                <a:cs typeface="+mn-cs"/>
              </a:defRPr>
            </a:lvl1pPr>
            <a:lvl2pPr marL="400050" indent="-171450" algn="l" defTabSz="914400" rtl="0" eaLnBrk="1" latinLnBrk="0" hangingPunct="1">
              <a:lnSpc>
                <a:spcPct val="95000"/>
              </a:lnSpc>
              <a:spcBef>
                <a:spcPts val="600"/>
              </a:spcBef>
              <a:buClr>
                <a:schemeClr val="accent1"/>
              </a:buClr>
              <a:buFont typeface="Arial" pitchFamily="34" charset="0"/>
              <a:buChar char="•"/>
              <a:defRPr sz="1800" kern="1200">
                <a:solidFill>
                  <a:schemeClr val="tx1">
                    <a:lumMod val="75000"/>
                    <a:lumOff val="25000"/>
                  </a:schemeClr>
                </a:solidFill>
                <a:latin typeface="+mn-lt"/>
                <a:ea typeface="+mn-ea"/>
                <a:cs typeface="+mn-cs"/>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1600" kern="1200">
                <a:solidFill>
                  <a:schemeClr val="tx1">
                    <a:lumMod val="75000"/>
                    <a:lumOff val="25000"/>
                  </a:schemeClr>
                </a:solidFill>
                <a:latin typeface="+mn-lt"/>
                <a:ea typeface="+mn-ea"/>
                <a:cs typeface="+mn-cs"/>
              </a:defRPr>
            </a:lvl3pPr>
            <a:lvl4pPr marL="74295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50000"/>
              </a:lnSpc>
              <a:spcBef>
                <a:spcPts val="0"/>
              </a:spcBef>
              <a:spcAft>
                <a:spcPts val="0"/>
              </a:spcAft>
            </a:pPr>
            <a:r>
              <a:rPr lang="en-US" sz="2400" dirty="0"/>
              <a:t>Symmetric cryptography (also called private key cryptography) uses a single key to encrypt and decrypt a message.</a:t>
            </a:r>
          </a:p>
          <a:p>
            <a:pPr algn="just" fontAlgn="auto">
              <a:lnSpc>
                <a:spcPct val="150000"/>
              </a:lnSpc>
              <a:spcBef>
                <a:spcPts val="0"/>
              </a:spcBef>
              <a:spcAft>
                <a:spcPts val="0"/>
              </a:spcAft>
            </a:pPr>
            <a:r>
              <a:rPr lang="en-US" sz="2400" dirty="0"/>
              <a:t>Asymmetric cryptography (also known as public key cryptography) uses two keys instead of one.</a:t>
            </a:r>
          </a:p>
          <a:p>
            <a:pPr algn="just" fontAlgn="auto">
              <a:lnSpc>
                <a:spcPct val="150000"/>
              </a:lnSpc>
              <a:spcBef>
                <a:spcPts val="0"/>
              </a:spcBef>
              <a:spcAft>
                <a:spcPts val="0"/>
              </a:spcAft>
            </a:pPr>
            <a:endParaRPr lang="en-US" sz="2400" dirty="0"/>
          </a:p>
          <a:p>
            <a:pPr algn="just" fontAlgn="auto">
              <a:lnSpc>
                <a:spcPct val="150000"/>
              </a:lnSpc>
              <a:spcBef>
                <a:spcPts val="0"/>
              </a:spcBef>
              <a:spcAft>
                <a:spcPts val="0"/>
              </a:spcAft>
            </a:pPr>
            <a:endParaRPr lang="en-US" altLang="en-US" sz="2400" dirty="0"/>
          </a:p>
        </p:txBody>
      </p:sp>
    </p:spTree>
    <p:extLst>
      <p:ext uri="{BB962C8B-B14F-4D97-AF65-F5344CB8AC3E}">
        <p14:creationId xmlns:p14="http://schemas.microsoft.com/office/powerpoint/2010/main" val="306772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0" y="2943450"/>
            <a:ext cx="3063875" cy="971100"/>
          </a:xfrm>
        </p:spPr>
        <p:txBody>
          <a:bodyPr/>
          <a:lstStyle/>
          <a:p>
            <a:pPr marL="0" indent="0">
              <a:lnSpc>
                <a:spcPct val="150000"/>
              </a:lnSpc>
              <a:spcBef>
                <a:spcPts val="0"/>
              </a:spcBef>
              <a:buNone/>
            </a:pPr>
            <a:r>
              <a:rPr lang="en-US" altLang="en-US" sz="48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a:t>
            </a:r>
          </a:p>
        </p:txBody>
      </p:sp>
    </p:spTree>
    <p:extLst>
      <p:ext uri="{BB962C8B-B14F-4D97-AF65-F5344CB8AC3E}">
        <p14:creationId xmlns:p14="http://schemas.microsoft.com/office/powerpoint/2010/main" val="2918891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TIA Security+ Guide to Network Security Fundamentals, Sixth Edition&amp;quot;&quot;/&gt;&lt;property id=&quot;20307&quot; value=&quot;256&quot;/&gt;&lt;/object&gt;&lt;object type=&quot;3&quot; unique_id=&quot;10005&quot;&gt;&lt;property id=&quot;20148&quot; value=&quot;5&quot;/&gt;&lt;property id=&quot;20300&quot; value=&quot;Slide 2 - &amp;quot;Objectives&amp;quot;&quot;/&gt;&lt;property id=&quot;20307&quot; value=&quot;257&quot;/&gt;&lt;/object&gt;&lt;object type=&quot;3&quot; unique_id=&quot;10006&quot;&gt;&lt;property id=&quot;20148&quot; value=&quot;5&quot;/&gt;&lt;property id=&quot;20300&quot; value=&quot;Slide 3 - &amp;quot;Challenges of Securing Information&amp;quot;&quot;/&gt;&lt;property id=&quot;20307&quot; value=&quot;309&quot;/&gt;&lt;/object&gt;&lt;object type=&quot;3&quot; unique_id=&quot;10007&quot;&gt;&lt;property id=&quot;20148&quot; value=&quot;5&quot;/&gt;&lt;property id=&quot;20300&quot; value=&quot;Slide 4 - &amp;quot;Today’s Security Attacks&amp;quot;&quot;/&gt;&lt;property id=&quot;20307&quot; value=&quot;310&quot;/&gt;&lt;/object&gt;&lt;object type=&quot;3&quot; unique_id=&quot;10008&quot;&gt;&lt;property id=&quot;20148&quot; value=&quot;5&quot;/&gt;&lt;property id=&quot;20300&quot; value=&quot;Slide 5 - &amp;quot;Reasons for Successful Attacks&amp;quot;&quot;/&gt;&lt;property id=&quot;20307&quot; value=&quot;311&quot;/&gt;&lt;/object&gt;&lt;object type=&quot;3&quot; unique_id=&quot;10009&quot;&gt;&lt;property id=&quot;20148&quot; value=&quot;5&quot;/&gt;&lt;property id=&quot;20300&quot; value=&quot;Slide 6 - &amp;quot;Difficulties in Defending Against Attacks&amp;quot;&quot;/&gt;&lt;property id=&quot;20307&quot; value=&quot;312&quot;/&gt;&lt;/object&gt;&lt;object type=&quot;3&quot; unique_id=&quot;10010&quot;&gt;&lt;property id=&quot;20148&quot; value=&quot;5&quot;/&gt;&lt;property id=&quot;20300&quot; value=&quot;Slide 7 - &amp;quot;What is Information Security?&amp;quot;&quot;/&gt;&lt;property id=&quot;20307&quot; value=&quot;313&quot;/&gt;&lt;/object&gt;&lt;object type=&quot;3&quot; unique_id=&quot;10011&quot;&gt;&lt;property id=&quot;20148&quot; value=&quot;5&quot;/&gt;&lt;property id=&quot;20300&quot; value=&quot;Slide 8 - &amp;quot;Understanding Security&amp;quot;&quot;/&gt;&lt;property id=&quot;20307&quot; value=&quot;314&quot;/&gt;&lt;/object&gt;&lt;object type=&quot;3&quot; unique_id=&quot;10012&quot;&gt;&lt;property id=&quot;20148&quot; value=&quot;5&quot;/&gt;&lt;property id=&quot;20300&quot; value=&quot;Slide 9 - &amp;quot;Defining Information Security (1 of 4)&amp;quot;&quot;/&gt;&lt;property id=&quot;20307&quot; value=&quot;315&quot;/&gt;&lt;/object&gt;&lt;object type=&quot;3&quot; unique_id=&quot;10013&quot;&gt;&lt;property id=&quot;20148&quot; value=&quot;5&quot;/&gt;&lt;property id=&quot;20300&quot; value=&quot;Slide 10 - &amp;quot;Defining Information Security (2 of 4) &amp;quot;&quot;/&gt;&lt;property id=&quot;20307&quot; value=&quot;316&quot;/&gt;&lt;/object&gt;&lt;object type=&quot;3&quot; unique_id=&quot;10014&quot;&gt;&lt;property id=&quot;20148&quot; value=&quot;5&quot;/&gt;&lt;property id=&quot;20300&quot; value=&quot;Slide 11 - &amp;quot;Defining Information Security (3 of 4)&amp;quot;&quot;/&gt;&lt;property id=&quot;20307&quot; value=&quot;340&quot;/&gt;&lt;/object&gt;&lt;object type=&quot;3&quot; unique_id=&quot;10015&quot;&gt;&lt;property id=&quot;20148&quot; value=&quot;5&quot;/&gt;&lt;property id=&quot;20300&quot; value=&quot;Slide 12 - &amp;quot;Defining Information Security (4 of 4)&amp;quot;&quot;/&gt;&lt;property id=&quot;20307&quot; value=&quot;317&quot;/&gt;&lt;/object&gt;&lt;object type=&quot;3&quot; unique_id=&quot;10016&quot;&gt;&lt;property id=&quot;20148&quot; value=&quot;5&quot;/&gt;&lt;property id=&quot;20300&quot; value=&quot;Slide 13 - &amp;quot;Information Security Terminology (1 of 4)&amp;quot;&quot;/&gt;&lt;property id=&quot;20307&quot; value=&quot;318&quot;/&gt;&lt;/object&gt;&lt;object type=&quot;3&quot; unique_id=&quot;10017&quot;&gt;&lt;property id=&quot;20148&quot; value=&quot;5&quot;/&gt;&lt;property id=&quot;20300&quot; value=&quot;Slide 14 - &amp;quot;Information Security Terminology (2 of 4)&amp;quot;&quot;/&gt;&lt;property id=&quot;20307&quot; value=&quot;341&quot;/&gt;&lt;/object&gt;&lt;object type=&quot;3&quot; unique_id=&quot;10018&quot;&gt;&lt;property id=&quot;20148&quot; value=&quot;5&quot;/&gt;&lt;property id=&quot;20300&quot; value=&quot;Slide 15 - &amp;quot;Information Security Terminology (3 of 4)&amp;quot;&quot;/&gt;&lt;property id=&quot;20307&quot; value=&quot;319&quot;/&gt;&lt;/object&gt;&lt;object type=&quot;3&quot; unique_id=&quot;10019&quot;&gt;&lt;property id=&quot;20148&quot; value=&quot;5&quot;/&gt;&lt;property id=&quot;20300&quot; value=&quot;Slide 16 - &amp;quot;Information Security Terminology (4 of 4)&amp;quot;&quot;/&gt;&lt;property id=&quot;20307&quot; value=&quot;320&quot;/&gt;&lt;/object&gt;&lt;object type=&quot;3&quot; unique_id=&quot;10020&quot;&gt;&lt;property id=&quot;20148&quot; value=&quot;5&quot;/&gt;&lt;property id=&quot;20300&quot; value=&quot;Slide 17 - &amp;quot;Understanding the Importance of Information Security&amp;quot;&quot;/&gt;&lt;property id=&quot;20307&quot; value=&quot;321&quot;/&gt;&lt;/object&gt;&lt;object type=&quot;3&quot; unique_id=&quot;10021&quot;&gt;&lt;property id=&quot;20148&quot; value=&quot;5&quot;/&gt;&lt;property id=&quot;20300&quot; value=&quot;Slide 18 - &amp;quot;Preventing Data Theft&amp;quot;&quot;/&gt;&lt;property id=&quot;20307&quot; value=&quot;322&quot;/&gt;&lt;/object&gt;&lt;object type=&quot;3&quot; unique_id=&quot;10022&quot;&gt;&lt;property id=&quot;20148&quot; value=&quot;5&quot;/&gt;&lt;property id=&quot;20300&quot; value=&quot;Slide 19 - &amp;quot;Thwarting Identity Theft&amp;amp;#x09;&amp;amp;#x09;&amp;quot;&quot;/&gt;&lt;property id=&quot;20307&quot; value=&quot;323&quot;/&gt;&lt;/object&gt;&lt;object type=&quot;3&quot; unique_id=&quot;10023&quot;&gt;&lt;property id=&quot;20148&quot; value=&quot;5&quot;/&gt;&lt;property id=&quot;20300&quot; value=&quot;Slide 20 - &amp;quot;Avoiding Legal Consequences&amp;quot;&quot;/&gt;&lt;property id=&quot;20307&quot; value=&quot;324&quot;/&gt;&lt;/object&gt;&lt;object type=&quot;3&quot; unique_id=&quot;10024&quot;&gt;&lt;property id=&quot;20148&quot; value=&quot;5&quot;/&gt;&lt;property id=&quot;20300&quot; value=&quot;Slide 21 - &amp;quot;Maintaining Productivity&amp;quot;&quot;/&gt;&lt;property id=&quot;20307&quot; value=&quot;325&quot;/&gt;&lt;/object&gt;&lt;object type=&quot;3&quot; unique_id=&quot;10025&quot;&gt;&lt;property id=&quot;20148&quot; value=&quot;5&quot;/&gt;&lt;property id=&quot;20300&quot; value=&quot;Slide 22 - &amp;quot;Foiling Cyberterrorism&amp;quot;&quot;/&gt;&lt;property id=&quot;20307&quot; value=&quot;326&quot;/&gt;&lt;/object&gt;&lt;object type=&quot;3&quot; unique_id=&quot;10026&quot;&gt;&lt;property id=&quot;20148&quot; value=&quot;5&quot;/&gt;&lt;property id=&quot;20300&quot; value=&quot;Slide 23 - &amp;quot;Who Are the Threat Actors?&amp;quot;&quot;/&gt;&lt;property id=&quot;20307&quot; value=&quot;327&quot;/&gt;&lt;/object&gt;&lt;object type=&quot;3&quot; unique_id=&quot;10027&quot;&gt;&lt;property id=&quot;20148&quot; value=&quot;5&quot;/&gt;&lt;property id=&quot;20300&quot; value=&quot;Slide 24 - &amp;quot;Script Kiddies (1 of 2)&amp;quot;&quot;/&gt;&lt;property id=&quot;20307&quot; value=&quot;328&quot;/&gt;&lt;/object&gt;&lt;object type=&quot;3&quot; unique_id=&quot;10028&quot;&gt;&lt;property id=&quot;20148&quot; value=&quot;5&quot;/&gt;&lt;property id=&quot;20300&quot; value=&quot;Slide 25 - &amp;quot;Script Kiddies (2 of 2)&amp;quot;&quot;/&gt;&lt;property id=&quot;20307&quot; value=&quot;342&quot;/&gt;&lt;/object&gt;&lt;object type=&quot;3&quot; unique_id=&quot;10029&quot;&gt;&lt;property id=&quot;20148&quot; value=&quot;5&quot;/&gt;&lt;property id=&quot;20300&quot; value=&quot;Slide 26 - &amp;quot;Hactivists&amp;quot;&quot;/&gt;&lt;property id=&quot;20307&quot; value=&quot;329&quot;/&gt;&lt;/object&gt;&lt;object type=&quot;3&quot; unique_id=&quot;10030&quot;&gt;&lt;property id=&quot;20148&quot; value=&quot;5&quot;/&gt;&lt;property id=&quot;20300&quot; value=&quot;Slide 27 - &amp;quot;Nation State Actors&amp;quot;&quot;/&gt;&lt;property id=&quot;20307&quot; value=&quot;330&quot;/&gt;&lt;/object&gt;&lt;object type=&quot;3&quot; unique_id=&quot;10031&quot;&gt;&lt;property id=&quot;20148&quot; value=&quot;5&quot;/&gt;&lt;property id=&quot;20300&quot; value=&quot;Slide 28 - &amp;quot;Insiders&amp;quot;&quot;/&gt;&lt;property id=&quot;20307&quot; value=&quot;331&quot;/&gt;&lt;/object&gt;&lt;object type=&quot;3&quot; unique_id=&quot;10032&quot;&gt;&lt;property id=&quot;20148&quot; value=&quot;5&quot;/&gt;&lt;property id=&quot;20300&quot; value=&quot;Slide 29 - &amp;quot;Other Threat Actors&amp;quot;&quot;/&gt;&lt;property id=&quot;20307&quot; value=&quot;332&quot;/&gt;&lt;/object&gt;&lt;object type=&quot;3&quot; unique_id=&quot;10033&quot;&gt;&lt;property id=&quot;20148&quot; value=&quot;5&quot;/&gt;&lt;property id=&quot;20300&quot; value=&quot;Slide 30 - &amp;quot;Defending Against Attacks&amp;quot;&quot;/&gt;&lt;property id=&quot;20307&quot; value=&quot;333&quot;/&gt;&lt;/object&gt;&lt;object type=&quot;3&quot; unique_id=&quot;10034&quot;&gt;&lt;property id=&quot;20148&quot; value=&quot;5&quot;/&gt;&lt;property id=&quot;20300&quot; value=&quot;Slide 31 - &amp;quot;Layering&amp;quot;&quot;/&gt;&lt;property id=&quot;20307&quot; value=&quot;334&quot;/&gt;&lt;/object&gt;&lt;object type=&quot;3&quot; unique_id=&quot;10035&quot;&gt;&lt;property id=&quot;20148&quot; value=&quot;5&quot;/&gt;&lt;property id=&quot;20300&quot; value=&quot;Slide 32 - &amp;quot;Limiting&amp;quot;&quot;/&gt;&lt;property id=&quot;20307&quot; value=&quot;335&quot;/&gt;&lt;/object&gt;&lt;object type=&quot;3&quot; unique_id=&quot;10036&quot;&gt;&lt;property id=&quot;20148&quot; value=&quot;5&quot;/&gt;&lt;property id=&quot;20300&quot; value=&quot;Slide 33 - &amp;quot;Diversity&amp;quot;&quot;/&gt;&lt;property id=&quot;20307&quot; value=&quot;336&quot;/&gt;&lt;/object&gt;&lt;object type=&quot;3&quot; unique_id=&quot;10037&quot;&gt;&lt;property id=&quot;20148&quot; value=&quot;5&quot;/&gt;&lt;property id=&quot;20300&quot; value=&quot;Slide 34 - &amp;quot;Obscurity&amp;quot;&quot;/&gt;&lt;property id=&quot;20307&quot; value=&quot;337&quot;/&gt;&lt;/object&gt;&lt;object type=&quot;3&quot; unique_id=&quot;10038&quot;&gt;&lt;property id=&quot;20148&quot; value=&quot;5&quot;/&gt;&lt;property id=&quot;20300&quot; value=&quot;Slide 35 - &amp;quot;Simplicity&amp;quot;&quot;/&gt;&lt;property id=&quot;20307&quot; value=&quot;338&quot;/&gt;&lt;/object&gt;&lt;object type=&quot;3&quot; unique_id=&quot;10039&quot;&gt;&lt;property id=&quot;20148&quot; value=&quot;5&quot;/&gt;&lt;property id=&quot;20300&quot; value=&quot;Slide 36 - &amp;quot;Frameworks and Reference Architectures&amp;quot;&quot;/&gt;&lt;property id=&quot;20307&quot; value=&quot;339&quot;/&gt;&lt;/object&gt;&lt;object type=&quot;3&quot; unique_id=&quot;10040&quot;&gt;&lt;property id=&quot;20148&quot; value=&quot;5&quot;/&gt;&lt;property id=&quot;20300&quot; value=&quot;Slide 37 - &amp;quot;Chapter Summary (1 of 2)&amp;quot;&quot;/&gt;&lt;property id=&quot;20307&quot; value=&quot;307&quot;/&gt;&lt;/object&gt;&lt;object type=&quot;3&quot; unique_id=&quot;10041&quot;&gt;&lt;property id=&quot;20148&quot; value=&quot;5&quot;/&gt;&lt;property id=&quot;20300&quot; value=&quot;Slide 38 - &amp;quot;Chapter Summary (2 of 2)&amp;quot;&quot;/&gt;&lt;property id=&quot;20307&quot; value=&quot;308&quot;/&gt;&lt;/object&gt;&lt;/object&gt;&lt;/object&gt;&lt;/database&gt;"/>
</p:tagLst>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13621</TotalTime>
  <Words>176</Words>
  <Application>Microsoft Office PowerPoint</Application>
  <PresentationFormat>On-screen Show (4:3)</PresentationFormat>
  <Paragraphs>31</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vt:lpstr>
      <vt:lpstr>Calibri</vt:lpstr>
      <vt:lpstr>Calibri Light</vt:lpstr>
      <vt:lpstr>Summer Font</vt:lpstr>
      <vt:lpstr>Times New Roman</vt:lpstr>
      <vt:lpstr>Wingdings</vt:lpstr>
      <vt:lpstr>Office Theme</vt:lpstr>
      <vt:lpstr>Lecture 09: Traditional Ciphers_III</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CompTIA Security+ Guide to Network Security Fundamentals, Sixth Edition</dc:title>
  <dc:subject>Computer Science</dc:subject>
  <dc:creator>Ciampa</dc:creator>
  <cp:keywords>Network Security</cp:keywords>
  <cp:lastModifiedBy>Muammer Aksoy</cp:lastModifiedBy>
  <cp:revision>656</cp:revision>
  <cp:lastPrinted>2010-11-12T17:54:40Z</cp:lastPrinted>
  <dcterms:created xsi:type="dcterms:W3CDTF">2007-02-15T20:50:52Z</dcterms:created>
  <dcterms:modified xsi:type="dcterms:W3CDTF">2024-03-02T15:36:33Z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732539425</vt:i4>
  </property>
  <property fmtid="{D5CDD505-2E9C-101B-9397-08002B2CF9AE}" pid="3" name="_NewReviewCycle">
    <vt:lpwstr/>
  </property>
  <property fmtid="{D5CDD505-2E9C-101B-9397-08002B2CF9AE}" pid="4" name="_EmailSubject">
    <vt:lpwstr>Cengage Branding/Accessibility </vt:lpwstr>
  </property>
  <property fmtid="{D5CDD505-2E9C-101B-9397-08002B2CF9AE}" pid="5" name="_AuthorEmail">
    <vt:lpwstr>maria.garguilo@cengage.com</vt:lpwstr>
  </property>
  <property fmtid="{D5CDD505-2E9C-101B-9397-08002B2CF9AE}" pid="6" name="_AuthorEmailDisplayName">
    <vt:lpwstr>Garguilo, Maria</vt:lpwstr>
  </property>
  <property fmtid="{D5CDD505-2E9C-101B-9397-08002B2CF9AE}" pid="7" name="_PreviousAdHocReviewCycleID">
    <vt:i4>1933890983</vt:i4>
  </property>
</Properties>
</file>