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2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7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0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9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7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5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7571-7FB0-4251-918D-A35FE06A2C2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CE19-46E9-4FDE-B55A-DB6FE3B38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Type of </a:t>
            </a:r>
            <a:r>
              <a:rPr lang="en-US" sz="3600" b="1" dirty="0" smtClean="0">
                <a:solidFill>
                  <a:srgbClr val="FF0000"/>
                </a:solidFill>
              </a:rPr>
              <a:t>bacteria(surgical microbiology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Adel Al-</a:t>
            </a:r>
            <a:r>
              <a:rPr lang="en-US" dirty="0" err="1" smtClean="0"/>
              <a:t>Najjar</a:t>
            </a:r>
            <a:endParaRPr lang="en-US" dirty="0" smtClean="0"/>
          </a:p>
          <a:p>
            <a:r>
              <a:rPr lang="en-US" dirty="0" smtClean="0"/>
              <a:t>Consultant Urologist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3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Common Causes of Surgical Site Infection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The use of </a:t>
            </a:r>
            <a:r>
              <a:rPr lang="en-US" b="1" dirty="0"/>
              <a:t>insufficiently-sterilized tools </a:t>
            </a:r>
            <a:r>
              <a:rPr lang="en-US" dirty="0"/>
              <a:t>and supplies.</a:t>
            </a:r>
          </a:p>
          <a:p>
            <a:r>
              <a:rPr lang="en-US" dirty="0"/>
              <a:t>2. Unsterile surgical environment.</a:t>
            </a:r>
          </a:p>
          <a:p>
            <a:r>
              <a:rPr lang="en-US" dirty="0"/>
              <a:t>3. Poor preparation of surgical instruments </a:t>
            </a:r>
            <a:r>
              <a:rPr lang="en-US" b="1" dirty="0"/>
              <a:t>and few of surgeons</a:t>
            </a:r>
            <a:r>
              <a:rPr lang="en-US" dirty="0"/>
              <a:t>.</a:t>
            </a:r>
          </a:p>
          <a:p>
            <a:r>
              <a:rPr lang="en-US" dirty="0"/>
              <a:t>4. Inadequate </a:t>
            </a:r>
            <a:r>
              <a:rPr lang="en-US" b="1" dirty="0"/>
              <a:t>ventilation of the operating room</a:t>
            </a:r>
            <a:r>
              <a:rPr lang="en-US" dirty="0"/>
              <a:t>.</a:t>
            </a:r>
          </a:p>
          <a:p>
            <a:r>
              <a:rPr lang="en-US" dirty="0"/>
              <a:t>5. Insufficient </a:t>
            </a:r>
            <a:r>
              <a:rPr lang="en-US" b="1" dirty="0"/>
              <a:t>cleaning of surgical site.</a:t>
            </a:r>
          </a:p>
          <a:p>
            <a:r>
              <a:rPr lang="en-US" dirty="0"/>
              <a:t>6. Poor post-surgery care. Daily sterilization and dressing change, no more</a:t>
            </a:r>
          </a:p>
          <a:p>
            <a:r>
              <a:rPr lang="en-US" b="1" dirty="0"/>
              <a:t>than 48 hours</a:t>
            </a:r>
            <a:r>
              <a:rPr lang="en-US" dirty="0"/>
              <a:t>.</a:t>
            </a:r>
          </a:p>
          <a:p>
            <a:r>
              <a:rPr lang="en-US" dirty="0"/>
              <a:t>7. The patient is </a:t>
            </a:r>
            <a:r>
              <a:rPr lang="en-US" b="1" dirty="0"/>
              <a:t>discharged early </a:t>
            </a:r>
            <a:r>
              <a:rPr lang="en-US" dirty="0"/>
              <a:t>from the hospital after the surgery.</a:t>
            </a:r>
          </a:p>
          <a:p>
            <a:r>
              <a:rPr lang="en-US" b="1" dirty="0"/>
              <a:t>8. Prolonged duration </a:t>
            </a:r>
            <a:r>
              <a:rPr lang="en-US" dirty="0"/>
              <a:t>of surgery.</a:t>
            </a:r>
          </a:p>
          <a:p>
            <a:r>
              <a:rPr lang="en-US" b="1" dirty="0"/>
              <a:t>9. Antibiotic-resistant </a:t>
            </a:r>
            <a:r>
              <a:rPr lang="en-US" dirty="0"/>
              <a:t>bacteria.</a:t>
            </a:r>
          </a:p>
        </p:txBody>
      </p:sp>
    </p:spTree>
    <p:extLst>
      <p:ext uri="{BB962C8B-B14F-4D97-AF65-F5344CB8AC3E}">
        <p14:creationId xmlns:p14="http://schemas.microsoft.com/office/powerpoint/2010/main" val="118310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Risk Factors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Age (very young or very old)</a:t>
            </a:r>
          </a:p>
          <a:p>
            <a:pPr marL="0" indent="0">
              <a:buNone/>
            </a:pPr>
            <a:r>
              <a:rPr lang="en-US" dirty="0"/>
              <a:t>• Diabetes</a:t>
            </a:r>
          </a:p>
          <a:p>
            <a:pPr marL="0" indent="0">
              <a:buNone/>
            </a:pPr>
            <a:r>
              <a:rPr lang="en-US" dirty="0"/>
              <a:t>• Nicotine use</a:t>
            </a:r>
          </a:p>
          <a:p>
            <a:pPr marL="0" indent="0">
              <a:buNone/>
            </a:pPr>
            <a:r>
              <a:rPr lang="en-US" dirty="0"/>
              <a:t>• Steroid use</a:t>
            </a:r>
          </a:p>
          <a:p>
            <a:pPr marL="0" indent="0">
              <a:buNone/>
            </a:pPr>
            <a:r>
              <a:rPr lang="en-US" dirty="0"/>
              <a:t>• Compromised immune system (HIV, AIDS, etc.)</a:t>
            </a:r>
          </a:p>
          <a:p>
            <a:pPr marL="0" indent="0">
              <a:buNone/>
            </a:pPr>
            <a:r>
              <a:rPr lang="en-US" dirty="0"/>
              <a:t>• Obesity</a:t>
            </a:r>
          </a:p>
          <a:p>
            <a:pPr marL="0" indent="0">
              <a:buNone/>
            </a:pPr>
            <a:r>
              <a:rPr lang="en-US" dirty="0"/>
              <a:t>• Poor circulation</a:t>
            </a:r>
          </a:p>
          <a:p>
            <a:pPr marL="0" indent="0">
              <a:buNone/>
            </a:pPr>
            <a:r>
              <a:rPr lang="en-US" dirty="0"/>
              <a:t>• Poor nutritional status</a:t>
            </a:r>
          </a:p>
        </p:txBody>
      </p:sp>
    </p:spTree>
    <p:extLst>
      <p:ext uri="{BB962C8B-B14F-4D97-AF65-F5344CB8AC3E}">
        <p14:creationId xmlns:p14="http://schemas.microsoft.com/office/powerpoint/2010/main" val="121654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Symptoms of infection after surgery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Redness and swelling at the incision site.</a:t>
            </a:r>
          </a:p>
          <a:p>
            <a:pPr marL="0" indent="0">
              <a:buNone/>
            </a:pPr>
            <a:r>
              <a:rPr lang="en-US" dirty="0"/>
              <a:t>2. Fever.</a:t>
            </a:r>
          </a:p>
          <a:p>
            <a:pPr marL="0" indent="0">
              <a:buNone/>
            </a:pPr>
            <a:r>
              <a:rPr lang="en-US" dirty="0"/>
              <a:t>3-Drainage of yellow or cloudy pus from the</a:t>
            </a:r>
          </a:p>
          <a:p>
            <a:pPr marL="0" indent="0">
              <a:buNone/>
            </a:pPr>
            <a:r>
              <a:rPr lang="en-US" dirty="0"/>
              <a:t>incision site.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6720"/>
            <a:ext cx="1816608" cy="221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48" y="4698235"/>
            <a:ext cx="300223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91" y="4353621"/>
            <a:ext cx="3565432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20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Preventing infections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Before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surgery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ar-IQ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1. Wash with an antiseptic cleanser from your before you head to </a:t>
            </a:r>
            <a:r>
              <a:rPr lang="en-US" dirty="0" smtClean="0"/>
              <a:t>the</a:t>
            </a:r>
            <a:r>
              <a:rPr lang="ar-IQ" dirty="0" smtClean="0"/>
              <a:t> </a:t>
            </a:r>
            <a:r>
              <a:rPr lang="en-US" dirty="0" smtClean="0"/>
              <a:t>hospital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Don’t shave, as shaving irritates your skin and can introduce</a:t>
            </a:r>
          </a:p>
          <a:p>
            <a:pPr marL="0" indent="0">
              <a:buNone/>
            </a:pPr>
            <a:r>
              <a:rPr lang="en-US" dirty="0"/>
              <a:t>infection under your skin.</a:t>
            </a:r>
          </a:p>
          <a:p>
            <a:pPr marL="0" indent="0">
              <a:buNone/>
            </a:pPr>
            <a:r>
              <a:rPr lang="en-US" dirty="0"/>
              <a:t>3. Quit smoking before you have surgery, as smokers develop </a:t>
            </a:r>
            <a:r>
              <a:rPr lang="en-US" dirty="0" smtClean="0"/>
              <a:t>more</a:t>
            </a:r>
            <a:r>
              <a:rPr lang="ar-IQ" dirty="0" smtClean="0"/>
              <a:t> </a:t>
            </a:r>
            <a:r>
              <a:rPr lang="en-US" dirty="0" smtClean="0"/>
              <a:t>infections </a:t>
            </a:r>
            <a:r>
              <a:rPr lang="en-US" dirty="0"/>
              <a:t>Trusted Source. Quitting can be very difficult, but </a:t>
            </a:r>
            <a:r>
              <a:rPr lang="en-US" dirty="0" smtClean="0"/>
              <a:t>it’s</a:t>
            </a:r>
            <a:r>
              <a:rPr lang="ar-IQ" dirty="0" smtClean="0"/>
              <a:t> </a:t>
            </a:r>
            <a:r>
              <a:rPr lang="en-US" dirty="0" smtClean="0"/>
              <a:t>possible</a:t>
            </a:r>
            <a:r>
              <a:rPr lang="en-US" dirty="0"/>
              <a:t>. Speak to a doctor, who can help you develop a </a:t>
            </a:r>
            <a:r>
              <a:rPr lang="en-US" dirty="0" smtClean="0"/>
              <a:t>quit</a:t>
            </a:r>
            <a:r>
              <a:rPr lang="ar-IQ" dirty="0" smtClean="0"/>
              <a:t> </a:t>
            </a:r>
            <a:r>
              <a:rPr lang="en-US" dirty="0" smtClean="0"/>
              <a:t>smoking </a:t>
            </a:r>
            <a:r>
              <a:rPr lang="en-US" dirty="0"/>
              <a:t>plan that’s right for you.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-After your surgery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ar-IQ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1. Maintain the sterile dressing that your surgeon applies to your wound </a:t>
            </a:r>
            <a:r>
              <a:rPr lang="en-US" dirty="0" smtClean="0"/>
              <a:t>for</a:t>
            </a:r>
            <a:r>
              <a:rPr lang="ar-IQ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least </a:t>
            </a:r>
            <a:r>
              <a:rPr lang="en-US" b="1" dirty="0"/>
              <a:t>48 hours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Take preventive antibiotics, if prescribed.</a:t>
            </a:r>
          </a:p>
          <a:p>
            <a:pPr marL="0" indent="0">
              <a:buNone/>
            </a:pPr>
            <a:r>
              <a:rPr lang="en-US" dirty="0"/>
              <a:t>3. Make sure patient </a:t>
            </a:r>
            <a:r>
              <a:rPr lang="en-US" b="1" dirty="0"/>
              <a:t>understand </a:t>
            </a:r>
            <a:r>
              <a:rPr lang="en-US" dirty="0"/>
              <a:t>how to take care of </a:t>
            </a:r>
            <a:r>
              <a:rPr lang="en-US" b="1" dirty="0"/>
              <a:t>wound</a:t>
            </a:r>
            <a:r>
              <a:rPr lang="en-US" dirty="0"/>
              <a:t>, asking</a:t>
            </a:r>
          </a:p>
          <a:p>
            <a:pPr marL="0" indent="0">
              <a:buNone/>
            </a:pPr>
            <a:r>
              <a:rPr lang="en-US" dirty="0"/>
              <a:t>questions if patient need </a:t>
            </a:r>
            <a:r>
              <a:rPr lang="en-US" b="1" dirty="0"/>
              <a:t>clarification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4. Always </a:t>
            </a:r>
            <a:r>
              <a:rPr lang="en-US" b="1" dirty="0"/>
              <a:t>wash your hands </a:t>
            </a:r>
            <a:r>
              <a:rPr lang="en-US" dirty="0"/>
              <a:t>with soap and water before touching your</a:t>
            </a:r>
          </a:p>
          <a:p>
            <a:pPr marL="0" indent="0">
              <a:buNone/>
            </a:pPr>
            <a:r>
              <a:rPr lang="en-US" dirty="0"/>
              <a:t>wound and ask anyone who may assist in your </a:t>
            </a:r>
            <a:r>
              <a:rPr lang="en-US" b="1" dirty="0"/>
              <a:t>care to do the same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5. The patient should know in the event of infection of his wound </a:t>
            </a:r>
            <a:r>
              <a:rPr lang="en-US" dirty="0" smtClean="0"/>
              <a:t>through</a:t>
            </a:r>
            <a:r>
              <a:rPr lang="ar-IQ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signs to refer to the </a:t>
            </a:r>
            <a:r>
              <a:rPr lang="en-US" b="1" dirty="0"/>
              <a:t>hospital, the surgeon or the nurse </a:t>
            </a:r>
            <a:r>
              <a:rPr lang="en-US" dirty="0"/>
              <a:t>to </a:t>
            </a:r>
            <a:r>
              <a:rPr lang="en-US" dirty="0" smtClean="0"/>
              <a:t>evaluate</a:t>
            </a:r>
            <a:r>
              <a:rPr lang="ar-IQ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wound.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Bacteria are very small (usually </a:t>
            </a:r>
            <a:r>
              <a:rPr lang="en-US" dirty="0" smtClean="0"/>
              <a:t>single-cell) organisms.</a:t>
            </a:r>
          </a:p>
          <a:p>
            <a:r>
              <a:rPr lang="en-US" dirty="0" smtClean="0"/>
              <a:t>They </a:t>
            </a:r>
            <a:r>
              <a:rPr lang="en-US" dirty="0"/>
              <a:t>are one </a:t>
            </a:r>
            <a:r>
              <a:rPr lang="en-US" dirty="0" smtClean="0"/>
              <a:t>of the </a:t>
            </a:r>
            <a:r>
              <a:rPr lang="en-US" dirty="0"/>
              <a:t>first life forms to exist on Earth and have been around </a:t>
            </a:r>
            <a:r>
              <a:rPr lang="en-US" dirty="0" smtClean="0"/>
              <a:t>for approximately </a:t>
            </a:r>
            <a:r>
              <a:rPr lang="en-US" dirty="0"/>
              <a:t>three billion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Various </a:t>
            </a:r>
            <a:r>
              <a:rPr lang="en-US" dirty="0"/>
              <a:t>sources suggest there </a:t>
            </a:r>
            <a:r>
              <a:rPr lang="en-US" dirty="0" smtClean="0"/>
              <a:t>maybe </a:t>
            </a:r>
            <a:r>
              <a:rPr lang="en-US" dirty="0"/>
              <a:t>as many as one trillion species – although the </a:t>
            </a:r>
            <a:r>
              <a:rPr lang="en-US" dirty="0" smtClean="0"/>
              <a:t>vast </a:t>
            </a:r>
            <a:r>
              <a:rPr lang="en-US" dirty="0"/>
              <a:t>majority </a:t>
            </a:r>
            <a:r>
              <a:rPr lang="en-US" dirty="0" smtClean="0"/>
              <a:t>of these </a:t>
            </a:r>
            <a:r>
              <a:rPr lang="en-US" dirty="0"/>
              <a:t>have not yet been </a:t>
            </a:r>
            <a:r>
              <a:rPr lang="en-US" dirty="0" smtClean="0"/>
              <a:t>discovered.</a:t>
            </a:r>
          </a:p>
          <a:p>
            <a:r>
              <a:rPr lang="en-US" dirty="0" smtClean="0"/>
              <a:t>Most </a:t>
            </a:r>
            <a:r>
              <a:rPr lang="en-US" dirty="0"/>
              <a:t>individual bacterial cells </a:t>
            </a:r>
            <a:r>
              <a:rPr lang="en-US" dirty="0" smtClean="0"/>
              <a:t>– an </a:t>
            </a:r>
            <a:r>
              <a:rPr lang="en-US" dirty="0"/>
              <a:t>individual ‘bacterium</a:t>
            </a:r>
            <a:r>
              <a:rPr lang="en-US" dirty="0" smtClean="0"/>
              <a:t>’– </a:t>
            </a:r>
            <a:r>
              <a:rPr lang="en-US" dirty="0"/>
              <a:t>are too small to be seen with the </a:t>
            </a:r>
            <a:r>
              <a:rPr lang="en-US" dirty="0" smtClean="0"/>
              <a:t>human eye</a:t>
            </a:r>
            <a:r>
              <a:rPr lang="en-US" dirty="0"/>
              <a:t>. Although, the colonies they form are visible.</a:t>
            </a:r>
          </a:p>
        </p:txBody>
      </p:sp>
    </p:spTree>
    <p:extLst>
      <p:ext uri="{BB962C8B-B14F-4D97-AF65-F5344CB8AC3E}">
        <p14:creationId xmlns:p14="http://schemas.microsoft.com/office/powerpoint/2010/main" val="88502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Gram-positive and Gram-negative bacteria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Bacteria are either classified as Gram-positive or Gram-negative. </a:t>
            </a:r>
            <a:r>
              <a:rPr lang="en-US" dirty="0" smtClean="0"/>
              <a:t>Their classification </a:t>
            </a:r>
            <a:r>
              <a:rPr lang="en-US" dirty="0"/>
              <a:t>is based on the outcome of a test called the ‘Gram stain’. This </a:t>
            </a:r>
            <a:r>
              <a:rPr lang="en-US" dirty="0" smtClean="0"/>
              <a:t>test is </a:t>
            </a:r>
            <a:r>
              <a:rPr lang="en-US" dirty="0"/>
              <a:t>named after the inventor Danish scientist Hans Christian Gram (1853–1938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cells are stained with a purple dye (‘</a:t>
            </a:r>
            <a:r>
              <a:rPr lang="en-US" b="1" dirty="0"/>
              <a:t>crystal violet</a:t>
            </a:r>
            <a:r>
              <a:rPr lang="en-US" dirty="0"/>
              <a:t>’), which only binds to </a:t>
            </a:r>
            <a:r>
              <a:rPr lang="en-US" dirty="0" smtClean="0"/>
              <a:t>a substance </a:t>
            </a:r>
            <a:r>
              <a:rPr lang="en-US" dirty="0"/>
              <a:t>called </a:t>
            </a:r>
            <a:r>
              <a:rPr lang="en-US" u="sng" dirty="0"/>
              <a:t>peptidoglycan</a:t>
            </a:r>
            <a:r>
              <a:rPr lang="en-US" dirty="0"/>
              <a:t>. The cells are then rinsed, and stained with </a:t>
            </a:r>
            <a:r>
              <a:rPr lang="en-US" dirty="0" smtClean="0"/>
              <a:t>a red </a:t>
            </a:r>
            <a:r>
              <a:rPr lang="en-US" dirty="0"/>
              <a:t>dye (</a:t>
            </a:r>
            <a:r>
              <a:rPr lang="en-US" b="1" dirty="0" err="1"/>
              <a:t>safranin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If </a:t>
            </a:r>
            <a:r>
              <a:rPr lang="en-US" dirty="0"/>
              <a:t>the cells take on the purple </a:t>
            </a:r>
            <a:r>
              <a:rPr lang="en-US" dirty="0" err="1" smtClean="0"/>
              <a:t>colour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ar-IQ" dirty="0">
                <a:sym typeface="Wingdings" pitchFamily="2" charset="2"/>
              </a:rPr>
              <a:t> </a:t>
            </a:r>
            <a:r>
              <a:rPr lang="en-US" dirty="0" smtClean="0"/>
              <a:t>Gram positive</a:t>
            </a:r>
            <a:r>
              <a:rPr lang="ar-IQ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have a high proportion </a:t>
            </a:r>
            <a:r>
              <a:rPr lang="en-US" dirty="0" smtClean="0"/>
              <a:t>of peptidoglycan </a:t>
            </a:r>
            <a:r>
              <a:rPr lang="en-US" dirty="0"/>
              <a:t>in their cell </a:t>
            </a:r>
            <a:r>
              <a:rPr lang="en-US" dirty="0" smtClean="0"/>
              <a:t>wall. </a:t>
            </a:r>
            <a:endParaRPr lang="ar-IQ" dirty="0" smtClean="0"/>
          </a:p>
          <a:p>
            <a:r>
              <a:rPr lang="en-US" dirty="0" smtClean="0"/>
              <a:t>If </a:t>
            </a:r>
            <a:r>
              <a:rPr lang="en-US" dirty="0"/>
              <a:t>the cells take on the red </a:t>
            </a:r>
            <a:r>
              <a:rPr lang="en-US" dirty="0" err="1" smtClean="0"/>
              <a:t>colour</a:t>
            </a:r>
            <a:r>
              <a:rPr lang="ar-IQ" dirty="0" smtClean="0"/>
              <a:t> </a:t>
            </a:r>
            <a:r>
              <a:rPr lang="ar-IQ" dirty="0" smtClean="0">
                <a:sym typeface="Wingdings" pitchFamily="2" charset="2"/>
              </a:rPr>
              <a:t> </a:t>
            </a:r>
            <a:r>
              <a:rPr lang="en-US" dirty="0" smtClean="0"/>
              <a:t>Gram negative</a:t>
            </a:r>
            <a:r>
              <a:rPr lang="ar-IQ" dirty="0"/>
              <a:t> </a:t>
            </a:r>
            <a:r>
              <a:rPr lang="ar-IQ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676900"/>
            <a:ext cx="72961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2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Gram positive examples</a:t>
            </a:r>
          </a:p>
          <a:p>
            <a:r>
              <a:rPr lang="en-US" dirty="0"/>
              <a:t>• Streptococcus</a:t>
            </a:r>
          </a:p>
          <a:p>
            <a:r>
              <a:rPr lang="en-US" dirty="0"/>
              <a:t>• Staphylococcus</a:t>
            </a:r>
          </a:p>
          <a:p>
            <a:r>
              <a:rPr lang="en-US" dirty="0"/>
              <a:t>• Clostridium </a:t>
            </a:r>
            <a:r>
              <a:rPr lang="en-US" dirty="0" err="1"/>
              <a:t>botulinum</a:t>
            </a:r>
            <a:endParaRPr lang="en-US" dirty="0"/>
          </a:p>
          <a:p>
            <a:r>
              <a:rPr lang="en-US" b="1" dirty="0"/>
              <a:t>Gram negative examples</a:t>
            </a:r>
          </a:p>
          <a:p>
            <a:r>
              <a:rPr lang="en-US" dirty="0"/>
              <a:t>• Cholera</a:t>
            </a:r>
          </a:p>
          <a:p>
            <a:r>
              <a:rPr lang="en-US" dirty="0"/>
              <a:t>• Gonorrhea</a:t>
            </a:r>
          </a:p>
          <a:p>
            <a:r>
              <a:rPr lang="en-US" dirty="0"/>
              <a:t>• Escherichia coli (E. coli)</a:t>
            </a:r>
          </a:p>
          <a:p>
            <a:r>
              <a:rPr lang="en-US" dirty="0"/>
              <a:t>• Pseudomonas </a:t>
            </a:r>
            <a:r>
              <a:rPr lang="en-US" dirty="0" err="1"/>
              <a:t>aeruginosa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Acinetobacter</a:t>
            </a:r>
            <a:r>
              <a:rPr lang="en-US" dirty="0"/>
              <a:t> </a:t>
            </a:r>
            <a:r>
              <a:rPr lang="en-US" dirty="0" err="1"/>
              <a:t>baumannii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5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Different shapes of bacteria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three primary shapes: </a:t>
            </a:r>
            <a:r>
              <a:rPr lang="en-US" b="1" dirty="0"/>
              <a:t>spheres</a:t>
            </a:r>
            <a:r>
              <a:rPr lang="en-US" dirty="0"/>
              <a:t>, </a:t>
            </a:r>
            <a:r>
              <a:rPr lang="en-US" b="1" dirty="0"/>
              <a:t>rods</a:t>
            </a:r>
            <a:r>
              <a:rPr lang="en-US" dirty="0"/>
              <a:t> and </a:t>
            </a:r>
            <a:r>
              <a:rPr lang="en-US" b="1" dirty="0"/>
              <a:t>spirals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some cases,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can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tell the shape of the bacteria from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name:</a:t>
            </a:r>
          </a:p>
          <a:p>
            <a:r>
              <a:rPr lang="en-US" dirty="0" smtClean="0"/>
              <a:t>round </a:t>
            </a:r>
            <a:r>
              <a:rPr lang="en-US" dirty="0"/>
              <a:t>often have ‘</a:t>
            </a:r>
            <a:r>
              <a:rPr lang="en-US" dirty="0" err="1"/>
              <a:t>coccus</a:t>
            </a:r>
            <a:r>
              <a:rPr lang="en-US" dirty="0"/>
              <a:t>’ </a:t>
            </a:r>
            <a:r>
              <a:rPr lang="en-US" dirty="0" smtClean="0"/>
              <a:t>in the name,</a:t>
            </a:r>
          </a:p>
          <a:p>
            <a:r>
              <a:rPr lang="en-US" dirty="0" smtClean="0"/>
              <a:t>Rods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ar-IQ" dirty="0" smtClean="0">
                <a:sym typeface="Wingdings" pitchFamily="2" charset="2"/>
              </a:rPr>
              <a:t> </a:t>
            </a:r>
            <a:r>
              <a:rPr lang="en-US" dirty="0" smtClean="0"/>
              <a:t>‘bacillus’</a:t>
            </a:r>
          </a:p>
          <a:p>
            <a:r>
              <a:rPr lang="en-US" dirty="0" smtClean="0"/>
              <a:t> spirals</a:t>
            </a:r>
            <a:r>
              <a:rPr lang="ar-IQ" dirty="0" smtClean="0"/>
              <a:t> </a:t>
            </a:r>
            <a:r>
              <a:rPr lang="ar-IQ" dirty="0" smtClean="0">
                <a:sym typeface="Wingdings" pitchFamily="2" charset="2"/>
              </a:rPr>
              <a:t></a:t>
            </a:r>
            <a:r>
              <a:rPr lang="en-US" dirty="0" smtClean="0"/>
              <a:t> ‘</a:t>
            </a:r>
            <a:r>
              <a:rPr lang="en-US" dirty="0" err="1" smtClean="0"/>
              <a:t>spirillum</a:t>
            </a:r>
            <a:r>
              <a:rPr lang="en-US" dirty="0"/>
              <a:t>’. </a:t>
            </a:r>
            <a:endParaRPr lang="ar-IQ" dirty="0" smtClean="0"/>
          </a:p>
          <a:p>
            <a:r>
              <a:rPr lang="en-US" dirty="0" smtClean="0"/>
              <a:t>The </a:t>
            </a:r>
            <a:r>
              <a:rPr lang="en-US" dirty="0"/>
              <a:t>way that round </a:t>
            </a:r>
            <a:r>
              <a:rPr lang="en-US" dirty="0" smtClean="0"/>
              <a:t>bacteria join </a:t>
            </a:r>
            <a:r>
              <a:rPr lang="en-US" dirty="0"/>
              <a:t>together as a colony can also be used to </a:t>
            </a:r>
            <a:r>
              <a:rPr lang="en-US" dirty="0" err="1"/>
              <a:t>categorise</a:t>
            </a:r>
            <a:r>
              <a:rPr lang="en-US" dirty="0"/>
              <a:t> them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228600"/>
            <a:ext cx="2252662" cy="17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55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type of bacteria causing an infection will usually influence the </a:t>
            </a:r>
            <a:r>
              <a:rPr lang="en-US" dirty="0" smtClean="0"/>
              <a:t>type</a:t>
            </a:r>
            <a:r>
              <a:rPr lang="ar-IQ" dirty="0"/>
              <a:t> </a:t>
            </a:r>
            <a:r>
              <a:rPr lang="en-US" dirty="0" smtClean="0"/>
              <a:t>of </a:t>
            </a:r>
            <a:r>
              <a:rPr lang="en-US" dirty="0"/>
              <a:t>treatment given. Find out more about antibiotics, and about</a:t>
            </a:r>
          </a:p>
          <a:p>
            <a:pPr marL="0" indent="0">
              <a:buNone/>
            </a:pPr>
            <a:r>
              <a:rPr lang="en-US" dirty="0"/>
              <a:t>multidrug-resistant ‘superbugs’, which are very difficult to treat.</a:t>
            </a:r>
          </a:p>
        </p:txBody>
      </p:sp>
    </p:spTree>
    <p:extLst>
      <p:ext uri="{BB962C8B-B14F-4D97-AF65-F5344CB8AC3E}">
        <p14:creationId xmlns:p14="http://schemas.microsoft.com/office/powerpoint/2010/main" val="22139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Surgical microbiology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They are microorganisms such as </a:t>
            </a:r>
            <a:r>
              <a:rPr lang="en-US" b="1" dirty="0"/>
              <a:t>parasites, viruses, fungi</a:t>
            </a:r>
            <a:r>
              <a:rPr lang="en-US" dirty="0"/>
              <a:t>, </a:t>
            </a:r>
            <a:r>
              <a:rPr lang="en-US" dirty="0" smtClean="0"/>
              <a:t>or</a:t>
            </a:r>
            <a:r>
              <a:rPr lang="ar-IQ" dirty="0" smtClean="0"/>
              <a:t> </a:t>
            </a:r>
            <a:r>
              <a:rPr lang="en-US" dirty="0" smtClean="0"/>
              <a:t>bacterial </a:t>
            </a:r>
            <a:r>
              <a:rPr lang="en-US" dirty="0"/>
              <a:t>infections.</a:t>
            </a:r>
          </a:p>
          <a:p>
            <a:pPr marL="0" indent="0">
              <a:buNone/>
            </a:pPr>
            <a:r>
              <a:rPr lang="en-US" dirty="0"/>
              <a:t>Patients who have undergone surgical procedures may </a:t>
            </a:r>
            <a:r>
              <a:rPr lang="en-US" dirty="0" smtClean="0"/>
              <a:t>become</a:t>
            </a:r>
            <a:r>
              <a:rPr lang="ar-IQ" dirty="0" smtClean="0"/>
              <a:t> </a:t>
            </a:r>
            <a:r>
              <a:rPr lang="en-US" dirty="0" smtClean="0"/>
              <a:t>infected </a:t>
            </a:r>
            <a:r>
              <a:rPr lang="en-US" dirty="0"/>
              <a:t>from the </a:t>
            </a:r>
            <a:r>
              <a:rPr lang="en-US" b="1" dirty="0"/>
              <a:t>first to the 30th </a:t>
            </a:r>
            <a:r>
              <a:rPr lang="en-US" dirty="0"/>
              <a:t>day after the operation.</a:t>
            </a:r>
          </a:p>
        </p:txBody>
      </p:sp>
    </p:spTree>
    <p:extLst>
      <p:ext uri="{BB962C8B-B14F-4D97-AF65-F5344CB8AC3E}">
        <p14:creationId xmlns:p14="http://schemas.microsoft.com/office/powerpoint/2010/main" val="383580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Type of Bactria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Aerobic </a:t>
            </a:r>
            <a:r>
              <a:rPr lang="en-US" dirty="0"/>
              <a:t>organisms require oxygen for survival. Examples </a:t>
            </a:r>
            <a:r>
              <a:rPr lang="en-US" dirty="0" smtClean="0"/>
              <a:t>include:</a:t>
            </a:r>
            <a:r>
              <a:rPr lang="ar-IQ" dirty="0" smtClean="0"/>
              <a:t> </a:t>
            </a:r>
            <a:r>
              <a:rPr lang="en-US" dirty="0" smtClean="0"/>
              <a:t>Bacillus </a:t>
            </a:r>
            <a:r>
              <a:rPr lang="en-US" dirty="0" err="1"/>
              <a:t>anthracis</a:t>
            </a:r>
            <a:r>
              <a:rPr lang="en-US" dirty="0"/>
              <a:t>, which causes </a:t>
            </a:r>
            <a:r>
              <a:rPr lang="en-US" b="1" dirty="0"/>
              <a:t>anthrax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Anaerobic </a:t>
            </a:r>
            <a:r>
              <a:rPr lang="en-US" dirty="0"/>
              <a:t>organisms do not need oxygen to survive. </a:t>
            </a:r>
            <a:r>
              <a:rPr lang="en-US" dirty="0" smtClean="0"/>
              <a:t>Examples</a:t>
            </a:r>
            <a:r>
              <a:rPr lang="ar-IQ" dirty="0" smtClean="0"/>
              <a:t> </a:t>
            </a:r>
            <a:r>
              <a:rPr lang="en-US" dirty="0" smtClean="0"/>
              <a:t>include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Clostridium </a:t>
            </a:r>
            <a:r>
              <a:rPr lang="en-US" dirty="0" err="1"/>
              <a:t>perfringens</a:t>
            </a:r>
            <a:r>
              <a:rPr lang="en-US" dirty="0"/>
              <a:t>, the most common cause of </a:t>
            </a:r>
            <a:r>
              <a:rPr lang="en-US" b="1" dirty="0"/>
              <a:t>gas gangrene.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2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does infection occur after surgery?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Post-operative infection is very possible, and the</a:t>
            </a:r>
          </a:p>
          <a:p>
            <a:pPr marL="0" indent="0">
              <a:buNone/>
            </a:pPr>
            <a:r>
              <a:rPr lang="en-US" dirty="0"/>
              <a:t>patient is exposed to stages through the surgical</a:t>
            </a:r>
          </a:p>
          <a:p>
            <a:pPr marL="0" indent="0">
              <a:buNone/>
            </a:pPr>
            <a:r>
              <a:rPr lang="en-US" dirty="0"/>
              <a:t>operation, which is the final solution for treatment,</a:t>
            </a:r>
          </a:p>
          <a:p>
            <a:pPr marL="0" indent="0">
              <a:buNone/>
            </a:pPr>
            <a:r>
              <a:rPr lang="en-US" dirty="0"/>
              <a:t>whether it is emergency, elective or plastic surgery.</a:t>
            </a:r>
          </a:p>
          <a:p>
            <a:pPr marL="0" indent="0">
              <a:buNone/>
            </a:pPr>
            <a:r>
              <a:rPr lang="en-US" dirty="0"/>
              <a:t>Infection varies from </a:t>
            </a:r>
            <a:r>
              <a:rPr lang="en-US" b="1" dirty="0"/>
              <a:t>patient to patient </a:t>
            </a:r>
            <a:r>
              <a:rPr lang="en-US" dirty="0"/>
              <a:t>according to</a:t>
            </a:r>
          </a:p>
          <a:p>
            <a:pPr marL="0" indent="0">
              <a:buNone/>
            </a:pPr>
            <a:r>
              <a:rPr lang="en-US" b="1" dirty="0"/>
              <a:t>the type of operation</a:t>
            </a:r>
            <a:r>
              <a:rPr lang="en-US" dirty="0"/>
              <a:t>, the </a:t>
            </a:r>
            <a:r>
              <a:rPr lang="en-US" b="1" dirty="0"/>
              <a:t>length of the operation</a:t>
            </a:r>
            <a:r>
              <a:rPr lang="en-US" dirty="0"/>
              <a:t>, the</a:t>
            </a:r>
          </a:p>
          <a:p>
            <a:pPr marL="0" indent="0">
              <a:buNone/>
            </a:pPr>
            <a:r>
              <a:rPr lang="en-US" b="1" dirty="0"/>
              <a:t>operation environment</a:t>
            </a:r>
            <a:r>
              <a:rPr lang="en-US" dirty="0"/>
              <a:t>, and the care of the </a:t>
            </a:r>
            <a:r>
              <a:rPr lang="en-US" b="1" dirty="0"/>
              <a:t>wound site</a:t>
            </a:r>
          </a:p>
          <a:p>
            <a:pPr marL="0" indent="0">
              <a:buNone/>
            </a:pPr>
            <a:r>
              <a:rPr lang="en-US" b="1" dirty="0"/>
              <a:t>before and after the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550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877</Words>
  <Application>Microsoft Office PowerPoint</Application>
  <PresentationFormat>عرض على الشاشة (3:4)‏</PresentationFormat>
  <Paragraphs>88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Type of bacteria(surgical microbiology)</vt:lpstr>
      <vt:lpstr>Bacteria</vt:lpstr>
      <vt:lpstr>Gram-positive and Gram-negative bacteria</vt:lpstr>
      <vt:lpstr>عرض تقديمي في PowerPoint</vt:lpstr>
      <vt:lpstr>Different shapes of bacteria</vt:lpstr>
      <vt:lpstr>Treatment</vt:lpstr>
      <vt:lpstr>Surgical microbiology</vt:lpstr>
      <vt:lpstr>Type of Bactria</vt:lpstr>
      <vt:lpstr>How does infection occur after surgery?</vt:lpstr>
      <vt:lpstr>Common Causes of Surgical Site Infection</vt:lpstr>
      <vt:lpstr>Risk Factors</vt:lpstr>
      <vt:lpstr>Symptoms of infection after surgery</vt:lpstr>
      <vt:lpstr>Preventing infections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of bacteria(surgical microbiology)</dc:title>
  <dc:creator>ALGHADEER</dc:creator>
  <cp:lastModifiedBy>ALGHADEER</cp:lastModifiedBy>
  <cp:revision>2</cp:revision>
  <dcterms:created xsi:type="dcterms:W3CDTF">2024-02-25T19:28:38Z</dcterms:created>
  <dcterms:modified xsi:type="dcterms:W3CDTF">2024-02-25T19:46:31Z</dcterms:modified>
</cp:coreProperties>
</file>