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</p:sldMasterIdLst>
  <p:notesMasterIdLst>
    <p:notesMasterId r:id="rId16"/>
  </p:notesMasterIdLst>
  <p:handoutMasterIdLst>
    <p:handoutMasterId r:id="rId17"/>
  </p:handoutMasterIdLst>
  <p:sldIdLst>
    <p:sldId id="343" r:id="rId2"/>
    <p:sldId id="257" r:id="rId3"/>
    <p:sldId id="321" r:id="rId4"/>
    <p:sldId id="327" r:id="rId5"/>
    <p:sldId id="342" r:id="rId6"/>
    <p:sldId id="331" r:id="rId7"/>
    <p:sldId id="333" r:id="rId8"/>
    <p:sldId id="334" r:id="rId9"/>
    <p:sldId id="335" r:id="rId10"/>
    <p:sldId id="336" r:id="rId11"/>
    <p:sldId id="337" r:id="rId12"/>
    <p:sldId id="338" r:id="rId13"/>
    <p:sldId id="308" r:id="rId14"/>
    <p:sldId id="345" r:id="rId15"/>
  </p:sldIdLst>
  <p:sldSz cx="9144000" cy="6858000" type="screen4x3"/>
  <p:notesSz cx="9372600" cy="70866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ette Stillwell" initials="NBS" lastIdx="5" clrIdx="0"/>
  <p:cmAuthor id="1" name="Gerald Titchener" initials="G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C91"/>
    <a:srgbClr val="0080A9"/>
    <a:srgbClr val="1B70A5"/>
    <a:srgbClr val="FFFFFF"/>
    <a:srgbClr val="96CDEE"/>
    <a:srgbClr val="0F3F5D"/>
    <a:srgbClr val="01773A"/>
    <a:srgbClr val="156B13"/>
    <a:srgbClr val="008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2379" autoAdjust="0"/>
    <p:restoredTop sz="96279" autoAdjust="0"/>
  </p:normalViewPr>
  <p:slideViewPr>
    <p:cSldViewPr>
      <p:cViewPr varScale="1">
        <p:scale>
          <a:sx n="62" d="100"/>
          <a:sy n="62" d="100"/>
        </p:scale>
        <p:origin x="17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4EE4060F-EC6E-45B5-96F1-A60F0585115B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A987596C-5E44-4393-BE44-DB7D499825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46950642-C6F2-4E46-90C1-0B12B643B3D7}" type="datetimeFigureOut">
              <a:rPr lang="en-US"/>
              <a:pPr>
                <a:defRPr/>
              </a:pPr>
              <a:t>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CAA8545F-A231-4F50-B1F1-95F56EBB6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4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4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9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9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12698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204120" y="6363869"/>
            <a:ext cx="6201666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812283" y="4885106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9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8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8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6" y="5449329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3" y="5831840"/>
            <a:ext cx="672857" cy="745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9" y="448408"/>
            <a:ext cx="5719687" cy="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28188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17220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361953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20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3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6" y="6248400"/>
            <a:ext cx="6516222" cy="95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8720" y="6248400"/>
            <a:ext cx="1400289" cy="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6" y="6248400"/>
            <a:ext cx="6516222" cy="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6" y="6248400"/>
            <a:ext cx="6516222" cy="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4703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226359"/>
            <a:ext cx="4802013" cy="29033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8" y="314482"/>
            <a:ext cx="2507456" cy="5847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altLang="zh-CN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50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6166" y="6513743"/>
            <a:ext cx="312906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8720" y="6248400"/>
            <a:ext cx="1400289" cy="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80559" y="2362200"/>
            <a:ext cx="4802013" cy="1143000"/>
          </a:xfrm>
        </p:spPr>
        <p:txBody>
          <a:bodyPr/>
          <a:lstStyle/>
          <a:p>
            <a:pPr algn="ctr"/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Cyber Security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97683" y="3941378"/>
            <a:ext cx="5155717" cy="630622"/>
          </a:xfrm>
        </p:spPr>
        <p:txBody>
          <a:bodyPr/>
          <a:lstStyle/>
          <a:p>
            <a:pPr algn="ctr"/>
            <a:r>
              <a:rPr lang="en-US" sz="2400" b="1" dirty="0"/>
              <a:t>Lecture 02: </a:t>
            </a:r>
            <a:r>
              <a:rPr lang="en-US" sz="2400" b="0" dirty="0"/>
              <a:t>Requirements for computer protection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809B481-F029-4BB4-9E0F-909F2A91CB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62" r="462"/>
          <a:stretch>
            <a:fillRect/>
          </a:stretch>
        </p:blipFill>
        <p:spPr>
          <a:xfrm>
            <a:off x="253604" y="1557338"/>
            <a:ext cx="2507456" cy="3238500"/>
          </a:xfr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1296F83E-210C-42C0-B953-659E38A5BFF4}"/>
              </a:ext>
            </a:extLst>
          </p:cNvPr>
          <p:cNvSpPr txBox="1">
            <a:spLocks/>
          </p:cNvSpPr>
          <p:nvPr/>
        </p:nvSpPr>
        <p:spPr>
          <a:xfrm>
            <a:off x="2980559" y="5193140"/>
            <a:ext cx="5155717" cy="3694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b="1" dirty="0"/>
              <a:t>Dr. </a:t>
            </a:r>
            <a:r>
              <a:rPr lang="en-US" sz="2800" b="1" dirty="0" err="1"/>
              <a:t>Muamer</a:t>
            </a:r>
            <a:r>
              <a:rPr lang="en-US" sz="2800" b="1" dirty="0"/>
              <a:t> Mohammed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88617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Closely related to layering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Layers must be different (diverse)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attackers penetrate one layer: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techniques will be unsuccessful in breaking through other layers</a:t>
            </a:r>
          </a:p>
        </p:txBody>
      </p:sp>
    </p:spTree>
    <p:extLst>
      <p:ext uri="{BB962C8B-B14F-4D97-AF65-F5344CB8AC3E}">
        <p14:creationId xmlns:p14="http://schemas.microsoft.com/office/powerpoint/2010/main" val="358821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444448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Obscuring inside details to outsiders.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not revealing details.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computer.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system version.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of software used.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for attacker to devise attack if system details are unknown.</a:t>
            </a:r>
          </a:p>
        </p:txBody>
      </p:sp>
    </p:spTree>
    <p:extLst>
      <p:ext uri="{BB962C8B-B14F-4D97-AF65-F5344CB8AC3E}">
        <p14:creationId xmlns:p14="http://schemas.microsoft.com/office/powerpoint/2010/main" val="49686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88617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of information security is complex</a:t>
            </a:r>
          </a:p>
          <a:p>
            <a:pPr marL="574675" indent="-400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security systems: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difficult to understand and troubleshoot</a:t>
            </a:r>
          </a:p>
          <a:p>
            <a:pPr marL="574675" indent="-400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secure system should be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 from the inside But complex from the outside</a:t>
            </a:r>
          </a:p>
        </p:txBody>
      </p:sp>
    </p:spTree>
    <p:extLst>
      <p:ext uri="{BB962C8B-B14F-4D97-AF65-F5344CB8AC3E}">
        <p14:creationId xmlns:p14="http://schemas.microsoft.com/office/powerpoint/2010/main" val="189467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219200"/>
            <a:ext cx="8415338" cy="487926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goals of information security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data theft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Thwart identity theft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legal consequences of not securing information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productivity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Foil cyberterrorism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actors fall into several categories and exhibit different attributes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multiple defenses may be necessary to withstand the steps of an attack, these defenses should be based on five security principles: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Layering, limiting, diversity, obscurity, and simplicity</a:t>
            </a:r>
          </a:p>
        </p:txBody>
      </p:sp>
    </p:spTree>
    <p:extLst>
      <p:ext uri="{BB962C8B-B14F-4D97-AF65-F5344CB8AC3E}">
        <p14:creationId xmlns:p14="http://schemas.microsoft.com/office/powerpoint/2010/main" val="100144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0" y="2943450"/>
            <a:ext cx="3063875" cy="9711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50603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045200" cy="1631216"/>
          </a:xfrm>
        </p:spPr>
        <p:txBody>
          <a:bodyPr/>
          <a:lstStyle/>
          <a:p>
            <a:pPr marL="461963" indent="-461963" algn="just">
              <a:lnSpc>
                <a:spcPct val="100000"/>
              </a:lnSpc>
            </a:pPr>
            <a:r>
              <a:rPr lang="en-US" altLang="en-US" sz="2400" b="1" dirty="0">
                <a:solidFill>
                  <a:srgbClr val="0080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2.1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types of attackers that are common today</a:t>
            </a:r>
          </a:p>
          <a:p>
            <a:pPr marL="461963" indent="-461963" algn="just">
              <a:lnSpc>
                <a:spcPct val="100000"/>
              </a:lnSpc>
            </a:pPr>
            <a:r>
              <a:rPr lang="en-US" altLang="en-US" sz="2400" b="1" dirty="0">
                <a:solidFill>
                  <a:srgbClr val="0080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2.2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five basic principles of defense</a:t>
            </a:r>
          </a:p>
        </p:txBody>
      </p:sp>
    </p:spTree>
    <p:extLst>
      <p:ext uri="{BB962C8B-B14F-4D97-AF65-F5344CB8AC3E}">
        <p14:creationId xmlns:p14="http://schemas.microsoft.com/office/powerpoint/2010/main" val="268584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122"/>
            <a:ext cx="8026400" cy="732508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Importance of Information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295400"/>
            <a:ext cx="8415338" cy="405292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security can be helpful in: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Preventing data theft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Thwarting identity theft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the legal consequences of not securing information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productivity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Foiling cyberterrorism</a:t>
            </a:r>
          </a:p>
        </p:txBody>
      </p:sp>
    </p:spTree>
    <p:extLst>
      <p:ext uri="{BB962C8B-B14F-4D97-AF65-F5344CB8AC3E}">
        <p14:creationId xmlns:p14="http://schemas.microsoft.com/office/powerpoint/2010/main" val="405299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 Threat Actors?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295400"/>
            <a:ext cx="8415338" cy="250549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actor</a:t>
            </a:r>
            <a:r>
              <a:rPr lang="ar-Q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Q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generic term used to describe individuals who launch attacks against other users and their computers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have a goal of financial gain</a:t>
            </a:r>
          </a:p>
        </p:txBody>
      </p:sp>
    </p:spTree>
    <p:extLst>
      <p:ext uri="{BB962C8B-B14F-4D97-AF65-F5344CB8AC3E}">
        <p14:creationId xmlns:p14="http://schemas.microsoft.com/office/powerpoint/2010/main" val="330749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 Kiddies</a:t>
            </a:r>
          </a:p>
        </p:txBody>
      </p:sp>
      <p:pic>
        <p:nvPicPr>
          <p:cNvPr id="6" name="Picture 5" descr="Figure 1.5 Skills needed for creating attacks. A pie chart shows the percentage of skills needed for creating attacks; the percentages are as follows: Moderate skills: 44; High skills: 15; No skills: 13; Low skills: 28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1"/>
          <a:stretch/>
        </p:blipFill>
        <p:spPr>
          <a:xfrm>
            <a:off x="2309206" y="2071628"/>
            <a:ext cx="4931987" cy="26527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346EB-C40E-4832-9387-12F2954CF238}"/>
              </a:ext>
            </a:extLst>
          </p:cNvPr>
          <p:cNvSpPr txBox="1">
            <a:spLocks/>
          </p:cNvSpPr>
          <p:nvPr/>
        </p:nvSpPr>
        <p:spPr>
          <a:xfrm>
            <a:off x="820023" y="4953000"/>
            <a:ext cx="7503953" cy="507050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55C91"/>
                </a:solidFill>
              </a:rPr>
              <a:t>Figure 2-1: </a:t>
            </a:r>
            <a:r>
              <a:rPr lang="en-US" altLang="zh-CN" dirty="0">
                <a:solidFill>
                  <a:srgbClr val="055C91"/>
                </a:solidFill>
              </a:rPr>
              <a:t>Skills needed for creating attack</a:t>
            </a:r>
            <a:endParaRPr lang="zh-CN" altLang="en-US" dirty="0">
              <a:solidFill>
                <a:srgbClr val="055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2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450770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Employees, contractors, and business partners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 58 percent 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breaches attributed to insiders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insider attacks: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worker may publicize celebrities’ health records.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trader might conceal losses through fake transactions.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may be bribed or coerced into stealing data before moving to a new job.</a:t>
            </a:r>
          </a:p>
        </p:txBody>
      </p:sp>
    </p:spTree>
    <p:extLst>
      <p:ext uri="{BB962C8B-B14F-4D97-AF65-F5344CB8AC3E}">
        <p14:creationId xmlns:p14="http://schemas.microsoft.com/office/powerpoint/2010/main" val="382495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Against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219200"/>
            <a:ext cx="8415338" cy="3575125"/>
          </a:xfrm>
        </p:spPr>
        <p:txBody>
          <a:bodyPr/>
          <a:lstStyle/>
          <a:p>
            <a:pPr marL="461963" indent="-46196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fundamental security principles for defenses:</a:t>
            </a:r>
          </a:p>
          <a:p>
            <a:pPr marL="739775"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Layering</a:t>
            </a:r>
          </a:p>
          <a:p>
            <a:pPr marL="739775"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</a:p>
          <a:p>
            <a:pPr marL="739775"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</a:p>
          <a:p>
            <a:pPr marL="739775"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Obscurity</a:t>
            </a:r>
          </a:p>
          <a:p>
            <a:pPr marL="739775" lvl="1"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</a:p>
        </p:txBody>
      </p:sp>
    </p:spTree>
    <p:extLst>
      <p:ext uri="{BB962C8B-B14F-4D97-AF65-F5344CB8AC3E}">
        <p14:creationId xmlns:p14="http://schemas.microsoft.com/office/powerpoint/2010/main" val="311641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13184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security must be created in layers.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defense mechanism may be easy to circumvent</a:t>
            </a:r>
          </a:p>
        </p:txBody>
      </p:sp>
    </p:spTree>
    <p:extLst>
      <p:ext uri="{BB962C8B-B14F-4D97-AF65-F5344CB8AC3E}">
        <p14:creationId xmlns:p14="http://schemas.microsoft.com/office/powerpoint/2010/main" val="346900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97850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Limiting access to information: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the threat against it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those who must use data should be granted access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limited to only what they need to do their job</a:t>
            </a:r>
          </a:p>
        </p:txBody>
      </p:sp>
    </p:spTree>
    <p:extLst>
      <p:ext uri="{BB962C8B-B14F-4D97-AF65-F5344CB8AC3E}">
        <p14:creationId xmlns:p14="http://schemas.microsoft.com/office/powerpoint/2010/main" val="3981367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mpTIA Security+ Guide to Network Security Fundamentals, Sixth Editi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Challenges of Securing Information&amp;quot;&quot;/&gt;&lt;property id=&quot;20307&quot; value=&quot;309&quot;/&gt;&lt;/object&gt;&lt;object type=&quot;3&quot; unique_id=&quot;10007&quot;&gt;&lt;property id=&quot;20148&quot; value=&quot;5&quot;/&gt;&lt;property id=&quot;20300&quot; value=&quot;Slide 4 - &amp;quot;Today’s Security Attacks&amp;quot;&quot;/&gt;&lt;property id=&quot;20307&quot; value=&quot;310&quot;/&gt;&lt;/object&gt;&lt;object type=&quot;3&quot; unique_id=&quot;10008&quot;&gt;&lt;property id=&quot;20148&quot; value=&quot;5&quot;/&gt;&lt;property id=&quot;20300&quot; value=&quot;Slide 5 - &amp;quot;Reasons for Successful Attacks&amp;quot;&quot;/&gt;&lt;property id=&quot;20307&quot; value=&quot;311&quot;/&gt;&lt;/object&gt;&lt;object type=&quot;3&quot; unique_id=&quot;10009&quot;&gt;&lt;property id=&quot;20148&quot; value=&quot;5&quot;/&gt;&lt;property id=&quot;20300&quot; value=&quot;Slide 6 - &amp;quot;Difficulties in Defending Against Attacks&amp;quot;&quot;/&gt;&lt;property id=&quot;20307&quot; value=&quot;312&quot;/&gt;&lt;/object&gt;&lt;object type=&quot;3&quot; unique_id=&quot;10010&quot;&gt;&lt;property id=&quot;20148&quot; value=&quot;5&quot;/&gt;&lt;property id=&quot;20300&quot; value=&quot;Slide 7 - &amp;quot;What is Information Security?&amp;quot;&quot;/&gt;&lt;property id=&quot;20307&quot; value=&quot;313&quot;/&gt;&lt;/object&gt;&lt;object type=&quot;3&quot; unique_id=&quot;10011&quot;&gt;&lt;property id=&quot;20148&quot; value=&quot;5&quot;/&gt;&lt;property id=&quot;20300&quot; value=&quot;Slide 8 - &amp;quot;Understanding Security&amp;quot;&quot;/&gt;&lt;property id=&quot;20307&quot; value=&quot;314&quot;/&gt;&lt;/object&gt;&lt;object type=&quot;3&quot; unique_id=&quot;10012&quot;&gt;&lt;property id=&quot;20148&quot; value=&quot;5&quot;/&gt;&lt;property id=&quot;20300&quot; value=&quot;Slide 9 - &amp;quot;Defining Information Security (1 of 4)&amp;quot;&quot;/&gt;&lt;property id=&quot;20307&quot; value=&quot;315&quot;/&gt;&lt;/object&gt;&lt;object type=&quot;3&quot; unique_id=&quot;10013&quot;&gt;&lt;property id=&quot;20148&quot; value=&quot;5&quot;/&gt;&lt;property id=&quot;20300&quot; value=&quot;Slide 10 - &amp;quot;Defining Information Security (2 of 4) &amp;quot;&quot;/&gt;&lt;property id=&quot;20307&quot; value=&quot;316&quot;/&gt;&lt;/object&gt;&lt;object type=&quot;3&quot; unique_id=&quot;10014&quot;&gt;&lt;property id=&quot;20148&quot; value=&quot;5&quot;/&gt;&lt;property id=&quot;20300&quot; value=&quot;Slide 11 - &amp;quot;Defining Information Security (3 of 4)&amp;quot;&quot;/&gt;&lt;property id=&quot;20307&quot; value=&quot;340&quot;/&gt;&lt;/object&gt;&lt;object type=&quot;3&quot; unique_id=&quot;10015&quot;&gt;&lt;property id=&quot;20148&quot; value=&quot;5&quot;/&gt;&lt;property id=&quot;20300&quot; value=&quot;Slide 12 - &amp;quot;Defining Information Security (4 of 4)&amp;quot;&quot;/&gt;&lt;property id=&quot;20307&quot; value=&quot;317&quot;/&gt;&lt;/object&gt;&lt;object type=&quot;3&quot; unique_id=&quot;10016&quot;&gt;&lt;property id=&quot;20148&quot; value=&quot;5&quot;/&gt;&lt;property id=&quot;20300&quot; value=&quot;Slide 13 - &amp;quot;Information Security Terminology (1 of 4)&amp;quot;&quot;/&gt;&lt;property id=&quot;20307&quot; value=&quot;318&quot;/&gt;&lt;/object&gt;&lt;object type=&quot;3&quot; unique_id=&quot;10017&quot;&gt;&lt;property id=&quot;20148&quot; value=&quot;5&quot;/&gt;&lt;property id=&quot;20300&quot; value=&quot;Slide 14 - &amp;quot;Information Security Terminology (2 of 4)&amp;quot;&quot;/&gt;&lt;property id=&quot;20307&quot; value=&quot;341&quot;/&gt;&lt;/object&gt;&lt;object type=&quot;3&quot; unique_id=&quot;10018&quot;&gt;&lt;property id=&quot;20148&quot; value=&quot;5&quot;/&gt;&lt;property id=&quot;20300&quot; value=&quot;Slide 15 - &amp;quot;Information Security Terminology (3 of 4)&amp;quot;&quot;/&gt;&lt;property id=&quot;20307&quot; value=&quot;319&quot;/&gt;&lt;/object&gt;&lt;object type=&quot;3&quot; unique_id=&quot;10019&quot;&gt;&lt;property id=&quot;20148&quot; value=&quot;5&quot;/&gt;&lt;property id=&quot;20300&quot; value=&quot;Slide 16 - &amp;quot;Information Security Terminology (4 of 4)&amp;quot;&quot;/&gt;&lt;property id=&quot;20307&quot; value=&quot;320&quot;/&gt;&lt;/object&gt;&lt;object type=&quot;3&quot; unique_id=&quot;10020&quot;&gt;&lt;property id=&quot;20148&quot; value=&quot;5&quot;/&gt;&lt;property id=&quot;20300&quot; value=&quot;Slide 17 - &amp;quot;Understanding the Importance of Information Security&amp;quot;&quot;/&gt;&lt;property id=&quot;20307&quot; value=&quot;321&quot;/&gt;&lt;/object&gt;&lt;object type=&quot;3&quot; unique_id=&quot;10021&quot;&gt;&lt;property id=&quot;20148&quot; value=&quot;5&quot;/&gt;&lt;property id=&quot;20300&quot; value=&quot;Slide 18 - &amp;quot;Preventing Data Theft&amp;quot;&quot;/&gt;&lt;property id=&quot;20307&quot; value=&quot;322&quot;/&gt;&lt;/object&gt;&lt;object type=&quot;3&quot; unique_id=&quot;10022&quot;&gt;&lt;property id=&quot;20148&quot; value=&quot;5&quot;/&gt;&lt;property id=&quot;20300&quot; value=&quot;Slide 19 - &amp;quot;Thwarting Identity Theft&amp;amp;#x09;&amp;amp;#x09;&amp;quot;&quot;/&gt;&lt;property id=&quot;20307&quot; value=&quot;323&quot;/&gt;&lt;/object&gt;&lt;object type=&quot;3&quot; unique_id=&quot;10023&quot;&gt;&lt;property id=&quot;20148&quot; value=&quot;5&quot;/&gt;&lt;property id=&quot;20300&quot; value=&quot;Slide 20 - &amp;quot;Avoiding Legal Consequences&amp;quot;&quot;/&gt;&lt;property id=&quot;20307&quot; value=&quot;324&quot;/&gt;&lt;/object&gt;&lt;object type=&quot;3&quot; unique_id=&quot;10024&quot;&gt;&lt;property id=&quot;20148&quot; value=&quot;5&quot;/&gt;&lt;property id=&quot;20300&quot; value=&quot;Slide 21 - &amp;quot;Maintaining Productivity&amp;quot;&quot;/&gt;&lt;property id=&quot;20307&quot; value=&quot;325&quot;/&gt;&lt;/object&gt;&lt;object type=&quot;3&quot; unique_id=&quot;10025&quot;&gt;&lt;property id=&quot;20148&quot; value=&quot;5&quot;/&gt;&lt;property id=&quot;20300&quot; value=&quot;Slide 22 - &amp;quot;Foiling Cyberterrorism&amp;quot;&quot;/&gt;&lt;property id=&quot;20307&quot; value=&quot;326&quot;/&gt;&lt;/object&gt;&lt;object type=&quot;3&quot; unique_id=&quot;10026&quot;&gt;&lt;property id=&quot;20148&quot; value=&quot;5&quot;/&gt;&lt;property id=&quot;20300&quot; value=&quot;Slide 23 - &amp;quot;Who Are the Threat Actors?&amp;quot;&quot;/&gt;&lt;property id=&quot;20307&quot; value=&quot;327&quot;/&gt;&lt;/object&gt;&lt;object type=&quot;3&quot; unique_id=&quot;10027&quot;&gt;&lt;property id=&quot;20148&quot; value=&quot;5&quot;/&gt;&lt;property id=&quot;20300&quot; value=&quot;Slide 24 - &amp;quot;Script Kiddies (1 of 2)&amp;quot;&quot;/&gt;&lt;property id=&quot;20307&quot; value=&quot;328&quot;/&gt;&lt;/object&gt;&lt;object type=&quot;3&quot; unique_id=&quot;10028&quot;&gt;&lt;property id=&quot;20148&quot; value=&quot;5&quot;/&gt;&lt;property id=&quot;20300&quot; value=&quot;Slide 25 - &amp;quot;Script Kiddies (2 of 2)&amp;quot;&quot;/&gt;&lt;property id=&quot;20307&quot; value=&quot;342&quot;/&gt;&lt;/object&gt;&lt;object type=&quot;3&quot; unique_id=&quot;10029&quot;&gt;&lt;property id=&quot;20148&quot; value=&quot;5&quot;/&gt;&lt;property id=&quot;20300&quot; value=&quot;Slide 26 - &amp;quot;Hactivists&amp;quot;&quot;/&gt;&lt;property id=&quot;20307&quot; value=&quot;329&quot;/&gt;&lt;/object&gt;&lt;object type=&quot;3&quot; unique_id=&quot;10030&quot;&gt;&lt;property id=&quot;20148&quot; value=&quot;5&quot;/&gt;&lt;property id=&quot;20300&quot; value=&quot;Slide 27 - &amp;quot;Nation State Actors&amp;quot;&quot;/&gt;&lt;property id=&quot;20307&quot; value=&quot;330&quot;/&gt;&lt;/object&gt;&lt;object type=&quot;3&quot; unique_id=&quot;10031&quot;&gt;&lt;property id=&quot;20148&quot; value=&quot;5&quot;/&gt;&lt;property id=&quot;20300&quot; value=&quot;Slide 28 - &amp;quot;Insiders&amp;quot;&quot;/&gt;&lt;property id=&quot;20307&quot; value=&quot;331&quot;/&gt;&lt;/object&gt;&lt;object type=&quot;3&quot; unique_id=&quot;10032&quot;&gt;&lt;property id=&quot;20148&quot; value=&quot;5&quot;/&gt;&lt;property id=&quot;20300&quot; value=&quot;Slide 29 - &amp;quot;Other Threat Actors&amp;quot;&quot;/&gt;&lt;property id=&quot;20307&quot; value=&quot;332&quot;/&gt;&lt;/object&gt;&lt;object type=&quot;3&quot; unique_id=&quot;10033&quot;&gt;&lt;property id=&quot;20148&quot; value=&quot;5&quot;/&gt;&lt;property id=&quot;20300&quot; value=&quot;Slide 30 - &amp;quot;Defending Against Attacks&amp;quot;&quot;/&gt;&lt;property id=&quot;20307&quot; value=&quot;333&quot;/&gt;&lt;/object&gt;&lt;object type=&quot;3&quot; unique_id=&quot;10034&quot;&gt;&lt;property id=&quot;20148&quot; value=&quot;5&quot;/&gt;&lt;property id=&quot;20300&quot; value=&quot;Slide 31 - &amp;quot;Layering&amp;quot;&quot;/&gt;&lt;property id=&quot;20307&quot; value=&quot;334&quot;/&gt;&lt;/object&gt;&lt;object type=&quot;3&quot; unique_id=&quot;10035&quot;&gt;&lt;property id=&quot;20148&quot; value=&quot;5&quot;/&gt;&lt;property id=&quot;20300&quot; value=&quot;Slide 32 - &amp;quot;Limiting&amp;quot;&quot;/&gt;&lt;property id=&quot;20307&quot; value=&quot;335&quot;/&gt;&lt;/object&gt;&lt;object type=&quot;3&quot; unique_id=&quot;10036&quot;&gt;&lt;property id=&quot;20148&quot; value=&quot;5&quot;/&gt;&lt;property id=&quot;20300&quot; value=&quot;Slide 33 - &amp;quot;Diversity&amp;quot;&quot;/&gt;&lt;property id=&quot;20307&quot; value=&quot;336&quot;/&gt;&lt;/object&gt;&lt;object type=&quot;3&quot; unique_id=&quot;10037&quot;&gt;&lt;property id=&quot;20148&quot; value=&quot;5&quot;/&gt;&lt;property id=&quot;20300&quot; value=&quot;Slide 34 - &amp;quot;Obscurity&amp;quot;&quot;/&gt;&lt;property id=&quot;20307&quot; value=&quot;337&quot;/&gt;&lt;/object&gt;&lt;object type=&quot;3&quot; unique_id=&quot;10038&quot;&gt;&lt;property id=&quot;20148&quot; value=&quot;5&quot;/&gt;&lt;property id=&quot;20300&quot; value=&quot;Slide 35 - &amp;quot;Simplicity&amp;quot;&quot;/&gt;&lt;property id=&quot;20307&quot; value=&quot;338&quot;/&gt;&lt;/object&gt;&lt;object type=&quot;3&quot; unique_id=&quot;10039&quot;&gt;&lt;property id=&quot;20148&quot; value=&quot;5&quot;/&gt;&lt;property id=&quot;20300&quot; value=&quot;Slide 36 - &amp;quot;Frameworks and Reference Architectures&amp;quot;&quot;/&gt;&lt;property id=&quot;20307&quot; value=&quot;339&quot;/&gt;&lt;/object&gt;&lt;object type=&quot;3&quot; unique_id=&quot;10040&quot;&gt;&lt;property id=&quot;20148&quot; value=&quot;5&quot;/&gt;&lt;property id=&quot;20300&quot; value=&quot;Slide 37 - &amp;quot;Chapter Summary (1 of 2)&amp;quot;&quot;/&gt;&lt;property id=&quot;20307&quot; value=&quot;307&quot;/&gt;&lt;/object&gt;&lt;object type=&quot;3&quot; unique_id=&quot;10041&quot;&gt;&lt;property id=&quot;20148&quot; value=&quot;5&quot;/&gt;&lt;property id=&quot;20300&quot; value=&quot;Slide 38 - &amp;quot;Chapter Summary (2 of 2)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13229</TotalTime>
  <Words>400</Words>
  <Application>Microsoft Office PowerPoint</Application>
  <PresentationFormat>On-screen Show (4:3)</PresentationFormat>
  <Paragraphs>71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Summer Font</vt:lpstr>
      <vt:lpstr>Wingdings</vt:lpstr>
      <vt:lpstr>Office Theme</vt:lpstr>
      <vt:lpstr>Lecture 02: Requirements for computer protection</vt:lpstr>
      <vt:lpstr>Objectives</vt:lpstr>
      <vt:lpstr>Understanding the Importance of Information Security</vt:lpstr>
      <vt:lpstr>Who Are the Threat Actors?</vt:lpstr>
      <vt:lpstr>Script Kiddies</vt:lpstr>
      <vt:lpstr>Insiders</vt:lpstr>
      <vt:lpstr>Defending Against Attacks</vt:lpstr>
      <vt:lpstr>Layering</vt:lpstr>
      <vt:lpstr>Limiting</vt:lpstr>
      <vt:lpstr>Diversity</vt:lpstr>
      <vt:lpstr>Obscurity</vt:lpstr>
      <vt:lpstr>Simplicity</vt:lpstr>
      <vt:lpstr>Chapter Summary</vt:lpstr>
      <vt:lpstr>PowerPoint Presentation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CompTIA Security+ Guide to Network Security Fundamentals, Sixth Edition</dc:title>
  <dc:subject>Computer Science</dc:subject>
  <dc:creator>Ciampa</dc:creator>
  <cp:keywords>Network Security</cp:keywords>
  <cp:lastModifiedBy>Muammer Aksoy</cp:lastModifiedBy>
  <cp:revision>612</cp:revision>
  <cp:lastPrinted>2010-11-12T17:54:40Z</cp:lastPrinted>
  <dcterms:created xsi:type="dcterms:W3CDTF">2007-02-15T20:50:52Z</dcterms:created>
  <dcterms:modified xsi:type="dcterms:W3CDTF">2024-01-16T04:13:54Z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732539425</vt:i4>
  </property>
  <property fmtid="{D5CDD505-2E9C-101B-9397-08002B2CF9AE}" pid="3" name="_NewReviewCycle">
    <vt:lpwstr/>
  </property>
  <property fmtid="{D5CDD505-2E9C-101B-9397-08002B2CF9AE}" pid="4" name="_EmailSubject">
    <vt:lpwstr>Cengage Branding/Accessibility </vt:lpwstr>
  </property>
  <property fmtid="{D5CDD505-2E9C-101B-9397-08002B2CF9AE}" pid="5" name="_AuthorEmail">
    <vt:lpwstr>maria.garguilo@cengage.com</vt:lpwstr>
  </property>
  <property fmtid="{D5CDD505-2E9C-101B-9397-08002B2CF9AE}" pid="6" name="_AuthorEmailDisplayName">
    <vt:lpwstr>Garguilo, Maria</vt:lpwstr>
  </property>
  <property fmtid="{D5CDD505-2E9C-101B-9397-08002B2CF9AE}" pid="7" name="_PreviousAdHocReviewCycleID">
    <vt:i4>1933890983</vt:i4>
  </property>
</Properties>
</file>