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</p:sldMasterIdLst>
  <p:notesMasterIdLst>
    <p:notesMasterId r:id="rId18"/>
  </p:notesMasterIdLst>
  <p:handoutMasterIdLst>
    <p:handoutMasterId r:id="rId19"/>
  </p:handoutMasterIdLst>
  <p:sldIdLst>
    <p:sldId id="343" r:id="rId2"/>
    <p:sldId id="257" r:id="rId3"/>
    <p:sldId id="375" r:id="rId4"/>
    <p:sldId id="384" r:id="rId5"/>
    <p:sldId id="385" r:id="rId6"/>
    <p:sldId id="493" r:id="rId7"/>
    <p:sldId id="398" r:id="rId8"/>
    <p:sldId id="409" r:id="rId9"/>
    <p:sldId id="415" r:id="rId10"/>
    <p:sldId id="416" r:id="rId11"/>
    <p:sldId id="417" r:id="rId12"/>
    <p:sldId id="418" r:id="rId13"/>
    <p:sldId id="419" r:id="rId14"/>
    <p:sldId id="420" r:id="rId15"/>
    <p:sldId id="383" r:id="rId16"/>
    <p:sldId id="345" r:id="rId17"/>
  </p:sldIdLst>
  <p:sldSz cx="9144000" cy="6858000" type="screen4x3"/>
  <p:notesSz cx="9372600" cy="70866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ette Stillwell" initials="NBS" lastIdx="5" clrIdx="0"/>
  <p:cmAuthor id="1" name="Gerald Titchener" initials="G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C91"/>
    <a:srgbClr val="0080A9"/>
    <a:srgbClr val="1B70A5"/>
    <a:srgbClr val="FFFFFF"/>
    <a:srgbClr val="96CDEE"/>
    <a:srgbClr val="0F3F5D"/>
    <a:srgbClr val="01773A"/>
    <a:srgbClr val="156B13"/>
    <a:srgbClr val="008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2379" autoAdjust="0"/>
    <p:restoredTop sz="96279" autoAdjust="0"/>
  </p:normalViewPr>
  <p:slideViewPr>
    <p:cSldViewPr>
      <p:cViewPr varScale="1">
        <p:scale>
          <a:sx n="62" d="100"/>
          <a:sy n="62" d="100"/>
        </p:scale>
        <p:origin x="16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4EE4060F-EC6E-45B5-96F1-A60F0585115B}" type="datetimeFigureOut">
              <a:rPr lang="en-US" smtClean="0"/>
              <a:pPr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A987596C-5E44-4393-BE44-DB7D499825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6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46950642-C6F2-4E46-90C1-0B12B643B3D7}" type="datetimeFigureOut">
              <a:rPr lang="en-US"/>
              <a:pPr>
                <a:defRPr/>
              </a:pPr>
              <a:t>1/16/2024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CAA8545F-A231-4F50-B1F1-95F56EBB6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40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44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12FD81-43EF-4CDC-8346-2C604B3F9C28}" type="slidenum">
              <a:rPr lang="en-US" sz="1200" smtClean="0"/>
              <a:pPr eaLnBrk="1" hangingPunct="1"/>
              <a:t>13</a:t>
            </a:fld>
            <a:endParaRPr lang="en-US" sz="12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52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5D9F14-D31D-422D-A407-C2414E87FC4A}" type="slidenum">
              <a:rPr lang="en-US" sz="1200" smtClean="0"/>
              <a:pPr eaLnBrk="1" hangingPunct="1"/>
              <a:t>14</a:t>
            </a:fld>
            <a:endParaRPr lang="en-US" sz="1200" dirty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71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DF7FC-AA3D-482B-B1DF-FAEACDBC49CE}" type="slidenum">
              <a:rPr lang="en-US" sz="1200" smtClean="0"/>
              <a:pPr eaLnBrk="1" hangingPunct="1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5110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A8545F-A231-4F50-B1F1-95F56EBB64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9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DF7FC-AA3D-482B-B1DF-FAEACDBC49CE}" type="slidenum">
              <a:rPr lang="en-US" sz="1200" smtClean="0"/>
              <a:pPr eaLnBrk="1" hangingPunct="1"/>
              <a:t>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792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DF7FC-AA3D-482B-B1DF-FAEACDBC49CE}" type="slidenum">
              <a:rPr lang="en-US" sz="1200" smtClean="0"/>
              <a:pPr eaLnBrk="1" hangingPunct="1"/>
              <a:t>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244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DF7FC-AA3D-482B-B1DF-FAEACDBC49CE}" type="slidenum">
              <a:rPr lang="en-US" sz="1200" smtClean="0"/>
              <a:pPr eaLnBrk="1" hangingPunct="1"/>
              <a:t>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0167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ADF7FC-AA3D-482B-B1DF-FAEACDBC49CE}" type="slidenum">
              <a:rPr lang="en-US" sz="1200" smtClean="0"/>
              <a:pPr eaLnBrk="1" hangingPunct="1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094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539D7D-15EB-4680-84B2-670BC0812629}" type="slidenum">
              <a:rPr lang="en-US" sz="1200" smtClean="0"/>
              <a:pPr eaLnBrk="1" hangingPunct="1"/>
              <a:t>8</a:t>
            </a:fld>
            <a:endParaRPr lang="en-US" sz="1200" dirty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8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D270D1-690C-4A14-B434-47F5CE69E8EB}" type="slidenum">
              <a:rPr lang="en-US" sz="1200" smtClean="0"/>
              <a:pPr eaLnBrk="1" hangingPunct="1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424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9F040D-73BA-4C6E-8839-C633A2F0669C}" type="slidenum">
              <a:rPr lang="en-US" sz="1200" smtClean="0"/>
              <a:pPr eaLnBrk="1" hangingPunct="1"/>
              <a:t>11</a:t>
            </a:fld>
            <a:endParaRPr lang="en-US" sz="1200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4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89B4FF-DD3F-4BE2-BE80-A2DF8232A528}" type="slidenum">
              <a:rPr lang="en-US" sz="1200" smtClean="0"/>
              <a:pPr eaLnBrk="1" hangingPunct="1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987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2712698"/>
            <a:ext cx="7747000" cy="377026"/>
          </a:xfrm>
        </p:spPr>
        <p:txBody>
          <a:bodyPr anchor="b"/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3352800"/>
            <a:ext cx="7747000" cy="2359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204120" y="6363869"/>
            <a:ext cx="6201666" cy="366183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1" name="Picture 10" descr="Title_Sl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4" y="254000"/>
            <a:ext cx="8713465" cy="652675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482340" y="223520"/>
            <a:ext cx="2125980" cy="9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812283" y="4885106"/>
            <a:ext cx="2080291" cy="1926127"/>
          </a:xfrm>
          <a:custGeom>
            <a:avLst/>
            <a:gdLst>
              <a:gd name="connsiteX0" fmla="*/ 0 w 1973580"/>
              <a:gd name="connsiteY0" fmla="*/ 0 h 1389864"/>
              <a:gd name="connsiteX1" fmla="*/ 1973580 w 1973580"/>
              <a:gd name="connsiteY1" fmla="*/ 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0 h 1389864"/>
              <a:gd name="connsiteX1" fmla="*/ 1935480 w 1973580"/>
              <a:gd name="connsiteY1" fmla="*/ 60960 h 1389864"/>
              <a:gd name="connsiteX2" fmla="*/ 1973580 w 1973580"/>
              <a:gd name="connsiteY2" fmla="*/ 1389864 h 1389864"/>
              <a:gd name="connsiteX3" fmla="*/ 0 w 1973580"/>
              <a:gd name="connsiteY3" fmla="*/ 1389864 h 1389864"/>
              <a:gd name="connsiteX4" fmla="*/ 0 w 1973580"/>
              <a:gd name="connsiteY4" fmla="*/ 0 h 1389864"/>
              <a:gd name="connsiteX0" fmla="*/ 0 w 1973580"/>
              <a:gd name="connsiteY0" fmla="*/ 54731 h 1444595"/>
              <a:gd name="connsiteX1" fmla="*/ 1577340 w 1973580"/>
              <a:gd name="connsiteY1" fmla="*/ 1391 h 1444595"/>
              <a:gd name="connsiteX2" fmla="*/ 1935480 w 1973580"/>
              <a:gd name="connsiteY2" fmla="*/ 115691 h 1444595"/>
              <a:gd name="connsiteX3" fmla="*/ 1973580 w 1973580"/>
              <a:gd name="connsiteY3" fmla="*/ 1444595 h 1444595"/>
              <a:gd name="connsiteX4" fmla="*/ 0 w 1973580"/>
              <a:gd name="connsiteY4" fmla="*/ 1444595 h 1444595"/>
              <a:gd name="connsiteX5" fmla="*/ 0 w 1973580"/>
              <a:gd name="connsiteY5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0 w 2080291"/>
              <a:gd name="connsiteY6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60960 w 2080291"/>
              <a:gd name="connsiteY6" fmla="*/ 103009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144780 w 2080291"/>
              <a:gd name="connsiteY6" fmla="*/ 999612 h 1444595"/>
              <a:gd name="connsiteX7" fmla="*/ 0 w 2080291"/>
              <a:gd name="connsiteY7" fmla="*/ 54731 h 1444595"/>
              <a:gd name="connsiteX0" fmla="*/ 0 w 2080291"/>
              <a:gd name="connsiteY0" fmla="*/ 54731 h 1444595"/>
              <a:gd name="connsiteX1" fmla="*/ 1577340 w 2080291"/>
              <a:gd name="connsiteY1" fmla="*/ 1391 h 1444595"/>
              <a:gd name="connsiteX2" fmla="*/ 1935480 w 2080291"/>
              <a:gd name="connsiteY2" fmla="*/ 115691 h 1444595"/>
              <a:gd name="connsiteX3" fmla="*/ 2080260 w 2080291"/>
              <a:gd name="connsiteY3" fmla="*/ 428112 h 1444595"/>
              <a:gd name="connsiteX4" fmla="*/ 1973580 w 2080291"/>
              <a:gd name="connsiteY4" fmla="*/ 1444595 h 1444595"/>
              <a:gd name="connsiteX5" fmla="*/ 0 w 2080291"/>
              <a:gd name="connsiteY5" fmla="*/ 1444595 h 1444595"/>
              <a:gd name="connsiteX6" fmla="*/ 99060 w 2080291"/>
              <a:gd name="connsiteY6" fmla="*/ 991992 h 1444595"/>
              <a:gd name="connsiteX7" fmla="*/ 0 w 2080291"/>
              <a:gd name="connsiteY7" fmla="*/ 54731 h 144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291" h="1444595">
                <a:moveTo>
                  <a:pt x="0" y="54731"/>
                </a:moveTo>
                <a:cubicBezTo>
                  <a:pt x="520700" y="67431"/>
                  <a:pt x="1056640" y="-11309"/>
                  <a:pt x="1577340" y="1391"/>
                </a:cubicBezTo>
                <a:lnTo>
                  <a:pt x="1935480" y="115691"/>
                </a:lnTo>
                <a:cubicBezTo>
                  <a:pt x="1932940" y="209671"/>
                  <a:pt x="2082800" y="334132"/>
                  <a:pt x="2080260" y="428112"/>
                </a:cubicBezTo>
                <a:lnTo>
                  <a:pt x="1973580" y="1444595"/>
                </a:lnTo>
                <a:lnTo>
                  <a:pt x="0" y="1444595"/>
                </a:lnTo>
                <a:cubicBezTo>
                  <a:pt x="0" y="1319127"/>
                  <a:pt x="99060" y="1117460"/>
                  <a:pt x="99060" y="991992"/>
                </a:cubicBezTo>
                <a:lnTo>
                  <a:pt x="0" y="547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udi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69" y="5389519"/>
            <a:ext cx="987056" cy="104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8674488" y="5121741"/>
            <a:ext cx="275507" cy="710099"/>
          </a:xfrm>
          <a:prstGeom prst="rect">
            <a:avLst/>
          </a:prstGeom>
        </p:spPr>
      </p:pic>
      <p:pic>
        <p:nvPicPr>
          <p:cNvPr id="13" name="Picture 12" descr="Swirl_3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654">
            <a:off x="7441068" y="6393019"/>
            <a:ext cx="386047" cy="285072"/>
          </a:xfrm>
          <a:prstGeom prst="rect">
            <a:avLst/>
          </a:prstGeom>
        </p:spPr>
      </p:pic>
      <p:pic>
        <p:nvPicPr>
          <p:cNvPr id="14" name="Picture 13" descr="Swirl_3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3124">
            <a:off x="7908376" y="5449329"/>
            <a:ext cx="591497" cy="2456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39373" y="5831840"/>
            <a:ext cx="672857" cy="745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69" y="448408"/>
            <a:ext cx="5719687" cy="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8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228188"/>
            <a:ext cx="617220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17220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udi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7" y="361953"/>
            <a:ext cx="1840495" cy="1940983"/>
          </a:xfrm>
          <a:prstGeom prst="rect">
            <a:avLst/>
          </a:prstGeom>
        </p:spPr>
      </p:pic>
      <p:pic>
        <p:nvPicPr>
          <p:cNvPr id="11" name="Picture 10" descr="Swirl_3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9126">
            <a:off x="1431691" y="1916271"/>
            <a:ext cx="908570" cy="670924"/>
          </a:xfrm>
          <a:prstGeom prst="rect">
            <a:avLst/>
          </a:prstGeom>
        </p:spPr>
      </p:pic>
      <p:pic>
        <p:nvPicPr>
          <p:cNvPr id="12" name="Picture 11" descr="Swirl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741" flipH="1">
            <a:off x="218018" y="3551101"/>
            <a:ext cx="795867" cy="8332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879649" y="2604920"/>
            <a:ext cx="1101550" cy="1221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4" y="4534755"/>
            <a:ext cx="596838" cy="7957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23794"/>
          <a:stretch/>
        </p:blipFill>
        <p:spPr>
          <a:xfrm>
            <a:off x="737542" y="4804753"/>
            <a:ext cx="252342" cy="650393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6" y="6248400"/>
            <a:ext cx="6516222" cy="95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8720" y="6248400"/>
            <a:ext cx="1400289" cy="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3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6" y="6248400"/>
            <a:ext cx="6516222" cy="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6258"/>
            <a:ext cx="8026400" cy="2962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ules_Single_B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3" r="10006"/>
          <a:stretch/>
        </p:blipFill>
        <p:spPr>
          <a:xfrm>
            <a:off x="215900" y="948267"/>
            <a:ext cx="8586216" cy="4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3753" r="6579" b="12460"/>
          <a:stretch/>
        </p:blipFill>
        <p:spPr>
          <a:xfrm>
            <a:off x="79668" y="222263"/>
            <a:ext cx="628992" cy="6972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97682" y="6578465"/>
            <a:ext cx="6781693" cy="244535"/>
          </a:xfrm>
        </p:spPr>
        <p:txBody>
          <a:bodyPr/>
          <a:lstStyle>
            <a:lvl1pPr>
              <a:defRPr sz="600"/>
            </a:lvl1pPr>
          </a:lstStyle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36" y="6248400"/>
            <a:ext cx="6516222" cy="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64703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27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226359"/>
            <a:ext cx="4802013" cy="29033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8" y="314482"/>
            <a:ext cx="2507456" cy="5847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altLang="zh-CN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50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538818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76166" y="6513743"/>
            <a:ext cx="312906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5126" y="6611007"/>
            <a:ext cx="8014247" cy="21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 Cengage.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8720" y="6248400"/>
            <a:ext cx="1400289" cy="4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6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980559" y="2362200"/>
            <a:ext cx="4802013" cy="1143000"/>
          </a:xfrm>
        </p:spPr>
        <p:txBody>
          <a:bodyPr/>
          <a:lstStyle/>
          <a:p>
            <a:pPr algn="ctr"/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 of Cyber Security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97683" y="4098344"/>
            <a:ext cx="5155717" cy="316690"/>
          </a:xfrm>
        </p:spPr>
        <p:txBody>
          <a:bodyPr/>
          <a:lstStyle/>
          <a:p>
            <a:pPr marL="1428750" indent="-1428750"/>
            <a:r>
              <a:rPr lang="en-US" sz="2400" b="1" dirty="0"/>
              <a:t>Lecture 05: Managing Network Security</a:t>
            </a:r>
            <a:endParaRPr lang="en-US" sz="2400" dirty="0"/>
          </a:p>
        </p:txBody>
      </p:sp>
      <p:pic>
        <p:nvPicPr>
          <p:cNvPr id="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809B481-F029-4BB4-9E0F-909F2A91CB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62" r="462"/>
          <a:stretch>
            <a:fillRect/>
          </a:stretch>
        </p:blipFill>
        <p:spPr>
          <a:xfrm>
            <a:off x="253604" y="1557338"/>
            <a:ext cx="2507456" cy="3238500"/>
          </a:xfr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1296F83E-210C-42C0-B953-659E38A5BFF4}"/>
              </a:ext>
            </a:extLst>
          </p:cNvPr>
          <p:cNvSpPr txBox="1">
            <a:spLocks/>
          </p:cNvSpPr>
          <p:nvPr/>
        </p:nvSpPr>
        <p:spPr>
          <a:xfrm>
            <a:off x="2980559" y="5193140"/>
            <a:ext cx="5155717" cy="3694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/>
              <a:t>Dr. </a:t>
            </a:r>
            <a:r>
              <a:rPr lang="en-US" sz="2800" b="1" dirty="0" err="1"/>
              <a:t>Muamer</a:t>
            </a:r>
            <a:r>
              <a:rPr lang="en-US" sz="2800" b="1" dirty="0"/>
              <a:t> Mohammed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06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65125" y="1295400"/>
            <a:ext cx="8415338" cy="3164841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IDPSs work like burglar alarms and combine tried-and-true detection methods from intrusion detection systems (IDSs) with the capability to react to changes in the environment, which is available in intrusion prevention technology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Intrusion Detection and Prevention Systems</a:t>
            </a:r>
          </a:p>
        </p:txBody>
      </p:sp>
    </p:spTree>
    <p:extLst>
      <p:ext uri="{BB962C8B-B14F-4D97-AF65-F5344CB8AC3E}">
        <p14:creationId xmlns:p14="http://schemas.microsoft.com/office/powerpoint/2010/main" val="294314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5338" cy="270317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/>
              <a:t>Systems that include IPS technology attempt to prevent the attack from succeeding by: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Stopping the attack by terminating the network connection or the attacker’s user session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88122"/>
            <a:ext cx="8026400" cy="732508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Intrusion Detection and Prevention Systems (Continued)</a:t>
            </a:r>
          </a:p>
        </p:txBody>
      </p:sp>
    </p:spTree>
    <p:extLst>
      <p:ext uri="{BB962C8B-B14F-4D97-AF65-F5344CB8AC3E}">
        <p14:creationId xmlns:p14="http://schemas.microsoft.com/office/powerpoint/2010/main" val="184213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llustration shows Intrusion detection and prevention systems. The untrusted network passes through an external router, a header and different networking systems. Host I D P S: Examines the data in files stored on the host and alerts systems administrators to any changes and also, Network I D P S: Examines packets on the network and alerts systems administrators to unusual patterns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/>
        </p:blipFill>
        <p:spPr>
          <a:xfrm>
            <a:off x="563652" y="1371600"/>
            <a:ext cx="8077200" cy="434340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E243FC7-3246-4499-9C88-2DC4DAFC0D21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88122"/>
            <a:ext cx="8026400" cy="7325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Intrusion Detection and Prevention Systems (Continued)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F1B8F-EC25-4061-91A0-CA16063ACF7C}"/>
              </a:ext>
            </a:extLst>
          </p:cNvPr>
          <p:cNvSpPr txBox="1">
            <a:spLocks/>
          </p:cNvSpPr>
          <p:nvPr/>
        </p:nvSpPr>
        <p:spPr>
          <a:xfrm>
            <a:off x="457200" y="5912445"/>
            <a:ext cx="7503953" cy="507050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55C91"/>
                </a:solidFill>
              </a:rPr>
              <a:t>Figure 5-2: </a:t>
            </a:r>
            <a:r>
              <a:rPr lang="en-US" altLang="zh-CN" dirty="0">
                <a:solidFill>
                  <a:srgbClr val="055C91"/>
                </a:solidFill>
              </a:rPr>
              <a:t>Intrusion Detection and Prevention Systems </a:t>
            </a:r>
            <a:endParaRPr lang="zh-CN" altLang="en-US" dirty="0">
              <a:solidFill>
                <a:srgbClr val="055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6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5338" cy="4010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/>
              <a:t>A host-based IDPS works by configuring and classifying various categories of systems and data files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/>
              <a:t>Unless the IDPS is very precisely configured, benign actions can generate a large volume of false alarms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/>
              <a:t>Host-based IDPSs can monitor multiple computers simultaneously by storing a client file on each monitored host and then making that host report back to the master console, which is usually located on the system administrator’s computer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Host-Based IDPS </a:t>
            </a:r>
          </a:p>
        </p:txBody>
      </p:sp>
    </p:spTree>
    <p:extLst>
      <p:ext uri="{BB962C8B-B14F-4D97-AF65-F5344CB8AC3E}">
        <p14:creationId xmlns:p14="http://schemas.microsoft.com/office/powerpoint/2010/main" val="406837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295400"/>
            <a:ext cx="8415338" cy="248670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/>
              <a:t>Network-based IDPSs monitor network traffic and, when a predefined condition occurs, notify the appropriate administrator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200" dirty="0"/>
              <a:t>The network-based IDPS looks for patterns of network traffic and must match known and unknown attack strategies against their knowledge base to determine whether an attack has occurred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Network-Based IDPS</a:t>
            </a:r>
          </a:p>
        </p:txBody>
      </p:sp>
    </p:spTree>
    <p:extLst>
      <p:ext uri="{BB962C8B-B14F-4D97-AF65-F5344CB8AC3E}">
        <p14:creationId xmlns:p14="http://schemas.microsoft.com/office/powerpoint/2010/main" val="131690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64925AC-9C58-4093-AE1A-75E5FF28E23F}"/>
              </a:ext>
            </a:extLst>
          </p:cNvPr>
          <p:cNvSpPr txBox="1">
            <a:spLocks/>
          </p:cNvSpPr>
          <p:nvPr/>
        </p:nvSpPr>
        <p:spPr>
          <a:xfrm>
            <a:off x="365125" y="480785"/>
            <a:ext cx="8415338" cy="296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2F9DC73-7EB2-47AA-BC82-125207323E3B}"/>
              </a:ext>
            </a:extLst>
          </p:cNvPr>
          <p:cNvSpPr txBox="1">
            <a:spLocks/>
          </p:cNvSpPr>
          <p:nvPr/>
        </p:nvSpPr>
        <p:spPr>
          <a:xfrm>
            <a:off x="557683" y="1066800"/>
            <a:ext cx="8033657" cy="4965700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 firewall in an InfoSec program is any device that prevents a specific type of information from moving between the outside world (the untrusted network) and the inside world (the trusted network)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Types of firewalls include packet filtering firewalls, application layer proxy firewalls, stateful packet inspection firewalls, and Unified Threat Management devices. There are three common architectural implementations of firewalls: single bastion hosts, screened-host firewalls, and screened-subnet firewalls.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A host-based IDPS resides on a particular computer or server and monitors activity on that system. A network-based IDPS monitors network traffic; when a predefined condition occurs, it responds and notifies the appropriate administrator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65667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0" y="2943450"/>
            <a:ext cx="3063875" cy="9711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50603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2942670"/>
            <a:ext cx="6045200" cy="4308872"/>
          </a:xfrm>
        </p:spPr>
        <p:txBody>
          <a:bodyPr/>
          <a:lstStyle/>
          <a:p>
            <a:pPr marL="688975" indent="-688975" algn="just">
              <a:lnSpc>
                <a:spcPct val="100000"/>
              </a:lnSpc>
            </a:pPr>
            <a:r>
              <a:rPr lang="en-US" altLang="en-US" sz="2400" b="1" dirty="0">
                <a:solidFill>
                  <a:srgbClr val="0080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5.1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and discuss the various types of firewalls and the common approaches to firewall implementation.</a:t>
            </a:r>
          </a:p>
          <a:p>
            <a:pPr marL="688975" indent="-688975" algn="just">
              <a:lnSpc>
                <a:spcPct val="100000"/>
              </a:lnSpc>
            </a:pPr>
            <a:r>
              <a:rPr lang="en-US" sz="2400" b="1" dirty="0">
                <a:solidFill>
                  <a:srgbClr val="0080A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5.2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Define and describe the types of intrusion detection and prevention systems and the strategies on which they are based</a:t>
            </a:r>
          </a:p>
          <a:p>
            <a:pPr marL="688975" indent="-688975" algn="just">
              <a:lnSpc>
                <a:spcPct val="100000"/>
              </a:lnSpc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8975" indent="-688975" algn="just">
              <a:lnSpc>
                <a:spcPct val="100000"/>
              </a:lnSpc>
            </a:pP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 algn="just">
              <a:lnSpc>
                <a:spcPct val="100000"/>
              </a:lnSpc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84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44A1A5-6D9F-4940-8DF8-25BA66B579F5}"/>
              </a:ext>
            </a:extLst>
          </p:cNvPr>
          <p:cNvSpPr txBox="1">
            <a:spLocks/>
          </p:cNvSpPr>
          <p:nvPr/>
        </p:nvSpPr>
        <p:spPr>
          <a:xfrm>
            <a:off x="365125" y="445776"/>
            <a:ext cx="8415338" cy="366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Firewalls</a:t>
            </a:r>
            <a:endParaRPr lang="zh-CN" altLang="en-US" sz="2800" b="1" dirty="0">
              <a:solidFill>
                <a:srgbClr val="0080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3348FA-AC31-4478-A0C9-334C9A2258D5}"/>
              </a:ext>
            </a:extLst>
          </p:cNvPr>
          <p:cNvSpPr txBox="1">
            <a:spLocks/>
          </p:cNvSpPr>
          <p:nvPr/>
        </p:nvSpPr>
        <p:spPr>
          <a:xfrm>
            <a:off x="557683" y="1143000"/>
            <a:ext cx="8033657" cy="48895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In InfoSec, a firewall is any device that prevents a specific type of information from moving between the outside world, known as the untrusted network (e.g., the Internet), and the inside world, known as the trusted network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516042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44A1A5-6D9F-4940-8DF8-25BA66B579F5}"/>
              </a:ext>
            </a:extLst>
          </p:cNvPr>
          <p:cNvSpPr txBox="1">
            <a:spLocks/>
          </p:cNvSpPr>
          <p:nvPr/>
        </p:nvSpPr>
        <p:spPr>
          <a:xfrm>
            <a:off x="365125" y="445776"/>
            <a:ext cx="8415338" cy="366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of Firewalls</a:t>
            </a:r>
            <a:endParaRPr lang="zh-CN" altLang="en-US" sz="2800" b="1" dirty="0">
              <a:solidFill>
                <a:srgbClr val="0080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3348FA-AC31-4478-A0C9-334C9A2258D5}"/>
              </a:ext>
            </a:extLst>
          </p:cNvPr>
          <p:cNvSpPr txBox="1">
            <a:spLocks/>
          </p:cNvSpPr>
          <p:nvPr/>
        </p:nvSpPr>
        <p:spPr>
          <a:xfrm>
            <a:off x="557683" y="1143000"/>
            <a:ext cx="8033657" cy="48895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zh-CN" alt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1FF329-D441-4A17-A6D7-738BAFB6CE72}"/>
              </a:ext>
            </a:extLst>
          </p:cNvPr>
          <p:cNvSpPr txBox="1">
            <a:spLocks/>
          </p:cNvSpPr>
          <p:nvPr/>
        </p:nvSpPr>
        <p:spPr>
          <a:xfrm>
            <a:off x="365125" y="990600"/>
            <a:ext cx="8415338" cy="4889500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The most common types of firewalls are: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Packet filtering firewalls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Application layer proxy firewalls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Stateful packet inspection firewalls </a:t>
            </a:r>
          </a:p>
          <a:p>
            <a:pPr lvl="1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Unified Threat Management (UTM) devices</a:t>
            </a:r>
          </a:p>
        </p:txBody>
      </p:sp>
    </p:spTree>
    <p:extLst>
      <p:ext uri="{BB962C8B-B14F-4D97-AF65-F5344CB8AC3E}">
        <p14:creationId xmlns:p14="http://schemas.microsoft.com/office/powerpoint/2010/main" val="255608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44A1A5-6D9F-4940-8DF8-25BA66B579F5}"/>
              </a:ext>
            </a:extLst>
          </p:cNvPr>
          <p:cNvSpPr txBox="1">
            <a:spLocks/>
          </p:cNvSpPr>
          <p:nvPr/>
        </p:nvSpPr>
        <p:spPr>
          <a:xfrm>
            <a:off x="365125" y="445776"/>
            <a:ext cx="8415338" cy="366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Filtering Firewalls</a:t>
            </a:r>
            <a:endParaRPr lang="zh-CN" altLang="en-US" sz="2800" b="1" dirty="0">
              <a:solidFill>
                <a:srgbClr val="0080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3348FA-AC31-4478-A0C9-334C9A2258D5}"/>
              </a:ext>
            </a:extLst>
          </p:cNvPr>
          <p:cNvSpPr txBox="1">
            <a:spLocks/>
          </p:cNvSpPr>
          <p:nvPr/>
        </p:nvSpPr>
        <p:spPr>
          <a:xfrm>
            <a:off x="557683" y="1143000"/>
            <a:ext cx="8033657" cy="48895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zh-CN" alt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6843AE-9789-4D4B-B460-198CEC844229}"/>
              </a:ext>
            </a:extLst>
          </p:cNvPr>
          <p:cNvSpPr txBox="1">
            <a:spLocks/>
          </p:cNvSpPr>
          <p:nvPr/>
        </p:nvSpPr>
        <p:spPr>
          <a:xfrm>
            <a:off x="365125" y="1066800"/>
            <a:ext cx="8415338" cy="4106585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Packet filtering firewalls are simple networking devices that filter packets by examining every incoming and outgoing packet header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They can selectively filter packets based on values in the packet header, accepting or rejecting packets as needed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These devices can be configured to filter based on IP address, type of packet, port request, and/or other elements present in the packet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4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44A1A5-6D9F-4940-8DF8-25BA66B579F5}"/>
              </a:ext>
            </a:extLst>
          </p:cNvPr>
          <p:cNvSpPr txBox="1">
            <a:spLocks/>
          </p:cNvSpPr>
          <p:nvPr/>
        </p:nvSpPr>
        <p:spPr>
          <a:xfrm>
            <a:off x="365125" y="445776"/>
            <a:ext cx="8415338" cy="3662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 Filtering Firewalls</a:t>
            </a:r>
            <a:endParaRPr lang="zh-CN" altLang="en-US" sz="2800" b="1" dirty="0">
              <a:solidFill>
                <a:srgbClr val="0080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63348FA-AC31-4478-A0C9-334C9A2258D5}"/>
              </a:ext>
            </a:extLst>
          </p:cNvPr>
          <p:cNvSpPr txBox="1">
            <a:spLocks/>
          </p:cNvSpPr>
          <p:nvPr/>
        </p:nvSpPr>
        <p:spPr>
          <a:xfrm>
            <a:off x="557683" y="1143000"/>
            <a:ext cx="8033657" cy="48895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zh-CN" altLang="en-US" sz="2400" dirty="0"/>
          </a:p>
        </p:txBody>
      </p:sp>
      <p:pic>
        <p:nvPicPr>
          <p:cNvPr id="7" name="Picture 6" descr="In Packet filtering firewall a Packet ﬁltering router is used as dual-homed bastion host ﬁrewall. It allows unrestricted packets from trusted networks and filters packets from untrusted networks. ">
            <a:extLst>
              <a:ext uri="{FF2B5EF4-FFF2-40B4-BE49-F238E27FC236}">
                <a16:creationId xmlns:a16="http://schemas.microsoft.com/office/drawing/2014/main" id="{197467EC-6497-41F1-8D63-2E09FE18F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4"/>
          <a:stretch/>
        </p:blipFill>
        <p:spPr>
          <a:xfrm>
            <a:off x="538067" y="1143000"/>
            <a:ext cx="8067866" cy="3810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C155522-4863-46BF-93D9-B88220767207}"/>
              </a:ext>
            </a:extLst>
          </p:cNvPr>
          <p:cNvSpPr txBox="1">
            <a:spLocks/>
          </p:cNvSpPr>
          <p:nvPr/>
        </p:nvSpPr>
        <p:spPr>
          <a:xfrm>
            <a:off x="820023" y="4953000"/>
            <a:ext cx="7503953" cy="507050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55C91"/>
                </a:solidFill>
              </a:rPr>
              <a:t>Figure 5-1: </a:t>
            </a:r>
            <a:r>
              <a:rPr lang="en-US" altLang="zh-CN" dirty="0">
                <a:solidFill>
                  <a:srgbClr val="055C91"/>
                </a:solidFill>
              </a:rPr>
              <a:t>Packet Filtering Firewalls</a:t>
            </a:r>
            <a:endParaRPr lang="zh-CN" altLang="en-US" dirty="0">
              <a:solidFill>
                <a:srgbClr val="055C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09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295400"/>
            <a:ext cx="8415338" cy="4457502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Similar to UTM devices, next-generation firewalls (NextGen or NGFW) combine traditional firewall functions with other network security functions such as deep packet inspection, IDPSs, and the ability to decrypt encrypted traffic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/>
              <a:t>The functions are so similar to those of UTM devices that the difference may lie only in the vendor’s description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Next-Generation (NextGen) Firewalls</a:t>
            </a:r>
          </a:p>
        </p:txBody>
      </p:sp>
    </p:spTree>
    <p:extLst>
      <p:ext uri="{BB962C8B-B14F-4D97-AF65-F5344CB8AC3E}">
        <p14:creationId xmlns:p14="http://schemas.microsoft.com/office/powerpoint/2010/main" val="70820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125" y="1143000"/>
            <a:ext cx="8415338" cy="5254259"/>
          </a:xfrm>
        </p:spPr>
        <p:txBody>
          <a:bodyPr/>
          <a:lstStyle/>
          <a:p>
            <a:pPr marL="461963" indent="-461963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300" dirty="0"/>
              <a:t>When evaluating a firewall, ask the following questions:</a:t>
            </a:r>
          </a:p>
          <a:p>
            <a:pPr marL="685800" lvl="1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/>
              <a:t>What type of firewall technology offers the right balance between protection and cost for the needs of the organization?</a:t>
            </a:r>
          </a:p>
          <a:p>
            <a:pPr marL="685800" lvl="1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/>
              <a:t>What features are included in the base price? What features are available at extra cost? Are all cost factors known?</a:t>
            </a:r>
          </a:p>
          <a:p>
            <a:pPr marL="685800" lvl="1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/>
              <a:t>How easy is it to set up and configure the firewall? How accessible are the staff technicians who can competently configure the firewall?</a:t>
            </a:r>
          </a:p>
          <a:p>
            <a:pPr marL="685800" lvl="1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300" dirty="0"/>
              <a:t>Can the candidate firewall adapt to the growing network in the target organization?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71249"/>
            <a:ext cx="8026400" cy="366254"/>
          </a:xfrm>
        </p:spPr>
        <p:txBody>
          <a:bodyPr/>
          <a:lstStyle/>
          <a:p>
            <a:r>
              <a:rPr lang="en-US" sz="2800" b="1" dirty="0">
                <a:solidFill>
                  <a:srgbClr val="008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the Right Firewall</a:t>
            </a:r>
          </a:p>
        </p:txBody>
      </p:sp>
    </p:spTree>
    <p:extLst>
      <p:ext uri="{BB962C8B-B14F-4D97-AF65-F5344CB8AC3E}">
        <p14:creationId xmlns:p14="http://schemas.microsoft.com/office/powerpoint/2010/main" val="256078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38400" y="2819400"/>
            <a:ext cx="6172200" cy="377026"/>
          </a:xfrm>
        </p:spPr>
        <p:txBody>
          <a:bodyPr/>
          <a:lstStyle/>
          <a:p>
            <a:r>
              <a:rPr lang="en-US" b="1" dirty="0"/>
              <a:t>Intrusion Detection and Prevention Systems</a:t>
            </a:r>
          </a:p>
        </p:txBody>
      </p:sp>
    </p:spTree>
    <p:extLst>
      <p:ext uri="{BB962C8B-B14F-4D97-AF65-F5344CB8AC3E}">
        <p14:creationId xmlns:p14="http://schemas.microsoft.com/office/powerpoint/2010/main" val="4275052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mpTIA Security+ Guide to Network Security Fundamentals, Sixth Editi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Challenges of Securing Information&amp;quot;&quot;/&gt;&lt;property id=&quot;20307&quot; value=&quot;309&quot;/&gt;&lt;/object&gt;&lt;object type=&quot;3&quot; unique_id=&quot;10007&quot;&gt;&lt;property id=&quot;20148&quot; value=&quot;5&quot;/&gt;&lt;property id=&quot;20300&quot; value=&quot;Slide 4 - &amp;quot;Today’s Security Attacks&amp;quot;&quot;/&gt;&lt;property id=&quot;20307&quot; value=&quot;310&quot;/&gt;&lt;/object&gt;&lt;object type=&quot;3&quot; unique_id=&quot;10008&quot;&gt;&lt;property id=&quot;20148&quot; value=&quot;5&quot;/&gt;&lt;property id=&quot;20300&quot; value=&quot;Slide 5 - &amp;quot;Reasons for Successful Attacks&amp;quot;&quot;/&gt;&lt;property id=&quot;20307&quot; value=&quot;311&quot;/&gt;&lt;/object&gt;&lt;object type=&quot;3&quot; unique_id=&quot;10009&quot;&gt;&lt;property id=&quot;20148&quot; value=&quot;5&quot;/&gt;&lt;property id=&quot;20300&quot; value=&quot;Slide 6 - &amp;quot;Difficulties in Defending Against Attacks&amp;quot;&quot;/&gt;&lt;property id=&quot;20307&quot; value=&quot;312&quot;/&gt;&lt;/object&gt;&lt;object type=&quot;3&quot; unique_id=&quot;10010&quot;&gt;&lt;property id=&quot;20148&quot; value=&quot;5&quot;/&gt;&lt;property id=&quot;20300&quot; value=&quot;Slide 7 - &amp;quot;What is Information Security?&amp;quot;&quot;/&gt;&lt;property id=&quot;20307&quot; value=&quot;313&quot;/&gt;&lt;/object&gt;&lt;object type=&quot;3&quot; unique_id=&quot;10011&quot;&gt;&lt;property id=&quot;20148&quot; value=&quot;5&quot;/&gt;&lt;property id=&quot;20300&quot; value=&quot;Slide 8 - &amp;quot;Understanding Security&amp;quot;&quot;/&gt;&lt;property id=&quot;20307&quot; value=&quot;314&quot;/&gt;&lt;/object&gt;&lt;object type=&quot;3&quot; unique_id=&quot;10012&quot;&gt;&lt;property id=&quot;20148&quot; value=&quot;5&quot;/&gt;&lt;property id=&quot;20300&quot; value=&quot;Slide 9 - &amp;quot;Defining Information Security (1 of 4)&amp;quot;&quot;/&gt;&lt;property id=&quot;20307&quot; value=&quot;315&quot;/&gt;&lt;/object&gt;&lt;object type=&quot;3&quot; unique_id=&quot;10013&quot;&gt;&lt;property id=&quot;20148&quot; value=&quot;5&quot;/&gt;&lt;property id=&quot;20300&quot; value=&quot;Slide 10 - &amp;quot;Defining Information Security (2 of 4) &amp;quot;&quot;/&gt;&lt;property id=&quot;20307&quot; value=&quot;316&quot;/&gt;&lt;/object&gt;&lt;object type=&quot;3&quot; unique_id=&quot;10014&quot;&gt;&lt;property id=&quot;20148&quot; value=&quot;5&quot;/&gt;&lt;property id=&quot;20300&quot; value=&quot;Slide 11 - &amp;quot;Defining Information Security (3 of 4)&amp;quot;&quot;/&gt;&lt;property id=&quot;20307&quot; value=&quot;340&quot;/&gt;&lt;/object&gt;&lt;object type=&quot;3&quot; unique_id=&quot;10015&quot;&gt;&lt;property id=&quot;20148&quot; value=&quot;5&quot;/&gt;&lt;property id=&quot;20300&quot; value=&quot;Slide 12 - &amp;quot;Defining Information Security (4 of 4)&amp;quot;&quot;/&gt;&lt;property id=&quot;20307&quot; value=&quot;317&quot;/&gt;&lt;/object&gt;&lt;object type=&quot;3&quot; unique_id=&quot;10016&quot;&gt;&lt;property id=&quot;20148&quot; value=&quot;5&quot;/&gt;&lt;property id=&quot;20300&quot; value=&quot;Slide 13 - &amp;quot;Information Security Terminology (1 of 4)&amp;quot;&quot;/&gt;&lt;property id=&quot;20307&quot; value=&quot;318&quot;/&gt;&lt;/object&gt;&lt;object type=&quot;3&quot; unique_id=&quot;10017&quot;&gt;&lt;property id=&quot;20148&quot; value=&quot;5&quot;/&gt;&lt;property id=&quot;20300&quot; value=&quot;Slide 14 - &amp;quot;Information Security Terminology (2 of 4)&amp;quot;&quot;/&gt;&lt;property id=&quot;20307&quot; value=&quot;341&quot;/&gt;&lt;/object&gt;&lt;object type=&quot;3&quot; unique_id=&quot;10018&quot;&gt;&lt;property id=&quot;20148&quot; value=&quot;5&quot;/&gt;&lt;property id=&quot;20300&quot; value=&quot;Slide 15 - &amp;quot;Information Security Terminology (3 of 4)&amp;quot;&quot;/&gt;&lt;property id=&quot;20307&quot; value=&quot;319&quot;/&gt;&lt;/object&gt;&lt;object type=&quot;3&quot; unique_id=&quot;10019&quot;&gt;&lt;property id=&quot;20148&quot; value=&quot;5&quot;/&gt;&lt;property id=&quot;20300&quot; value=&quot;Slide 16 - &amp;quot;Information Security Terminology (4 of 4)&amp;quot;&quot;/&gt;&lt;property id=&quot;20307&quot; value=&quot;320&quot;/&gt;&lt;/object&gt;&lt;object type=&quot;3&quot; unique_id=&quot;10020&quot;&gt;&lt;property id=&quot;20148&quot; value=&quot;5&quot;/&gt;&lt;property id=&quot;20300&quot; value=&quot;Slide 17 - &amp;quot;Understanding the Importance of Information Security&amp;quot;&quot;/&gt;&lt;property id=&quot;20307&quot; value=&quot;321&quot;/&gt;&lt;/object&gt;&lt;object type=&quot;3&quot; unique_id=&quot;10021&quot;&gt;&lt;property id=&quot;20148&quot; value=&quot;5&quot;/&gt;&lt;property id=&quot;20300&quot; value=&quot;Slide 18 - &amp;quot;Preventing Data Theft&amp;quot;&quot;/&gt;&lt;property id=&quot;20307&quot; value=&quot;322&quot;/&gt;&lt;/object&gt;&lt;object type=&quot;3&quot; unique_id=&quot;10022&quot;&gt;&lt;property id=&quot;20148&quot; value=&quot;5&quot;/&gt;&lt;property id=&quot;20300&quot; value=&quot;Slide 19 - &amp;quot;Thwarting Identity Theft&amp;amp;#x09;&amp;amp;#x09;&amp;quot;&quot;/&gt;&lt;property id=&quot;20307&quot; value=&quot;323&quot;/&gt;&lt;/object&gt;&lt;object type=&quot;3&quot; unique_id=&quot;10023&quot;&gt;&lt;property id=&quot;20148&quot; value=&quot;5&quot;/&gt;&lt;property id=&quot;20300&quot; value=&quot;Slide 20 - &amp;quot;Avoiding Legal Consequences&amp;quot;&quot;/&gt;&lt;property id=&quot;20307&quot; value=&quot;324&quot;/&gt;&lt;/object&gt;&lt;object type=&quot;3&quot; unique_id=&quot;10024&quot;&gt;&lt;property id=&quot;20148&quot; value=&quot;5&quot;/&gt;&lt;property id=&quot;20300&quot; value=&quot;Slide 21 - &amp;quot;Maintaining Productivity&amp;quot;&quot;/&gt;&lt;property id=&quot;20307&quot; value=&quot;325&quot;/&gt;&lt;/object&gt;&lt;object type=&quot;3&quot; unique_id=&quot;10025&quot;&gt;&lt;property id=&quot;20148&quot; value=&quot;5&quot;/&gt;&lt;property id=&quot;20300&quot; value=&quot;Slide 22 - &amp;quot;Foiling Cyberterrorism&amp;quot;&quot;/&gt;&lt;property id=&quot;20307&quot; value=&quot;326&quot;/&gt;&lt;/object&gt;&lt;object type=&quot;3&quot; unique_id=&quot;10026&quot;&gt;&lt;property id=&quot;20148&quot; value=&quot;5&quot;/&gt;&lt;property id=&quot;20300&quot; value=&quot;Slide 23 - &amp;quot;Who Are the Threat Actors?&amp;quot;&quot;/&gt;&lt;property id=&quot;20307&quot; value=&quot;327&quot;/&gt;&lt;/object&gt;&lt;object type=&quot;3&quot; unique_id=&quot;10027&quot;&gt;&lt;property id=&quot;20148&quot; value=&quot;5&quot;/&gt;&lt;property id=&quot;20300&quot; value=&quot;Slide 24 - &amp;quot;Script Kiddies (1 of 2)&amp;quot;&quot;/&gt;&lt;property id=&quot;20307&quot; value=&quot;328&quot;/&gt;&lt;/object&gt;&lt;object type=&quot;3&quot; unique_id=&quot;10028&quot;&gt;&lt;property id=&quot;20148&quot; value=&quot;5&quot;/&gt;&lt;property id=&quot;20300&quot; value=&quot;Slide 25 - &amp;quot;Script Kiddies (2 of 2)&amp;quot;&quot;/&gt;&lt;property id=&quot;20307&quot; value=&quot;342&quot;/&gt;&lt;/object&gt;&lt;object type=&quot;3&quot; unique_id=&quot;10029&quot;&gt;&lt;property id=&quot;20148&quot; value=&quot;5&quot;/&gt;&lt;property id=&quot;20300&quot; value=&quot;Slide 26 - &amp;quot;Hactivists&amp;quot;&quot;/&gt;&lt;property id=&quot;20307&quot; value=&quot;329&quot;/&gt;&lt;/object&gt;&lt;object type=&quot;3&quot; unique_id=&quot;10030&quot;&gt;&lt;property id=&quot;20148&quot; value=&quot;5&quot;/&gt;&lt;property id=&quot;20300&quot; value=&quot;Slide 27 - &amp;quot;Nation State Actors&amp;quot;&quot;/&gt;&lt;property id=&quot;20307&quot; value=&quot;330&quot;/&gt;&lt;/object&gt;&lt;object type=&quot;3&quot; unique_id=&quot;10031&quot;&gt;&lt;property id=&quot;20148&quot; value=&quot;5&quot;/&gt;&lt;property id=&quot;20300&quot; value=&quot;Slide 28 - &amp;quot;Insiders&amp;quot;&quot;/&gt;&lt;property id=&quot;20307&quot; value=&quot;331&quot;/&gt;&lt;/object&gt;&lt;object type=&quot;3&quot; unique_id=&quot;10032&quot;&gt;&lt;property id=&quot;20148&quot; value=&quot;5&quot;/&gt;&lt;property id=&quot;20300&quot; value=&quot;Slide 29 - &amp;quot;Other Threat Actors&amp;quot;&quot;/&gt;&lt;property id=&quot;20307&quot; value=&quot;332&quot;/&gt;&lt;/object&gt;&lt;object type=&quot;3&quot; unique_id=&quot;10033&quot;&gt;&lt;property id=&quot;20148&quot; value=&quot;5&quot;/&gt;&lt;property id=&quot;20300&quot; value=&quot;Slide 30 - &amp;quot;Defending Against Attacks&amp;quot;&quot;/&gt;&lt;property id=&quot;20307&quot; value=&quot;333&quot;/&gt;&lt;/object&gt;&lt;object type=&quot;3&quot; unique_id=&quot;10034&quot;&gt;&lt;property id=&quot;20148&quot; value=&quot;5&quot;/&gt;&lt;property id=&quot;20300&quot; value=&quot;Slide 31 - &amp;quot;Layering&amp;quot;&quot;/&gt;&lt;property id=&quot;20307&quot; value=&quot;334&quot;/&gt;&lt;/object&gt;&lt;object type=&quot;3&quot; unique_id=&quot;10035&quot;&gt;&lt;property id=&quot;20148&quot; value=&quot;5&quot;/&gt;&lt;property id=&quot;20300&quot; value=&quot;Slide 32 - &amp;quot;Limiting&amp;quot;&quot;/&gt;&lt;property id=&quot;20307&quot; value=&quot;335&quot;/&gt;&lt;/object&gt;&lt;object type=&quot;3&quot; unique_id=&quot;10036&quot;&gt;&lt;property id=&quot;20148&quot; value=&quot;5&quot;/&gt;&lt;property id=&quot;20300&quot; value=&quot;Slide 33 - &amp;quot;Diversity&amp;quot;&quot;/&gt;&lt;property id=&quot;20307&quot; value=&quot;336&quot;/&gt;&lt;/object&gt;&lt;object type=&quot;3&quot; unique_id=&quot;10037&quot;&gt;&lt;property id=&quot;20148&quot; value=&quot;5&quot;/&gt;&lt;property id=&quot;20300&quot; value=&quot;Slide 34 - &amp;quot;Obscurity&amp;quot;&quot;/&gt;&lt;property id=&quot;20307&quot; value=&quot;337&quot;/&gt;&lt;/object&gt;&lt;object type=&quot;3&quot; unique_id=&quot;10038&quot;&gt;&lt;property id=&quot;20148&quot; value=&quot;5&quot;/&gt;&lt;property id=&quot;20300&quot; value=&quot;Slide 35 - &amp;quot;Simplicity&amp;quot;&quot;/&gt;&lt;property id=&quot;20307&quot; value=&quot;338&quot;/&gt;&lt;/object&gt;&lt;object type=&quot;3&quot; unique_id=&quot;10039&quot;&gt;&lt;property id=&quot;20148&quot; value=&quot;5&quot;/&gt;&lt;property id=&quot;20300&quot; value=&quot;Slide 36 - &amp;quot;Frameworks and Reference Architectures&amp;quot;&quot;/&gt;&lt;property id=&quot;20307&quot; value=&quot;339&quot;/&gt;&lt;/object&gt;&lt;object type=&quot;3&quot; unique_id=&quot;10040&quot;&gt;&lt;property id=&quot;20148&quot; value=&quot;5&quot;/&gt;&lt;property id=&quot;20300&quot; value=&quot;Slide 37 - &amp;quot;Chapter Summary (1 of 2)&amp;quot;&quot;/&gt;&lt;property id=&quot;20307&quot; value=&quot;307&quot;/&gt;&lt;/object&gt;&lt;object type=&quot;3&quot; unique_id=&quot;10041&quot;&gt;&lt;property id=&quot;20148&quot; value=&quot;5&quot;/&gt;&lt;property id=&quot;20300&quot; value=&quot;Slide 38 - &amp;quot;Chapter Summary (2 of 2)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13459</TotalTime>
  <Words>709</Words>
  <Application>Microsoft Office PowerPoint</Application>
  <PresentationFormat>On-screen Show (4:3)</PresentationFormat>
  <Paragraphs>63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Summer Font</vt:lpstr>
      <vt:lpstr>Times New Roman</vt:lpstr>
      <vt:lpstr>Wingdings</vt:lpstr>
      <vt:lpstr>Office Theme</vt:lpstr>
      <vt:lpstr>Lecture 05: Managing Network Security</vt:lpstr>
      <vt:lpstr>Objectives</vt:lpstr>
      <vt:lpstr>PowerPoint Presentation</vt:lpstr>
      <vt:lpstr>PowerPoint Presentation</vt:lpstr>
      <vt:lpstr>PowerPoint Presentation</vt:lpstr>
      <vt:lpstr>PowerPoint Presentation</vt:lpstr>
      <vt:lpstr>Next-Generation (NextGen) Firewalls</vt:lpstr>
      <vt:lpstr>Selecting the Right Firewall</vt:lpstr>
      <vt:lpstr>Intrusion Detection and Prevention Systems</vt:lpstr>
      <vt:lpstr>Intrusion Detection and Prevention Systems</vt:lpstr>
      <vt:lpstr>Intrusion Detection and Prevention Systems (Continued)</vt:lpstr>
      <vt:lpstr>PowerPoint Presentation</vt:lpstr>
      <vt:lpstr>Host-Based IDPS </vt:lpstr>
      <vt:lpstr>Network-Based IDPS</vt:lpstr>
      <vt:lpstr>PowerPoint Presentation</vt:lpstr>
      <vt:lpstr>PowerPoint Presentation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CompTIA Security+ Guide to Network Security Fundamentals, Sixth Edition</dc:title>
  <dc:subject>Computer Science</dc:subject>
  <dc:creator>Ciampa</dc:creator>
  <cp:keywords>Network Security</cp:keywords>
  <cp:lastModifiedBy>Muammer Aksoy</cp:lastModifiedBy>
  <cp:revision>635</cp:revision>
  <cp:lastPrinted>2010-11-12T17:54:40Z</cp:lastPrinted>
  <dcterms:created xsi:type="dcterms:W3CDTF">2007-02-15T20:50:52Z</dcterms:created>
  <dcterms:modified xsi:type="dcterms:W3CDTF">2024-01-16T04:26:41Z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732539425</vt:i4>
  </property>
  <property fmtid="{D5CDD505-2E9C-101B-9397-08002B2CF9AE}" pid="3" name="_NewReviewCycle">
    <vt:lpwstr/>
  </property>
  <property fmtid="{D5CDD505-2E9C-101B-9397-08002B2CF9AE}" pid="4" name="_EmailSubject">
    <vt:lpwstr>Cengage Branding/Accessibility </vt:lpwstr>
  </property>
  <property fmtid="{D5CDD505-2E9C-101B-9397-08002B2CF9AE}" pid="5" name="_AuthorEmail">
    <vt:lpwstr>maria.garguilo@cengage.com</vt:lpwstr>
  </property>
  <property fmtid="{D5CDD505-2E9C-101B-9397-08002B2CF9AE}" pid="6" name="_AuthorEmailDisplayName">
    <vt:lpwstr>Garguilo, Maria</vt:lpwstr>
  </property>
  <property fmtid="{D5CDD505-2E9C-101B-9397-08002B2CF9AE}" pid="7" name="_PreviousAdHocReviewCycleID">
    <vt:i4>1933890983</vt:i4>
  </property>
</Properties>
</file>