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0" r:id="rId3"/>
    <p:sldId id="263" r:id="rId4"/>
    <p:sldId id="259" r:id="rId5"/>
    <p:sldId id="260" r:id="rId6"/>
    <p:sldId id="261" r:id="rId7"/>
    <p:sldId id="279" r:id="rId8"/>
    <p:sldId id="281" r:id="rId9"/>
    <p:sldId id="264" r:id="rId10"/>
    <p:sldId id="265" r:id="rId11"/>
    <p:sldId id="266" r:id="rId12"/>
    <p:sldId id="283" r:id="rId13"/>
    <p:sldId id="269" r:id="rId14"/>
    <p:sldId id="268" r:id="rId15"/>
    <p:sldId id="270" r:id="rId16"/>
    <p:sldId id="271" r:id="rId17"/>
    <p:sldId id="276" r:id="rId18"/>
    <p:sldId id="272" r:id="rId19"/>
    <p:sldId id="282"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23CB"/>
    <a:srgbClr val="0062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0" d="100"/>
          <a:sy n="60" d="100"/>
        </p:scale>
        <p:origin x="-364" y="-10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dirty="0"/>
              <a:t>2/2/2024</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2/2/2024</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6DFF08F-DC6B-4601-B491-B0F83F6DD2DA}" type="datetimeFigureOut">
              <a:rPr lang="en-US" dirty="0"/>
              <a:t>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6DFF08F-DC6B-4601-B491-B0F83F6DD2DA}" type="datetimeFigureOut">
              <a:rPr lang="en-US" dirty="0"/>
              <a:t>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2/2/2024</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1"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r" defTabSz="914400" rtl="1"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r" defTabSz="914400" rtl="1"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r" defTabSz="914400" rtl="1"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r" defTabSz="914400" rtl="1"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r" defTabSz="914400" rtl="1"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r" defTabSz="914400" rtl="1"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r" defTabSz="914400" rtl="1"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r" defTabSz="914400" rtl="1"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r" defTabSz="914400" rtl="1"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b="1" dirty="0" smtClean="0">
                <a:solidFill>
                  <a:schemeClr val="bg1"/>
                </a:solidFill>
                <a:latin typeface="Sakkal Majalla" panose="02000000000000000000" pitchFamily="2" charset="-78"/>
                <a:cs typeface="Sakkal Majalla" panose="02000000000000000000" pitchFamily="2" charset="-78"/>
              </a:rPr>
              <a:t>محاضرات إدارة الجودة والبيئة</a:t>
            </a:r>
            <a:endParaRPr lang="ar-IQ" b="1" dirty="0">
              <a:solidFill>
                <a:schemeClr val="bg1"/>
              </a:solidFill>
              <a:latin typeface="Sakkal Majalla" panose="02000000000000000000" pitchFamily="2" charset="-78"/>
              <a:cs typeface="Sakkal Majalla" panose="02000000000000000000" pitchFamily="2" charset="-78"/>
            </a:endParaRPr>
          </a:p>
        </p:txBody>
      </p:sp>
      <p:sp>
        <p:nvSpPr>
          <p:cNvPr id="3" name="عنوان فرعي 2"/>
          <p:cNvSpPr>
            <a:spLocks noGrp="1"/>
          </p:cNvSpPr>
          <p:nvPr>
            <p:ph type="subTitle" idx="1"/>
          </p:nvPr>
        </p:nvSpPr>
        <p:spPr>
          <a:xfrm>
            <a:off x="1524000" y="3996250"/>
            <a:ext cx="9144000" cy="2239450"/>
          </a:xfrm>
        </p:spPr>
        <p:txBody>
          <a:bodyPr>
            <a:normAutofit/>
          </a:bodyPr>
          <a:lstStyle/>
          <a:p>
            <a:r>
              <a:rPr lang="ar-IQ" sz="3600" b="1" smtClean="0">
                <a:latin typeface="Algerian" panose="04020705040A02060702" pitchFamily="82" charset="0"/>
              </a:rPr>
              <a:t>اعداد .أ.د</a:t>
            </a:r>
            <a:r>
              <a:rPr lang="ar-IQ" sz="3600" b="1" dirty="0" smtClean="0">
                <a:latin typeface="Algerian" panose="04020705040A02060702" pitchFamily="82" charset="0"/>
              </a:rPr>
              <a:t>. امل عبد محمد علي</a:t>
            </a:r>
          </a:p>
          <a:p>
            <a:r>
              <a:rPr lang="ar-IQ" sz="3600" b="1" dirty="0" smtClean="0">
                <a:latin typeface="Algerian" panose="04020705040A02060702" pitchFamily="82" charset="0"/>
              </a:rPr>
              <a:t>جامعة المستقبل</a:t>
            </a:r>
            <a:r>
              <a:rPr lang="en-US" sz="3600" b="1" dirty="0" smtClean="0">
                <a:latin typeface="Algerian" panose="04020705040A02060702" pitchFamily="82" charset="0"/>
              </a:rPr>
              <a:t>/</a:t>
            </a:r>
            <a:r>
              <a:rPr lang="ar-IQ" sz="3600" b="1" dirty="0" smtClean="0">
                <a:latin typeface="Algerian" panose="04020705040A02060702" pitchFamily="82" charset="0"/>
              </a:rPr>
              <a:t>كلية العلوم الادارية</a:t>
            </a:r>
          </a:p>
          <a:p>
            <a:r>
              <a:rPr lang="ar-IQ" sz="3600" b="1" dirty="0" smtClean="0">
                <a:latin typeface="Algerian" panose="04020705040A02060702" pitchFamily="82" charset="0"/>
              </a:rPr>
              <a:t>قسم ادارة الاعمال</a:t>
            </a:r>
            <a:endParaRPr lang="ar-IQ" sz="3600" b="1" dirty="0">
              <a:latin typeface="Algerian" panose="04020705040A02060702" pitchFamily="82" charset="0"/>
            </a:endParaRPr>
          </a:p>
        </p:txBody>
      </p:sp>
      <p:pic>
        <p:nvPicPr>
          <p:cNvPr id="4" name="Picture 2" descr="C:\Users\p\Downloads\جامعة المستقبل.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79573" y="151853"/>
            <a:ext cx="1880694" cy="17715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258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cs typeface="Simple Bold Jut Out" panose="02010401010101010101" pitchFamily="2" charset="-78"/>
              </a:rPr>
              <a:t>الفرق بين السلع والخدمات</a:t>
            </a:r>
            <a:endParaRPr lang="ar-IQ" dirty="0">
              <a:cs typeface="Simple Bold Jut Out" panose="02010401010101010101" pitchFamily="2" charset="-78"/>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257412519"/>
              </p:ext>
            </p:extLst>
          </p:nvPr>
        </p:nvGraphicFramePr>
        <p:xfrm>
          <a:off x="1386348" y="1792937"/>
          <a:ext cx="9409471" cy="4882183"/>
        </p:xfrm>
        <a:graphic>
          <a:graphicData uri="http://schemas.openxmlformats.org/drawingml/2006/table">
            <a:tbl>
              <a:tblPr rtl="1" firstRow="1" firstCol="1" lastRow="1" lastCol="1" bandRow="1" bandCol="1">
                <a:tableStyleId>{5C22544A-7EE6-4342-B048-85BDC9FD1C3A}</a:tableStyleId>
              </a:tblPr>
              <a:tblGrid>
                <a:gridCol w="1654635"/>
                <a:gridCol w="3877418"/>
                <a:gridCol w="3877418"/>
              </a:tblGrid>
              <a:tr h="256957">
                <a:tc>
                  <a:txBody>
                    <a:bodyPr/>
                    <a:lstStyle/>
                    <a:p>
                      <a:pPr algn="ctr" rtl="1">
                        <a:spcAft>
                          <a:spcPts val="0"/>
                        </a:spcAft>
                      </a:pPr>
                      <a:r>
                        <a:rPr lang="ar-IQ" sz="1400">
                          <a:solidFill>
                            <a:srgbClr val="1B23CB"/>
                          </a:solidFill>
                          <a:effectLst/>
                        </a:rPr>
                        <a:t>الصفة</a:t>
                      </a:r>
                      <a:endParaRPr lang="en-US" sz="1200">
                        <a:solidFill>
                          <a:srgbClr val="1B23CB"/>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rtl="1">
                        <a:spcAft>
                          <a:spcPts val="0"/>
                        </a:spcAft>
                      </a:pPr>
                      <a:r>
                        <a:rPr lang="ar-IQ" sz="1400">
                          <a:solidFill>
                            <a:srgbClr val="1B23CB"/>
                          </a:solidFill>
                          <a:effectLst/>
                        </a:rPr>
                        <a:t>السلعة</a:t>
                      </a:r>
                      <a:endParaRPr lang="en-US" sz="1200">
                        <a:solidFill>
                          <a:srgbClr val="1B23CB"/>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rtl="1">
                        <a:spcAft>
                          <a:spcPts val="0"/>
                        </a:spcAft>
                      </a:pPr>
                      <a:r>
                        <a:rPr lang="ar-IQ" sz="1400">
                          <a:solidFill>
                            <a:srgbClr val="1B23CB"/>
                          </a:solidFill>
                          <a:effectLst/>
                        </a:rPr>
                        <a:t>الخدمة</a:t>
                      </a:r>
                      <a:endParaRPr lang="en-US" sz="1200">
                        <a:solidFill>
                          <a:srgbClr val="1B23CB"/>
                        </a:solidFill>
                        <a:effectLst/>
                        <a:latin typeface="Times New Roman" panose="02020603050405020304" pitchFamily="18" charset="0"/>
                        <a:ea typeface="Times New Roman" panose="02020603050405020304" pitchFamily="18" charset="0"/>
                      </a:endParaRPr>
                    </a:p>
                  </a:txBody>
                  <a:tcPr marL="68580" marR="68580" marT="0" marB="0"/>
                </a:tc>
              </a:tr>
              <a:tr h="770871">
                <a:tc>
                  <a:txBody>
                    <a:bodyPr/>
                    <a:lstStyle/>
                    <a:p>
                      <a:pPr algn="ctr" rtl="1">
                        <a:spcAft>
                          <a:spcPts val="0"/>
                        </a:spcAft>
                      </a:pPr>
                      <a:r>
                        <a:rPr lang="ar-IQ" sz="1400">
                          <a:solidFill>
                            <a:srgbClr val="1B23CB"/>
                          </a:solidFill>
                          <a:effectLst/>
                        </a:rPr>
                        <a:t>الملكية</a:t>
                      </a:r>
                      <a:endParaRPr lang="en-US" sz="1200">
                        <a:solidFill>
                          <a:srgbClr val="1B23CB"/>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r" rtl="1">
                        <a:spcAft>
                          <a:spcPts val="0"/>
                        </a:spcAft>
                      </a:pPr>
                      <a:r>
                        <a:rPr lang="ar-IQ" sz="1400">
                          <a:solidFill>
                            <a:srgbClr val="1B23CB"/>
                          </a:solidFill>
                          <a:effectLst/>
                        </a:rPr>
                        <a:t>يمكن انتقال ملكيتها عن طريق إعادة بيعها</a:t>
                      </a:r>
                      <a:endParaRPr lang="en-US" sz="1200">
                        <a:solidFill>
                          <a:srgbClr val="1B23CB"/>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r" rtl="1">
                        <a:spcAft>
                          <a:spcPts val="0"/>
                        </a:spcAft>
                      </a:pPr>
                      <a:r>
                        <a:rPr lang="ar-IQ" sz="1400" dirty="0">
                          <a:solidFill>
                            <a:srgbClr val="1B23CB"/>
                          </a:solidFill>
                          <a:effectLst/>
                        </a:rPr>
                        <a:t>لا يمكن انتقال ملكيتها عن طريق إعادة بيعها</a:t>
                      </a:r>
                      <a:endParaRPr lang="en-US" sz="1200" dirty="0">
                        <a:solidFill>
                          <a:srgbClr val="1B23CB"/>
                        </a:solidFill>
                        <a:effectLst/>
                        <a:latin typeface="Times New Roman" panose="02020603050405020304" pitchFamily="18" charset="0"/>
                        <a:ea typeface="Times New Roman" panose="02020603050405020304" pitchFamily="18" charset="0"/>
                      </a:endParaRPr>
                    </a:p>
                  </a:txBody>
                  <a:tcPr marL="68580" marR="68580" marT="0" marB="0" anchor="ctr"/>
                </a:tc>
              </a:tr>
              <a:tr h="256957">
                <a:tc>
                  <a:txBody>
                    <a:bodyPr/>
                    <a:lstStyle/>
                    <a:p>
                      <a:pPr algn="ctr" rtl="1">
                        <a:spcAft>
                          <a:spcPts val="0"/>
                        </a:spcAft>
                      </a:pPr>
                      <a:r>
                        <a:rPr lang="ar-IQ" sz="1400">
                          <a:solidFill>
                            <a:srgbClr val="1B23CB"/>
                          </a:solidFill>
                          <a:effectLst/>
                        </a:rPr>
                        <a:t>الخزن</a:t>
                      </a:r>
                      <a:endParaRPr lang="en-US" sz="1200">
                        <a:solidFill>
                          <a:srgbClr val="1B23CB"/>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r" rtl="1">
                        <a:spcAft>
                          <a:spcPts val="0"/>
                        </a:spcAft>
                      </a:pPr>
                      <a:r>
                        <a:rPr lang="ar-IQ" sz="1400">
                          <a:solidFill>
                            <a:srgbClr val="1B23CB"/>
                          </a:solidFill>
                          <a:effectLst/>
                        </a:rPr>
                        <a:t>يمكن خزنها</a:t>
                      </a:r>
                      <a:endParaRPr lang="en-US" sz="1200">
                        <a:solidFill>
                          <a:srgbClr val="1B23CB"/>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r" rtl="1">
                        <a:spcAft>
                          <a:spcPts val="0"/>
                        </a:spcAft>
                      </a:pPr>
                      <a:r>
                        <a:rPr lang="ar-IQ" sz="1400">
                          <a:solidFill>
                            <a:srgbClr val="1B23CB"/>
                          </a:solidFill>
                          <a:effectLst/>
                        </a:rPr>
                        <a:t>لا يمكن خزنها</a:t>
                      </a:r>
                      <a:endParaRPr lang="en-US" sz="1200">
                        <a:solidFill>
                          <a:srgbClr val="1B23CB"/>
                        </a:solidFill>
                        <a:effectLst/>
                        <a:latin typeface="Times New Roman" panose="02020603050405020304" pitchFamily="18" charset="0"/>
                        <a:ea typeface="Times New Roman" panose="02020603050405020304" pitchFamily="18" charset="0"/>
                      </a:endParaRPr>
                    </a:p>
                  </a:txBody>
                  <a:tcPr marL="68580" marR="68580" marT="0" marB="0" anchor="ctr"/>
                </a:tc>
              </a:tr>
              <a:tr h="770871">
                <a:tc>
                  <a:txBody>
                    <a:bodyPr/>
                    <a:lstStyle/>
                    <a:p>
                      <a:pPr algn="ctr" rtl="1">
                        <a:spcAft>
                          <a:spcPts val="0"/>
                        </a:spcAft>
                      </a:pPr>
                      <a:r>
                        <a:rPr lang="ar-IQ" sz="1400">
                          <a:solidFill>
                            <a:srgbClr val="1B23CB"/>
                          </a:solidFill>
                          <a:effectLst/>
                        </a:rPr>
                        <a:t>قياس الجودة</a:t>
                      </a:r>
                      <a:endParaRPr lang="en-US" sz="1200">
                        <a:solidFill>
                          <a:srgbClr val="1B23CB"/>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r" rtl="1">
                        <a:spcAft>
                          <a:spcPts val="0"/>
                        </a:spcAft>
                      </a:pPr>
                      <a:r>
                        <a:rPr lang="ar-IQ" sz="1400" dirty="0">
                          <a:solidFill>
                            <a:srgbClr val="1B23CB"/>
                          </a:solidFill>
                          <a:effectLst/>
                        </a:rPr>
                        <a:t>الجودة تقاس إثناء عملية الإنتاج</a:t>
                      </a:r>
                      <a:endParaRPr lang="en-US" sz="1200" dirty="0">
                        <a:solidFill>
                          <a:srgbClr val="1B23CB"/>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r" rtl="1">
                        <a:spcAft>
                          <a:spcPts val="0"/>
                        </a:spcAft>
                      </a:pPr>
                      <a:r>
                        <a:rPr lang="ar-IQ" sz="1400">
                          <a:solidFill>
                            <a:srgbClr val="1B23CB"/>
                          </a:solidFill>
                          <a:effectLst/>
                        </a:rPr>
                        <a:t>الحكم على الجودة يأتي بعد تسليم الخدمة</a:t>
                      </a:r>
                      <a:endParaRPr lang="en-US" sz="1200">
                        <a:solidFill>
                          <a:srgbClr val="1B23CB"/>
                        </a:solidFill>
                        <a:effectLst/>
                        <a:latin typeface="Times New Roman" panose="02020603050405020304" pitchFamily="18" charset="0"/>
                        <a:ea typeface="Times New Roman" panose="02020603050405020304" pitchFamily="18" charset="0"/>
                      </a:endParaRPr>
                    </a:p>
                  </a:txBody>
                  <a:tcPr marL="68580" marR="68580" marT="0" marB="0" anchor="ctr"/>
                </a:tc>
              </a:tr>
              <a:tr h="513914">
                <a:tc>
                  <a:txBody>
                    <a:bodyPr/>
                    <a:lstStyle/>
                    <a:p>
                      <a:pPr algn="ctr" rtl="1">
                        <a:spcAft>
                          <a:spcPts val="0"/>
                        </a:spcAft>
                      </a:pPr>
                      <a:r>
                        <a:rPr lang="ar-IQ" sz="1400">
                          <a:solidFill>
                            <a:srgbClr val="1B23CB"/>
                          </a:solidFill>
                          <a:effectLst/>
                        </a:rPr>
                        <a:t>الاتاحية</a:t>
                      </a:r>
                      <a:endParaRPr lang="en-US" sz="1200">
                        <a:solidFill>
                          <a:srgbClr val="1B23CB"/>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r" rtl="1">
                        <a:spcAft>
                          <a:spcPts val="0"/>
                        </a:spcAft>
                      </a:pPr>
                      <a:r>
                        <a:rPr lang="ar-IQ" sz="1400">
                          <a:solidFill>
                            <a:srgbClr val="1B23CB"/>
                          </a:solidFill>
                          <a:effectLst/>
                        </a:rPr>
                        <a:t>السلعة متاحة قبل شرائها</a:t>
                      </a:r>
                      <a:endParaRPr lang="en-US" sz="1200">
                        <a:solidFill>
                          <a:srgbClr val="1B23CB"/>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r" rtl="1">
                        <a:spcAft>
                          <a:spcPts val="0"/>
                        </a:spcAft>
                      </a:pPr>
                      <a:r>
                        <a:rPr lang="ar-IQ" sz="1400">
                          <a:solidFill>
                            <a:srgbClr val="1B23CB"/>
                          </a:solidFill>
                          <a:effectLst/>
                        </a:rPr>
                        <a:t>تقدم الخدمة بالوجود الفعلي للزبون</a:t>
                      </a:r>
                      <a:endParaRPr lang="en-US" sz="1200">
                        <a:solidFill>
                          <a:srgbClr val="1B23CB"/>
                        </a:solidFill>
                        <a:effectLst/>
                        <a:latin typeface="Times New Roman" panose="02020603050405020304" pitchFamily="18" charset="0"/>
                        <a:ea typeface="Times New Roman" panose="02020603050405020304" pitchFamily="18" charset="0"/>
                      </a:endParaRPr>
                    </a:p>
                  </a:txBody>
                  <a:tcPr marL="68580" marR="68580" marT="0" marB="0" anchor="ctr"/>
                </a:tc>
              </a:tr>
              <a:tr h="770871">
                <a:tc>
                  <a:txBody>
                    <a:bodyPr/>
                    <a:lstStyle/>
                    <a:p>
                      <a:pPr algn="ctr" rtl="1">
                        <a:spcAft>
                          <a:spcPts val="0"/>
                        </a:spcAft>
                      </a:pPr>
                      <a:r>
                        <a:rPr lang="ar-IQ" sz="1400">
                          <a:solidFill>
                            <a:srgbClr val="1B23CB"/>
                          </a:solidFill>
                          <a:effectLst/>
                        </a:rPr>
                        <a:t>مشاركة الزبون</a:t>
                      </a:r>
                      <a:endParaRPr lang="en-US" sz="1200">
                        <a:solidFill>
                          <a:srgbClr val="1B23CB"/>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r" rtl="1">
                        <a:spcAft>
                          <a:spcPts val="0"/>
                        </a:spcAft>
                      </a:pPr>
                      <a:r>
                        <a:rPr lang="ar-IQ" sz="1400">
                          <a:solidFill>
                            <a:srgbClr val="1B23CB"/>
                          </a:solidFill>
                          <a:effectLst/>
                        </a:rPr>
                        <a:t>لا يشارك الزبون في عملية إنتاج السلع إلا نادرا</a:t>
                      </a:r>
                      <a:endParaRPr lang="en-US" sz="1200">
                        <a:solidFill>
                          <a:srgbClr val="1B23CB"/>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r" rtl="1">
                        <a:spcAft>
                          <a:spcPts val="0"/>
                        </a:spcAft>
                      </a:pPr>
                      <a:r>
                        <a:rPr lang="ar-IQ" sz="1400" dirty="0">
                          <a:solidFill>
                            <a:srgbClr val="1B23CB"/>
                          </a:solidFill>
                          <a:effectLst/>
                        </a:rPr>
                        <a:t>الزبون عنصر مشارك فعال في عملية إنتاج وتقديم الخدمة</a:t>
                      </a:r>
                      <a:endParaRPr lang="en-US" sz="1200" dirty="0">
                        <a:solidFill>
                          <a:srgbClr val="1B23CB"/>
                        </a:solidFill>
                        <a:effectLst/>
                        <a:latin typeface="Times New Roman" panose="02020603050405020304" pitchFamily="18" charset="0"/>
                        <a:ea typeface="Times New Roman" panose="02020603050405020304" pitchFamily="18" charset="0"/>
                      </a:endParaRPr>
                    </a:p>
                  </a:txBody>
                  <a:tcPr marL="68580" marR="68580" marT="0" marB="0" anchor="ctr"/>
                </a:tc>
              </a:tr>
              <a:tr h="513914">
                <a:tc>
                  <a:txBody>
                    <a:bodyPr/>
                    <a:lstStyle/>
                    <a:p>
                      <a:pPr algn="ctr" rtl="1">
                        <a:spcAft>
                          <a:spcPts val="0"/>
                        </a:spcAft>
                      </a:pPr>
                      <a:r>
                        <a:rPr lang="ar-IQ" sz="1400">
                          <a:solidFill>
                            <a:srgbClr val="1B23CB"/>
                          </a:solidFill>
                          <a:effectLst/>
                        </a:rPr>
                        <a:t>النفاد</a:t>
                      </a:r>
                      <a:endParaRPr lang="en-US" sz="1200">
                        <a:solidFill>
                          <a:srgbClr val="1B23CB"/>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r" rtl="1">
                        <a:spcAft>
                          <a:spcPts val="0"/>
                        </a:spcAft>
                      </a:pPr>
                      <a:r>
                        <a:rPr lang="ar-IQ" sz="1400">
                          <a:solidFill>
                            <a:srgbClr val="1B23CB"/>
                          </a:solidFill>
                          <a:effectLst/>
                        </a:rPr>
                        <a:t>معمرة</a:t>
                      </a:r>
                      <a:endParaRPr lang="en-US" sz="1200">
                        <a:solidFill>
                          <a:srgbClr val="1B23CB"/>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r" rtl="1">
                        <a:spcAft>
                          <a:spcPts val="0"/>
                        </a:spcAft>
                      </a:pPr>
                      <a:r>
                        <a:rPr lang="ar-IQ" sz="1400">
                          <a:solidFill>
                            <a:srgbClr val="1B23CB"/>
                          </a:solidFill>
                          <a:effectLst/>
                        </a:rPr>
                        <a:t>غير معمرة وسريعة التلف</a:t>
                      </a:r>
                      <a:endParaRPr lang="en-US" sz="1200">
                        <a:solidFill>
                          <a:srgbClr val="1B23CB"/>
                        </a:solidFill>
                        <a:effectLst/>
                        <a:latin typeface="Times New Roman" panose="02020603050405020304" pitchFamily="18" charset="0"/>
                        <a:ea typeface="Times New Roman" panose="02020603050405020304" pitchFamily="18" charset="0"/>
                      </a:endParaRPr>
                    </a:p>
                  </a:txBody>
                  <a:tcPr marL="68580" marR="68580" marT="0" marB="0" anchor="ctr"/>
                </a:tc>
              </a:tr>
              <a:tr h="513914">
                <a:tc>
                  <a:txBody>
                    <a:bodyPr/>
                    <a:lstStyle/>
                    <a:p>
                      <a:pPr algn="ctr" rtl="1">
                        <a:spcAft>
                          <a:spcPts val="0"/>
                        </a:spcAft>
                      </a:pPr>
                      <a:r>
                        <a:rPr lang="ar-IQ" sz="1400">
                          <a:solidFill>
                            <a:srgbClr val="1B23CB"/>
                          </a:solidFill>
                          <a:effectLst/>
                        </a:rPr>
                        <a:t>النقل</a:t>
                      </a:r>
                      <a:endParaRPr lang="en-US" sz="1200">
                        <a:solidFill>
                          <a:srgbClr val="1B23CB"/>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r" rtl="1">
                        <a:spcAft>
                          <a:spcPts val="0"/>
                        </a:spcAft>
                      </a:pPr>
                      <a:r>
                        <a:rPr lang="ar-IQ" sz="1400">
                          <a:solidFill>
                            <a:srgbClr val="1B23CB"/>
                          </a:solidFill>
                          <a:effectLst/>
                        </a:rPr>
                        <a:t>يمكن نقلها من مكان لآخر</a:t>
                      </a:r>
                      <a:endParaRPr lang="en-US" sz="1200">
                        <a:solidFill>
                          <a:srgbClr val="1B23CB"/>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r" rtl="1">
                        <a:spcAft>
                          <a:spcPts val="0"/>
                        </a:spcAft>
                      </a:pPr>
                      <a:r>
                        <a:rPr lang="ar-IQ" sz="1400">
                          <a:solidFill>
                            <a:srgbClr val="1B23CB"/>
                          </a:solidFill>
                          <a:effectLst/>
                        </a:rPr>
                        <a:t>لا يمكن نقلها</a:t>
                      </a:r>
                      <a:endParaRPr lang="en-US" sz="1200">
                        <a:solidFill>
                          <a:srgbClr val="1B23CB"/>
                        </a:solidFill>
                        <a:effectLst/>
                        <a:latin typeface="Times New Roman" panose="02020603050405020304" pitchFamily="18" charset="0"/>
                        <a:ea typeface="Times New Roman" panose="02020603050405020304" pitchFamily="18" charset="0"/>
                      </a:endParaRPr>
                    </a:p>
                  </a:txBody>
                  <a:tcPr marL="68580" marR="68580" marT="0" marB="0" anchor="ctr"/>
                </a:tc>
              </a:tr>
              <a:tr h="513914">
                <a:tc>
                  <a:txBody>
                    <a:bodyPr/>
                    <a:lstStyle/>
                    <a:p>
                      <a:pPr algn="ctr" rtl="1">
                        <a:spcAft>
                          <a:spcPts val="0"/>
                        </a:spcAft>
                      </a:pPr>
                      <a:r>
                        <a:rPr lang="ar-IQ" sz="1400">
                          <a:solidFill>
                            <a:srgbClr val="1B23CB"/>
                          </a:solidFill>
                          <a:effectLst/>
                        </a:rPr>
                        <a:t>الاستهلاك</a:t>
                      </a:r>
                      <a:endParaRPr lang="en-US" sz="1200">
                        <a:solidFill>
                          <a:srgbClr val="1B23CB"/>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r" rtl="1">
                        <a:spcAft>
                          <a:spcPts val="0"/>
                        </a:spcAft>
                      </a:pPr>
                      <a:r>
                        <a:rPr lang="ar-IQ" sz="1400">
                          <a:solidFill>
                            <a:srgbClr val="1B23CB"/>
                          </a:solidFill>
                          <a:effectLst/>
                        </a:rPr>
                        <a:t>الإنتاج لا يتزامن مع الاستهلاك</a:t>
                      </a:r>
                      <a:endParaRPr lang="en-US" sz="1200">
                        <a:solidFill>
                          <a:srgbClr val="1B23CB"/>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r" rtl="1">
                        <a:spcAft>
                          <a:spcPts val="0"/>
                        </a:spcAft>
                      </a:pPr>
                      <a:r>
                        <a:rPr lang="ar-IQ" sz="1400" dirty="0">
                          <a:solidFill>
                            <a:srgbClr val="1B23CB"/>
                          </a:solidFill>
                          <a:effectLst/>
                        </a:rPr>
                        <a:t>الإنتاج يتزامن مع الاستهلاك</a:t>
                      </a:r>
                      <a:endParaRPr lang="en-US" sz="1200" dirty="0">
                        <a:solidFill>
                          <a:srgbClr val="1B23CB"/>
                        </a:solidFill>
                        <a:effectLst/>
                        <a:latin typeface="Times New Roman" panose="02020603050405020304" pitchFamily="18" charset="0"/>
                        <a:ea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3698368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solidFill>
                  <a:srgbClr val="0062AC"/>
                </a:solidFill>
                <a:cs typeface="Simple Bold Jut Out" panose="02010401010101010101" pitchFamily="2" charset="-78"/>
              </a:rPr>
              <a:t>ابعاد جودة السلع</a:t>
            </a:r>
            <a:endParaRPr lang="ar-IQ" dirty="0">
              <a:solidFill>
                <a:srgbClr val="0062AC"/>
              </a:solidFill>
              <a:cs typeface="Simple Bold Jut Out" panose="02010401010101010101" pitchFamily="2" charset="-78"/>
            </a:endParaRPr>
          </a:p>
        </p:txBody>
      </p:sp>
      <p:sp>
        <p:nvSpPr>
          <p:cNvPr id="3" name="عنصر نائب للمحتوى 2"/>
          <p:cNvSpPr>
            <a:spLocks noGrp="1"/>
          </p:cNvSpPr>
          <p:nvPr>
            <p:ph idx="1"/>
          </p:nvPr>
        </p:nvSpPr>
        <p:spPr>
          <a:xfrm>
            <a:off x="1457607" y="2011679"/>
            <a:ext cx="9529391" cy="9178403"/>
          </a:xfrm>
        </p:spPr>
        <p:txBody>
          <a:bodyPr>
            <a:noAutofit/>
          </a:bodyPr>
          <a:lstStyle/>
          <a:p>
            <a:pPr lvl="8"/>
            <a:r>
              <a:rPr lang="ar-IQ" sz="2800" b="1" dirty="0" smtClean="0">
                <a:latin typeface="Times New Roman" panose="02020603050405020304" pitchFamily="18" charset="0"/>
                <a:cs typeface="Times New Roman" panose="02020603050405020304" pitchFamily="18" charset="0"/>
              </a:rPr>
              <a:t>الأداء</a:t>
            </a:r>
            <a:r>
              <a:rPr lang="ar-IQ" sz="2800" b="1" dirty="0">
                <a:latin typeface="Times New Roman" panose="02020603050405020304" pitchFamily="18" charset="0"/>
                <a:cs typeface="Times New Roman" panose="02020603050405020304" pitchFamily="18" charset="0"/>
              </a:rPr>
              <a:t>:-</a:t>
            </a:r>
            <a:r>
              <a:rPr lang="ar-IQ" sz="2800" dirty="0">
                <a:latin typeface="Times New Roman" panose="02020603050405020304" pitchFamily="18" charset="0"/>
                <a:cs typeface="Times New Roman" panose="02020603050405020304" pitchFamily="18" charset="0"/>
              </a:rPr>
              <a:t> </a:t>
            </a:r>
            <a:r>
              <a:rPr lang="ar-IQ" sz="2800" dirty="0" smtClean="0">
                <a:latin typeface="Times New Roman" panose="02020603050405020304" pitchFamily="18" charset="0"/>
                <a:cs typeface="Times New Roman" panose="02020603050405020304" pitchFamily="18" charset="0"/>
              </a:rPr>
              <a:t>وتشمل خصائص التشغيل الاساسية للمنتوج</a:t>
            </a:r>
          </a:p>
          <a:p>
            <a:pPr lvl="0"/>
            <a:r>
              <a:rPr lang="ar-IQ" sz="3200" dirty="0" smtClean="0">
                <a:latin typeface="Times New Roman" panose="02020603050405020304" pitchFamily="18" charset="0"/>
                <a:cs typeface="Times New Roman" panose="02020603050405020304" pitchFamily="18" charset="0"/>
              </a:rPr>
              <a:t>الهيئة او المظهر:- وهي العناصر المضافة على الخصائص الاساسية للتشغيل</a:t>
            </a:r>
          </a:p>
          <a:p>
            <a:pPr lvl="0"/>
            <a:r>
              <a:rPr lang="ar-IQ" sz="3200" b="1" dirty="0" err="1" smtClean="0">
                <a:latin typeface="Times New Roman" panose="02020603050405020304" pitchFamily="18" charset="0"/>
                <a:cs typeface="Times New Roman" panose="02020603050405020304" pitchFamily="18" charset="0"/>
              </a:rPr>
              <a:t>المعولية</a:t>
            </a:r>
            <a:r>
              <a:rPr lang="ar-IQ" sz="3200" b="1" dirty="0" smtClean="0">
                <a:latin typeface="Times New Roman" panose="02020603050405020304" pitchFamily="18" charset="0"/>
                <a:cs typeface="Times New Roman" panose="02020603050405020304" pitchFamily="18" charset="0"/>
              </a:rPr>
              <a:t> </a:t>
            </a:r>
            <a:r>
              <a:rPr lang="ar-IQ" sz="3200" b="1" dirty="0">
                <a:latin typeface="Times New Roman" panose="02020603050405020304" pitchFamily="18" charset="0"/>
                <a:cs typeface="Times New Roman" panose="02020603050405020304" pitchFamily="18" charset="0"/>
              </a:rPr>
              <a:t>أو الاعتمادية </a:t>
            </a:r>
            <a:r>
              <a:rPr lang="ar-IQ" sz="3200" b="1" dirty="0" smtClean="0">
                <a:latin typeface="Times New Roman" panose="02020603050405020304" pitchFamily="18" charset="0"/>
                <a:cs typeface="Times New Roman" panose="02020603050405020304" pitchFamily="18" charset="0"/>
              </a:rPr>
              <a:t>:- وتعكس درجة الموثوقية بالمنتوج </a:t>
            </a:r>
            <a:r>
              <a:rPr lang="ar-IQ" sz="3200" b="1" dirty="0" err="1" smtClean="0">
                <a:latin typeface="Times New Roman" panose="02020603050405020304" pitchFamily="18" charset="0"/>
                <a:cs typeface="Times New Roman" panose="02020603050405020304" pitchFamily="18" charset="0"/>
              </a:rPr>
              <a:t>وثقاس</a:t>
            </a:r>
            <a:r>
              <a:rPr lang="ar-IQ" sz="3200" b="1" dirty="0" smtClean="0">
                <a:latin typeface="Times New Roman" panose="02020603050405020304" pitchFamily="18" charset="0"/>
                <a:cs typeface="Times New Roman" panose="02020603050405020304" pitchFamily="18" charset="0"/>
              </a:rPr>
              <a:t> باحتمالية اداء المنتوج بكفاءة دون عطل</a:t>
            </a:r>
          </a:p>
          <a:p>
            <a:pPr lvl="0"/>
            <a:r>
              <a:rPr lang="ar-IQ" sz="3200" b="1" dirty="0" smtClean="0">
                <a:latin typeface="Times New Roman" panose="02020603050405020304" pitchFamily="18" charset="0"/>
                <a:cs typeface="Times New Roman" panose="02020603050405020304" pitchFamily="18" charset="0"/>
              </a:rPr>
              <a:t>المتانة </a:t>
            </a:r>
            <a:r>
              <a:rPr lang="ar-IQ" sz="3200" b="1" dirty="0">
                <a:latin typeface="Times New Roman" panose="02020603050405020304" pitchFamily="18" charset="0"/>
                <a:cs typeface="Times New Roman" panose="02020603050405020304" pitchFamily="18" charset="0"/>
              </a:rPr>
              <a:t>أو </a:t>
            </a:r>
            <a:r>
              <a:rPr lang="ar-IQ" sz="3200" b="1" dirty="0" smtClean="0">
                <a:latin typeface="Times New Roman" panose="02020603050405020304" pitchFamily="18" charset="0"/>
                <a:cs typeface="Times New Roman" panose="02020603050405020304" pitchFamily="18" charset="0"/>
              </a:rPr>
              <a:t>التحمل :</a:t>
            </a:r>
            <a:r>
              <a:rPr lang="ar-IQ" sz="3200" dirty="0" smtClean="0">
                <a:latin typeface="Times New Roman" panose="02020603050405020304" pitchFamily="18" charset="0"/>
                <a:cs typeface="Times New Roman" panose="02020603050405020304" pitchFamily="18" charset="0"/>
              </a:rPr>
              <a:t>-كم العمر التشغيلي للمنتوج قبل ان يتم استبداله او استهلاكه</a:t>
            </a:r>
          </a:p>
          <a:p>
            <a:pPr lvl="0"/>
            <a:r>
              <a:rPr lang="ar-IQ" sz="3200" dirty="0" smtClean="0">
                <a:latin typeface="Times New Roman" panose="02020603050405020304" pitchFamily="18" charset="0"/>
                <a:cs typeface="Times New Roman" panose="02020603050405020304" pitchFamily="18" charset="0"/>
              </a:rPr>
              <a:t>المطابقة:- وتعني درجة مطابقه المنتوج النهائي للمعايير والمواصفات الموضوعة مسبقا</a:t>
            </a:r>
          </a:p>
          <a:p>
            <a:pPr lvl="0"/>
            <a:endParaRPr lang="ar-IQ" sz="3600" dirty="0" smtClean="0">
              <a:latin typeface="Times New Roman" panose="02020603050405020304" pitchFamily="18" charset="0"/>
              <a:cs typeface="Times New Roman" panose="02020603050405020304" pitchFamily="18" charset="0"/>
            </a:endParaRPr>
          </a:p>
          <a:p>
            <a:pPr lvl="0"/>
            <a:endParaRPr lang="ar-IQ" sz="3600" dirty="0">
              <a:latin typeface="Times New Roman" panose="02020603050405020304" pitchFamily="18" charset="0"/>
              <a:cs typeface="Times New Roman" panose="02020603050405020304" pitchFamily="18" charset="0"/>
            </a:endParaRPr>
          </a:p>
          <a:p>
            <a:pPr lvl="0"/>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0646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ابعاد جودة السلعة</a:t>
            </a:r>
            <a:endParaRPr lang="en-US" dirty="0"/>
          </a:p>
        </p:txBody>
      </p:sp>
      <p:sp>
        <p:nvSpPr>
          <p:cNvPr id="3" name="عنصر نائب للمحتوى 2"/>
          <p:cNvSpPr>
            <a:spLocks noGrp="1"/>
          </p:cNvSpPr>
          <p:nvPr>
            <p:ph idx="1"/>
          </p:nvPr>
        </p:nvSpPr>
        <p:spPr/>
        <p:txBody>
          <a:bodyPr/>
          <a:lstStyle/>
          <a:p>
            <a:pPr lvl="0"/>
            <a:r>
              <a:rPr lang="ar-IQ" sz="2400" dirty="0">
                <a:latin typeface="Times New Roman" panose="02020603050405020304" pitchFamily="18" charset="0"/>
                <a:cs typeface="Times New Roman" panose="02020603050405020304" pitchFamily="18" charset="0"/>
              </a:rPr>
              <a:t>الجودة المدركة:-وهي الشعور بالثقة في مستوى الجودة الذي يطوره او يدركه الزبائن على اساس </a:t>
            </a:r>
            <a:r>
              <a:rPr lang="ar-IQ" sz="2400" dirty="0" smtClean="0">
                <a:latin typeface="Times New Roman" panose="02020603050405020304" pitchFamily="18" charset="0"/>
                <a:cs typeface="Times New Roman" panose="02020603050405020304" pitchFamily="18" charset="0"/>
              </a:rPr>
              <a:t>ما يرونه </a:t>
            </a:r>
            <a:r>
              <a:rPr lang="ar-IQ" sz="2400" dirty="0">
                <a:latin typeface="Times New Roman" panose="02020603050405020304" pitchFamily="18" charset="0"/>
                <a:cs typeface="Times New Roman" panose="02020603050405020304" pitchFamily="18" charset="0"/>
              </a:rPr>
              <a:t>من خبراتهم وسمعة الشركة والعلامة التجارية.</a:t>
            </a:r>
          </a:p>
          <a:p>
            <a:pPr lvl="0"/>
            <a:r>
              <a:rPr lang="ar-IQ" sz="2400" dirty="0">
                <a:latin typeface="Times New Roman" panose="02020603050405020304" pitchFamily="18" charset="0"/>
                <a:cs typeface="Times New Roman" panose="02020603050405020304" pitchFamily="18" charset="0"/>
              </a:rPr>
              <a:t>القابلية على الصيانة او الخدمة:- وتمثل درجة السهولة التي يتم بها صيانة وتصليح المنتوج.</a:t>
            </a:r>
          </a:p>
          <a:p>
            <a:pPr lvl="0"/>
            <a:r>
              <a:rPr lang="ar-IQ" sz="2400" dirty="0">
                <a:latin typeface="Times New Roman" panose="02020603050405020304" pitchFamily="18" charset="0"/>
                <a:cs typeface="Times New Roman" panose="02020603050405020304" pitchFamily="18" charset="0"/>
              </a:rPr>
              <a:t>الخصائص الجمالية:- كيف يبدو المظهر الخارجي للمنتوج، مذاقه، رائحته، شكله ، </a:t>
            </a:r>
            <a:r>
              <a:rPr lang="ar-IQ" sz="2400" dirty="0" smtClean="0">
                <a:latin typeface="Times New Roman" panose="02020603050405020304" pitchFamily="18" charset="0"/>
                <a:cs typeface="Times New Roman" panose="02020603050405020304" pitchFamily="18" charset="0"/>
              </a:rPr>
              <a:t>رونقه</a:t>
            </a:r>
          </a:p>
          <a:p>
            <a:pPr lvl="0"/>
            <a:r>
              <a:rPr lang="ar-IQ" sz="2400" dirty="0" smtClean="0">
                <a:latin typeface="Times New Roman" panose="02020603050405020304" pitchFamily="18" charset="0"/>
                <a:cs typeface="Times New Roman" panose="02020603050405020304" pitchFamily="18" charset="0"/>
              </a:rPr>
              <a:t>الامان:- التأكد من عدم نعرض الزبون للإصابة او اضرر عند استخدام المنتوج.</a:t>
            </a:r>
          </a:p>
          <a:p>
            <a:pPr lvl="0"/>
            <a:r>
              <a:rPr lang="ar-IQ" sz="2400" dirty="0" smtClean="0">
                <a:latin typeface="Times New Roman" panose="02020603050405020304" pitchFamily="18" charset="0"/>
                <a:cs typeface="Times New Roman" panose="02020603050405020304" pitchFamily="18" charset="0"/>
              </a:rPr>
              <a:t>القابلية على الصيانة او الخدمة:- وتمثل درجة السهولة التي يتم بها صيانة وتصليح المنتج.</a:t>
            </a:r>
          </a:p>
          <a:p>
            <a:pPr lvl="0"/>
            <a:r>
              <a:rPr lang="ar-IQ" sz="2400" dirty="0" smtClean="0">
                <a:latin typeface="Times New Roman" panose="02020603050405020304" pitchFamily="18" charset="0"/>
                <a:cs typeface="Times New Roman" panose="02020603050405020304" pitchFamily="18" charset="0"/>
              </a:rPr>
              <a:t>الكمال :- درجة خلو المنتوج من العيوب</a:t>
            </a:r>
          </a:p>
          <a:p>
            <a:pPr lvl="0"/>
            <a:endParaRPr lang="en-US" dirty="0"/>
          </a:p>
        </p:txBody>
      </p:sp>
    </p:spTree>
    <p:extLst>
      <p:ext uri="{BB962C8B-B14F-4D97-AF65-F5344CB8AC3E}">
        <p14:creationId xmlns:p14="http://schemas.microsoft.com/office/powerpoint/2010/main" val="861020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solidFill>
                  <a:srgbClr val="0062AC"/>
                </a:solidFill>
                <a:cs typeface="Simple Bold Jut Out" panose="02010401010101010101" pitchFamily="2" charset="-78"/>
              </a:rPr>
              <a:t>ابعاد جودة الخدمة</a:t>
            </a:r>
            <a:endParaRPr lang="ar-IQ" dirty="0">
              <a:solidFill>
                <a:srgbClr val="0062AC"/>
              </a:solidFill>
              <a:cs typeface="Simple Bold Jut Out" panose="02010401010101010101" pitchFamily="2" charset="-78"/>
            </a:endParaRPr>
          </a:p>
        </p:txBody>
      </p:sp>
      <p:sp>
        <p:nvSpPr>
          <p:cNvPr id="3" name="عنصر نائب للمحتوى 2"/>
          <p:cNvSpPr>
            <a:spLocks noGrp="1"/>
          </p:cNvSpPr>
          <p:nvPr>
            <p:ph idx="1"/>
          </p:nvPr>
        </p:nvSpPr>
        <p:spPr/>
        <p:txBody>
          <a:bodyPr>
            <a:normAutofit fontScale="47500" lnSpcReduction="20000"/>
          </a:bodyPr>
          <a:lstStyle/>
          <a:p>
            <a:r>
              <a:rPr lang="ar-IQ" sz="4800" b="1" dirty="0" smtClean="0">
                <a:latin typeface="Times New Roman" panose="02020603050405020304" pitchFamily="18" charset="0"/>
                <a:cs typeface="Times New Roman" panose="02020603050405020304" pitchFamily="18" charset="0"/>
              </a:rPr>
              <a:t>الاستجابة:- مدى استجابة مقدم الخدمة في تقديم الخدمة في المواقف الاستثنائية غير العادية  </a:t>
            </a:r>
          </a:p>
          <a:p>
            <a:r>
              <a:rPr lang="ar-IQ" sz="4800" b="1" dirty="0" smtClean="0">
                <a:latin typeface="Times New Roman" panose="02020603050405020304" pitchFamily="18" charset="0"/>
                <a:cs typeface="Times New Roman" panose="02020603050405020304" pitchFamily="18" charset="0"/>
              </a:rPr>
              <a:t>الموثوقية  : -وتشير الى المعرفة التي يمتلكها العاملين (مقدم الخدمة) والاحترام الذي يظهروه للزبائن وقدرتهم على اظهار الثقة والامان للزبون</a:t>
            </a:r>
          </a:p>
          <a:p>
            <a:r>
              <a:rPr lang="ar-IQ" sz="4800" b="1" dirty="0" smtClean="0">
                <a:latin typeface="Times New Roman" panose="02020603050405020304" pitchFamily="18" charset="0"/>
                <a:cs typeface="Times New Roman" panose="02020603050405020304" pitchFamily="18" charset="0"/>
              </a:rPr>
              <a:t>زمن التسليم:- كم ينتظر الزبون للحصول على الخدمة</a:t>
            </a:r>
          </a:p>
          <a:p>
            <a:r>
              <a:rPr lang="ar-IQ" sz="4800" b="1" dirty="0" smtClean="0">
                <a:latin typeface="Times New Roman" panose="02020603050405020304" pitchFamily="18" charset="0"/>
                <a:cs typeface="Times New Roman" panose="02020603050405020304" pitchFamily="18" charset="0"/>
              </a:rPr>
              <a:t>دقة وتوقيت التسليم:- هل يتم تسليم الخدمة بالموعد المحدد سلفا</a:t>
            </a:r>
          </a:p>
          <a:p>
            <a:r>
              <a:rPr lang="ar-IQ" sz="4800" b="1" dirty="0" smtClean="0">
                <a:latin typeface="Times New Roman" panose="02020603050405020304" pitchFamily="18" charset="0"/>
                <a:cs typeface="Times New Roman" panose="02020603050405020304" pitchFamily="18" charset="0"/>
              </a:rPr>
              <a:t>سهولة المنال والملاءمة:- مدى ملاءمة وسهولة الحصول على الخدمة</a:t>
            </a:r>
          </a:p>
          <a:p>
            <a:r>
              <a:rPr lang="ar-IQ" sz="4800" b="1" dirty="0" smtClean="0">
                <a:latin typeface="Times New Roman" panose="02020603050405020304" pitchFamily="18" charset="0"/>
                <a:cs typeface="Times New Roman" panose="02020603050405020304" pitchFamily="18" charset="0"/>
              </a:rPr>
              <a:t>التناسق والثبات (</a:t>
            </a:r>
            <a:r>
              <a:rPr lang="ar-IQ" sz="4800" b="1" dirty="0" err="1" smtClean="0">
                <a:latin typeface="Times New Roman" panose="02020603050405020304" pitchFamily="18" charset="0"/>
                <a:cs typeface="Times New Roman" panose="02020603050405020304" pitchFamily="18" charset="0"/>
              </a:rPr>
              <a:t>المعولية</a:t>
            </a:r>
            <a:r>
              <a:rPr lang="ar-IQ" sz="4800" b="1" dirty="0" smtClean="0">
                <a:latin typeface="Times New Roman" panose="02020603050405020304" pitchFamily="18" charset="0"/>
                <a:cs typeface="Times New Roman" panose="02020603050405020304" pitchFamily="18" charset="0"/>
              </a:rPr>
              <a:t>):- هل يتم في كل مرة تقديم نفس مستوى الخدمة وبنفس الاسلوب لكل زبون؟</a:t>
            </a:r>
          </a:p>
          <a:p>
            <a:r>
              <a:rPr lang="ar-IQ" sz="4800" b="1" dirty="0" smtClean="0">
                <a:latin typeface="Times New Roman" panose="02020603050405020304" pitchFamily="18" charset="0"/>
                <a:cs typeface="Times New Roman" panose="02020603050405020304" pitchFamily="18" charset="0"/>
              </a:rPr>
              <a:t>التعاطف:- كيف يتعامل مقدم الخدمة مع الزبون </a:t>
            </a:r>
          </a:p>
          <a:p>
            <a:r>
              <a:rPr lang="ar-IQ" sz="4800" b="1" dirty="0" smtClean="0">
                <a:latin typeface="Times New Roman" panose="02020603050405020304" pitchFamily="18" charset="0"/>
                <a:cs typeface="Times New Roman" panose="02020603050405020304" pitchFamily="18" charset="0"/>
              </a:rPr>
              <a:t>الملموسية :تشير الى مظهر العناصر المادية المستخدمة في تقديم الخدمة مثل المعدات والتسهيلات ومظهر العاملين</a:t>
            </a:r>
            <a:endParaRPr lang="ar-IQ"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9602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dirty="0" smtClean="0">
                <a:solidFill>
                  <a:srgbClr val="0062AC"/>
                </a:solidFill>
                <a:cs typeface="Simple Bold Jut Out" panose="02010401010101010101" pitchFamily="2" charset="-78"/>
              </a:rPr>
              <a:t>مقياس الفجوة </a:t>
            </a:r>
            <a:r>
              <a:rPr lang="en-US" dirty="0" smtClean="0">
                <a:solidFill>
                  <a:srgbClr val="0062AC"/>
                </a:solidFill>
                <a:cs typeface="Simple Bold Jut Out" panose="02010401010101010101" pitchFamily="2" charset="-78"/>
              </a:rPr>
              <a:t>SERVQUAL</a:t>
            </a:r>
            <a:r>
              <a:rPr lang="ar-IQ" dirty="0" smtClean="0">
                <a:solidFill>
                  <a:srgbClr val="0062AC"/>
                </a:solidFill>
                <a:cs typeface="Simple Bold Jut Out" panose="02010401010101010101" pitchFamily="2" charset="-78"/>
              </a:rPr>
              <a:t> للخدمة</a:t>
            </a:r>
            <a:br>
              <a:rPr lang="ar-IQ" dirty="0" smtClean="0">
                <a:solidFill>
                  <a:srgbClr val="0062AC"/>
                </a:solidFill>
                <a:cs typeface="Simple Bold Jut Out" panose="02010401010101010101" pitchFamily="2" charset="-78"/>
              </a:rPr>
            </a:br>
            <a:r>
              <a:rPr lang="ar-IQ" dirty="0" smtClean="0">
                <a:solidFill>
                  <a:srgbClr val="0062AC"/>
                </a:solidFill>
                <a:cs typeface="Simple Bold Jut Out" panose="02010401010101010101" pitchFamily="2" charset="-78"/>
              </a:rPr>
              <a:t>وهو المقياس الذي يتكون من 22 فقرة موزعة على خمسة ابعاد هي الملموسية، </a:t>
            </a:r>
            <a:r>
              <a:rPr lang="ar-IQ" dirty="0" err="1" smtClean="0">
                <a:solidFill>
                  <a:srgbClr val="0062AC"/>
                </a:solidFill>
                <a:cs typeface="Simple Bold Jut Out" panose="02010401010101010101" pitchFamily="2" charset="-78"/>
              </a:rPr>
              <a:t>المعولية</a:t>
            </a:r>
            <a:r>
              <a:rPr lang="ar-IQ" dirty="0" smtClean="0">
                <a:solidFill>
                  <a:srgbClr val="0062AC"/>
                </a:solidFill>
                <a:cs typeface="Simple Bold Jut Out" panose="02010401010101010101" pitchFamily="2" charset="-78"/>
              </a:rPr>
              <a:t>، الاستجابة، الموثوقية ، التعاطف</a:t>
            </a:r>
            <a:endParaRPr lang="ar-IQ" dirty="0">
              <a:solidFill>
                <a:srgbClr val="0062AC"/>
              </a:solidFill>
              <a:cs typeface="Simple Bold Jut Out" panose="02010401010101010101" pitchFamily="2" charset="-78"/>
            </a:endParaRPr>
          </a:p>
        </p:txBody>
      </p:sp>
      <p:sp>
        <p:nvSpPr>
          <p:cNvPr id="3" name="عنصر نائب للمحتوى 2"/>
          <p:cNvSpPr>
            <a:spLocks noGrp="1"/>
          </p:cNvSpPr>
          <p:nvPr>
            <p:ph idx="1"/>
          </p:nvPr>
        </p:nvSpPr>
        <p:spPr/>
        <p:txBody>
          <a:bodyPr/>
          <a:lstStyle/>
          <a:p>
            <a:r>
              <a:rPr lang="ar-IQ" dirty="0"/>
              <a:t>تحسب فجوة الجودة (</a:t>
            </a:r>
            <a:r>
              <a:rPr lang="en-US" dirty="0"/>
              <a:t>Q</a:t>
            </a:r>
            <a:r>
              <a:rPr lang="ar-IQ" dirty="0"/>
              <a:t>) </a:t>
            </a:r>
            <a:r>
              <a:rPr lang="en-US" dirty="0"/>
              <a:t>Quality Gap </a:t>
            </a:r>
            <a:r>
              <a:rPr lang="ar-IQ" dirty="0"/>
              <a:t>من خلال طرح توقعات الزبائن   </a:t>
            </a:r>
            <a:r>
              <a:rPr lang="en-US" dirty="0"/>
              <a:t>Expectations (E) </a:t>
            </a:r>
            <a:r>
              <a:rPr lang="ar-IQ" dirty="0"/>
              <a:t>من انطباعات الزبائن</a:t>
            </a:r>
            <a:r>
              <a:rPr lang="ar-SA" dirty="0"/>
              <a:t> </a:t>
            </a:r>
            <a:r>
              <a:rPr lang="ar-SA" dirty="0" err="1"/>
              <a:t>إو</a:t>
            </a:r>
            <a:r>
              <a:rPr lang="ar-SA" dirty="0"/>
              <a:t> الجودة المدركة </a:t>
            </a:r>
            <a:r>
              <a:rPr lang="en-US" dirty="0"/>
              <a:t>Perceptions (P) </a:t>
            </a:r>
            <a:r>
              <a:rPr lang="ar-IQ" dirty="0"/>
              <a:t>، اي ان:</a:t>
            </a:r>
            <a:r>
              <a:rPr lang="ar-SA" dirty="0"/>
              <a:t>-</a:t>
            </a:r>
            <a:endParaRPr lang="en-US" dirty="0"/>
          </a:p>
          <a:p>
            <a:r>
              <a:rPr lang="ar-IQ" dirty="0"/>
              <a:t> </a:t>
            </a:r>
            <a:endParaRPr lang="en-US" dirty="0"/>
          </a:p>
          <a:p>
            <a:r>
              <a:rPr lang="en-US" dirty="0"/>
              <a:t>Q = P – E ……………(2-1)</a:t>
            </a:r>
          </a:p>
          <a:p>
            <a:r>
              <a:rPr lang="ar-IQ" dirty="0"/>
              <a:t> </a:t>
            </a:r>
            <a:endParaRPr lang="en-US" dirty="0"/>
          </a:p>
          <a:p>
            <a:r>
              <a:rPr lang="ar-IQ" dirty="0"/>
              <a:t>من خلال جمع قيمة </a:t>
            </a:r>
            <a:r>
              <a:rPr lang="en-US" dirty="0"/>
              <a:t>Q </a:t>
            </a:r>
            <a:r>
              <a:rPr lang="ar-IQ" dirty="0"/>
              <a:t>لجميع الابعاد والفقرات يمكن الحصول على تصور عن أبعاد الخدمة التي تؤثر على الانطباعات الكلية للزبائن عن الخدمة التي تقدمها الشركة، فكلما كانت قيمة   </a:t>
            </a:r>
            <a:r>
              <a:rPr lang="en-US" dirty="0"/>
              <a:t>Q</a:t>
            </a:r>
            <a:r>
              <a:rPr lang="ar-IQ" dirty="0"/>
              <a:t>  عالية كلما دل ذلك على ارتفاع جودة الخدمة المقدمة.</a:t>
            </a:r>
            <a:endParaRPr lang="en-US" dirty="0"/>
          </a:p>
          <a:p>
            <a:endParaRPr lang="ar-IQ" dirty="0"/>
          </a:p>
        </p:txBody>
      </p:sp>
    </p:spTree>
    <p:extLst>
      <p:ext uri="{BB962C8B-B14F-4D97-AF65-F5344CB8AC3E}">
        <p14:creationId xmlns:p14="http://schemas.microsoft.com/office/powerpoint/2010/main" val="20680337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cs typeface="Simple Bold Jut Out" panose="02010401010101010101" pitchFamily="2" charset="-78"/>
              </a:rPr>
              <a:t>مقياس الأداء </a:t>
            </a:r>
            <a:r>
              <a:rPr lang="en-US" dirty="0" smtClean="0">
                <a:cs typeface="Simple Bold Jut Out" panose="02010401010101010101" pitchFamily="2" charset="-78"/>
              </a:rPr>
              <a:t>SERVPERF</a:t>
            </a:r>
            <a:endParaRPr lang="ar-IQ" dirty="0">
              <a:cs typeface="Simple Bold Jut Out" panose="02010401010101010101" pitchFamily="2" charset="-78"/>
            </a:endParaRPr>
          </a:p>
        </p:txBody>
      </p:sp>
      <p:sp>
        <p:nvSpPr>
          <p:cNvPr id="3" name="عنصر نائب للمحتوى 2"/>
          <p:cNvSpPr>
            <a:spLocks noGrp="1"/>
          </p:cNvSpPr>
          <p:nvPr>
            <p:ph idx="1"/>
          </p:nvPr>
        </p:nvSpPr>
        <p:spPr/>
        <p:txBody>
          <a:bodyPr>
            <a:normAutofit fontScale="92500"/>
          </a:bodyPr>
          <a:lstStyle/>
          <a:p>
            <a:pPr algn="just"/>
            <a:r>
              <a:rPr lang="ar-IQ" dirty="0"/>
              <a:t> اما </a:t>
            </a:r>
            <a:r>
              <a:rPr lang="ar-IQ" sz="3200" dirty="0">
                <a:latin typeface="Times New Roman" panose="02020603050405020304" pitchFamily="18" charset="0"/>
                <a:cs typeface="Times New Roman" panose="02020603050405020304" pitchFamily="18" charset="0"/>
              </a:rPr>
              <a:t>النموذج الاخر لقياس جودة الخدمة فهو نموذج </a:t>
            </a:r>
            <a:r>
              <a:rPr lang="en-US" sz="3200" dirty="0">
                <a:latin typeface="Times New Roman" panose="02020603050405020304" pitchFamily="18" charset="0"/>
                <a:cs typeface="Times New Roman" panose="02020603050405020304" pitchFamily="18" charset="0"/>
              </a:rPr>
              <a:t>SERVPERF </a:t>
            </a:r>
            <a:r>
              <a:rPr lang="ar-IQ" sz="3200" dirty="0">
                <a:latin typeface="Times New Roman" panose="02020603050405020304" pitchFamily="18" charset="0"/>
                <a:cs typeface="Times New Roman" panose="02020603050405020304" pitchFamily="18" charset="0"/>
              </a:rPr>
              <a:t>الذي يعود الفضل في تطويره الى </a:t>
            </a:r>
            <a:r>
              <a:rPr lang="en-US" sz="3200" dirty="0">
                <a:latin typeface="Times New Roman" panose="02020603050405020304" pitchFamily="18" charset="0"/>
                <a:cs typeface="Times New Roman" panose="02020603050405020304" pitchFamily="18" charset="0"/>
              </a:rPr>
              <a:t>Cronin &amp; Taylor</a:t>
            </a:r>
            <a:r>
              <a:rPr lang="ar-IQ" sz="3200" dirty="0">
                <a:latin typeface="Times New Roman" panose="02020603050405020304" pitchFamily="18" charset="0"/>
                <a:cs typeface="Times New Roman" panose="02020603050405020304" pitchFamily="18" charset="0"/>
              </a:rPr>
              <a:t> في عام 1992  اللذين انتقدا مقياس </a:t>
            </a:r>
            <a:r>
              <a:rPr lang="en-US" sz="3200" dirty="0">
                <a:latin typeface="Times New Roman" panose="02020603050405020304" pitchFamily="18" charset="0"/>
                <a:cs typeface="Times New Roman" panose="02020603050405020304" pitchFamily="18" charset="0"/>
              </a:rPr>
              <a:t>SERVQUAL</a:t>
            </a:r>
            <a:r>
              <a:rPr lang="ar-IQ" sz="3200" dirty="0">
                <a:latin typeface="Times New Roman" panose="02020603050405020304" pitchFamily="18" charset="0"/>
                <a:cs typeface="Times New Roman" panose="02020603050405020304" pitchFamily="18" charset="0"/>
              </a:rPr>
              <a:t> بشدة من خلال مناقشة اسسه النظرية  واشارا الى ان هذا المقياس </a:t>
            </a:r>
            <a:r>
              <a:rPr lang="ar-IQ" sz="3200" dirty="0" smtClean="0">
                <a:latin typeface="Times New Roman" panose="02020603050405020304" pitchFamily="18" charset="0"/>
                <a:cs typeface="Times New Roman" panose="02020603050405020304" pitchFamily="18" charset="0"/>
              </a:rPr>
              <a:t>لا يعكس </a:t>
            </a:r>
            <a:r>
              <a:rPr lang="ar-IQ" sz="3200" dirty="0">
                <a:latin typeface="Times New Roman" panose="02020603050405020304" pitchFamily="18" charset="0"/>
                <a:cs typeface="Times New Roman" panose="02020603050405020304" pitchFamily="18" charset="0"/>
              </a:rPr>
              <a:t>رضا الزبون عن الخدمة، وقد اقترحا استبعاد الجودة المتوقعة (</a:t>
            </a:r>
            <a:r>
              <a:rPr lang="en-US" sz="3200" dirty="0">
                <a:latin typeface="Times New Roman" panose="02020603050405020304" pitchFamily="18" charset="0"/>
                <a:cs typeface="Times New Roman" panose="02020603050405020304" pitchFamily="18" charset="0"/>
              </a:rPr>
              <a:t>E</a:t>
            </a:r>
            <a:r>
              <a:rPr lang="ar-IQ" sz="3200" dirty="0">
                <a:latin typeface="Times New Roman" panose="02020603050405020304" pitchFamily="18" charset="0"/>
                <a:cs typeface="Times New Roman" panose="02020603050405020304" pitchFamily="18" charset="0"/>
              </a:rPr>
              <a:t>) من مقياس </a:t>
            </a:r>
            <a:r>
              <a:rPr lang="en-US" sz="3200" dirty="0">
                <a:latin typeface="Times New Roman" panose="02020603050405020304" pitchFamily="18" charset="0"/>
                <a:cs typeface="Times New Roman" panose="02020603050405020304" pitchFamily="18" charset="0"/>
              </a:rPr>
              <a:t>SERVQUAL</a:t>
            </a:r>
            <a:r>
              <a:rPr lang="ar-IQ" sz="3200" dirty="0">
                <a:latin typeface="Times New Roman" panose="02020603050405020304" pitchFamily="18" charset="0"/>
                <a:cs typeface="Times New Roman" panose="02020603050405020304" pitchFamily="18" charset="0"/>
              </a:rPr>
              <a:t> واستخدام عنصر الجودة المدركة او انطباع الزبائن عن الخدمة. فضلا عن المناقشات النظرية حول هذا المقياس فان</a:t>
            </a:r>
            <a:r>
              <a:rPr lang="ar-SA" sz="3200"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 Cronin &amp; Taylor</a:t>
            </a:r>
            <a:r>
              <a:rPr lang="ar-IQ" sz="3200" dirty="0">
                <a:latin typeface="Times New Roman" panose="02020603050405020304" pitchFamily="18" charset="0"/>
                <a:cs typeface="Times New Roman" panose="02020603050405020304" pitchFamily="18" charset="0"/>
              </a:rPr>
              <a:t>  قد قدما ادلة قاطعة عن تفوق نموذج الاداء </a:t>
            </a:r>
            <a:r>
              <a:rPr lang="en-US" sz="3200" dirty="0">
                <a:latin typeface="Times New Roman" panose="02020603050405020304" pitchFamily="18" charset="0"/>
                <a:cs typeface="Times New Roman" panose="02020603050405020304" pitchFamily="18" charset="0"/>
              </a:rPr>
              <a:t>SERVPERF </a:t>
            </a:r>
            <a:r>
              <a:rPr lang="ar-IQ" sz="3200" dirty="0">
                <a:latin typeface="Times New Roman" panose="02020603050405020304" pitchFamily="18" charset="0"/>
                <a:cs typeface="Times New Roman" panose="02020603050405020304" pitchFamily="18" charset="0"/>
              </a:rPr>
              <a:t>على مقياس </a:t>
            </a:r>
            <a:r>
              <a:rPr lang="en-US" sz="3200" dirty="0">
                <a:latin typeface="Times New Roman" panose="02020603050405020304" pitchFamily="18" charset="0"/>
                <a:cs typeface="Times New Roman" panose="02020603050405020304" pitchFamily="18" charset="0"/>
              </a:rPr>
              <a:t>SERVQUAL</a:t>
            </a:r>
            <a:r>
              <a:rPr lang="ar-IQ" sz="3200" dirty="0">
                <a:latin typeface="Times New Roman" panose="02020603050405020304" pitchFamily="18" charset="0"/>
                <a:cs typeface="Times New Roman" panose="02020603050405020304" pitchFamily="18" charset="0"/>
              </a:rPr>
              <a:t> من خلال دراسات اجريت في 4 قطاعات وهي (قطاع المصارف، وقطاع التنظيف الجاف، وقطاع مطاعم الخدمة السريعة، وقطاع مكافحة الحشرات).</a:t>
            </a:r>
          </a:p>
        </p:txBody>
      </p:sp>
    </p:spTree>
    <p:extLst>
      <p:ext uri="{BB962C8B-B14F-4D97-AF65-F5344CB8AC3E}">
        <p14:creationId xmlns:p14="http://schemas.microsoft.com/office/powerpoint/2010/main" val="22568671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cs typeface="Simple Bold Jut Out" panose="02010401010101010101" pitchFamily="2" charset="-78"/>
              </a:rPr>
              <a:t>العوامل المؤثرة في الجودة </a:t>
            </a:r>
            <a:r>
              <a:rPr lang="ar-IQ" dirty="0">
                <a:cs typeface="Simple Bold Jut Out" panose="02010401010101010101" pitchFamily="2" charset="-78"/>
              </a:rPr>
              <a:t> </a:t>
            </a:r>
            <a:r>
              <a:rPr lang="ar-IQ" dirty="0"/>
              <a:t/>
            </a:r>
            <a:br>
              <a:rPr lang="ar-IQ" dirty="0"/>
            </a:br>
            <a:r>
              <a:rPr lang="en-US" dirty="0" smtClean="0"/>
              <a:t>10 </a:t>
            </a:r>
            <a:r>
              <a:rPr lang="en-US" dirty="0" err="1" smtClean="0"/>
              <a:t>M</a:t>
            </a:r>
            <a:r>
              <a:rPr lang="en-US" sz="2000" dirty="0" err="1" smtClean="0"/>
              <a:t>s</a:t>
            </a:r>
            <a:endParaRPr lang="ar-IQ" sz="2000" dirty="0"/>
          </a:p>
        </p:txBody>
      </p:sp>
      <p:sp>
        <p:nvSpPr>
          <p:cNvPr id="3" name="عنصر نائب للمحتوى 2"/>
          <p:cNvSpPr>
            <a:spLocks noGrp="1"/>
          </p:cNvSpPr>
          <p:nvPr>
            <p:ph idx="1"/>
          </p:nvPr>
        </p:nvSpPr>
        <p:spPr/>
        <p:txBody>
          <a:bodyPr>
            <a:normAutofit fontScale="92500" lnSpcReduction="10000"/>
          </a:bodyPr>
          <a:lstStyle/>
          <a:p>
            <a:pPr lvl="0"/>
            <a:r>
              <a:rPr lang="ar-IQ" b="1" dirty="0"/>
              <a:t>المواد الأولية </a:t>
            </a:r>
            <a:r>
              <a:rPr lang="en-US" b="1" dirty="0"/>
              <a:t>Materials</a:t>
            </a:r>
            <a:r>
              <a:rPr lang="ar-IQ" b="1" dirty="0" smtClean="0"/>
              <a:t>:-</a:t>
            </a:r>
            <a:r>
              <a:rPr lang="ar-IQ" dirty="0" smtClean="0"/>
              <a:t>.</a:t>
            </a:r>
            <a:endParaRPr lang="en-US" dirty="0"/>
          </a:p>
          <a:p>
            <a:pPr lvl="0"/>
            <a:r>
              <a:rPr lang="ar-IQ" b="1" dirty="0"/>
              <a:t>الأموال </a:t>
            </a:r>
            <a:r>
              <a:rPr lang="en-US" b="1" dirty="0"/>
              <a:t>Money</a:t>
            </a:r>
            <a:r>
              <a:rPr lang="ar-IQ" b="1" dirty="0"/>
              <a:t>:-</a:t>
            </a:r>
            <a:endParaRPr lang="en-US" dirty="0"/>
          </a:p>
          <a:p>
            <a:pPr lvl="0"/>
            <a:r>
              <a:rPr lang="ar-IQ" b="1" dirty="0" smtClean="0"/>
              <a:t>المكائن </a:t>
            </a:r>
            <a:r>
              <a:rPr lang="ar-IQ" b="1" dirty="0"/>
              <a:t>والآلات </a:t>
            </a:r>
            <a:r>
              <a:rPr lang="ar-IQ" dirty="0"/>
              <a:t> </a:t>
            </a:r>
            <a:r>
              <a:rPr lang="en-US" dirty="0"/>
              <a:t>Machines</a:t>
            </a:r>
            <a:r>
              <a:rPr lang="ar-IQ" dirty="0" smtClean="0"/>
              <a:t>:-</a:t>
            </a:r>
            <a:endParaRPr lang="ar-IQ" dirty="0"/>
          </a:p>
          <a:p>
            <a:pPr lvl="0"/>
            <a:r>
              <a:rPr lang="ar-IQ" b="1" dirty="0" smtClean="0"/>
              <a:t>الصيانة </a:t>
            </a:r>
            <a:r>
              <a:rPr lang="en-US" b="1" dirty="0"/>
              <a:t>Maintenance</a:t>
            </a:r>
            <a:r>
              <a:rPr lang="ar-IQ" b="1" dirty="0"/>
              <a:t>:-</a:t>
            </a:r>
            <a:endParaRPr lang="en-US" dirty="0"/>
          </a:p>
          <a:p>
            <a:pPr lvl="0"/>
            <a:r>
              <a:rPr lang="ar-IQ" b="1" dirty="0" smtClean="0"/>
              <a:t>العاملين </a:t>
            </a:r>
            <a:r>
              <a:rPr lang="en-US" b="1" dirty="0"/>
              <a:t>Manpower</a:t>
            </a:r>
            <a:r>
              <a:rPr lang="ar-IQ" b="1" dirty="0"/>
              <a:t>:-</a:t>
            </a:r>
            <a:endParaRPr lang="en-US" dirty="0"/>
          </a:p>
          <a:p>
            <a:pPr lvl="0"/>
            <a:r>
              <a:rPr lang="ar-IQ" b="1" dirty="0" smtClean="0"/>
              <a:t>الأسواق </a:t>
            </a:r>
            <a:r>
              <a:rPr lang="en-US" b="1" dirty="0"/>
              <a:t>Markets</a:t>
            </a:r>
            <a:r>
              <a:rPr lang="ar-IQ" b="1" dirty="0"/>
              <a:t>:- </a:t>
            </a:r>
            <a:endParaRPr lang="en-US" dirty="0"/>
          </a:p>
          <a:p>
            <a:pPr lvl="0"/>
            <a:r>
              <a:rPr lang="ar-IQ" b="1" dirty="0" smtClean="0"/>
              <a:t>التحفيز </a:t>
            </a:r>
            <a:r>
              <a:rPr lang="en-US" b="1" dirty="0"/>
              <a:t>Motivations</a:t>
            </a:r>
            <a:r>
              <a:rPr lang="ar-IQ" b="1" dirty="0"/>
              <a:t>:-</a:t>
            </a:r>
            <a:endParaRPr lang="en-US" dirty="0"/>
          </a:p>
          <a:p>
            <a:pPr lvl="0"/>
            <a:r>
              <a:rPr lang="ar-IQ" b="1" dirty="0" smtClean="0"/>
              <a:t>الأساليب </a:t>
            </a:r>
            <a:r>
              <a:rPr lang="ar-IQ" b="1" dirty="0"/>
              <a:t>أو الطرق </a:t>
            </a:r>
            <a:r>
              <a:rPr lang="en-US" dirty="0"/>
              <a:t>Methods</a:t>
            </a:r>
            <a:r>
              <a:rPr lang="ar-IQ" b="1" dirty="0"/>
              <a:t>:- </a:t>
            </a:r>
            <a:endParaRPr lang="en-US" dirty="0"/>
          </a:p>
          <a:p>
            <a:r>
              <a:rPr lang="ar-IQ" b="1" dirty="0" smtClean="0"/>
              <a:t>9- </a:t>
            </a:r>
            <a:r>
              <a:rPr lang="ar-IQ" b="1" dirty="0"/>
              <a:t>الإدارة </a:t>
            </a:r>
            <a:r>
              <a:rPr lang="en-US" b="1" dirty="0"/>
              <a:t>Management</a:t>
            </a:r>
            <a:r>
              <a:rPr lang="ar-IQ" b="1" dirty="0"/>
              <a:t>:-</a:t>
            </a:r>
            <a:endParaRPr lang="en-US" dirty="0"/>
          </a:p>
          <a:p>
            <a:r>
              <a:rPr lang="ar-IQ" b="1" dirty="0" smtClean="0"/>
              <a:t>10-عوامل </a:t>
            </a:r>
            <a:r>
              <a:rPr lang="ar-IQ" b="1" dirty="0"/>
              <a:t>مختلفة </a:t>
            </a:r>
            <a:r>
              <a:rPr lang="en-US" dirty="0"/>
              <a:t>Miscellaneous Condition</a:t>
            </a:r>
            <a:r>
              <a:rPr lang="ar-IQ" b="1" dirty="0"/>
              <a:t>:- </a:t>
            </a:r>
            <a:endParaRPr lang="ar-IQ" dirty="0"/>
          </a:p>
        </p:txBody>
      </p:sp>
    </p:spTree>
    <p:extLst>
      <p:ext uri="{BB962C8B-B14F-4D97-AF65-F5344CB8AC3E}">
        <p14:creationId xmlns:p14="http://schemas.microsoft.com/office/powerpoint/2010/main" val="8011856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محددات الجودة</a:t>
            </a:r>
            <a:endParaRPr lang="en-US" dirty="0"/>
          </a:p>
        </p:txBody>
      </p:sp>
      <p:sp>
        <p:nvSpPr>
          <p:cNvPr id="3" name="عنصر نائب للمحتوى 2"/>
          <p:cNvSpPr>
            <a:spLocks noGrp="1"/>
          </p:cNvSpPr>
          <p:nvPr>
            <p:ph idx="1"/>
          </p:nvPr>
        </p:nvSpPr>
        <p:spPr/>
        <p:txBody>
          <a:bodyPr>
            <a:normAutofit fontScale="92500" lnSpcReduction="10000"/>
          </a:bodyPr>
          <a:lstStyle/>
          <a:p>
            <a:r>
              <a:rPr lang="ar-IQ" dirty="0" smtClean="0"/>
              <a:t>أ- التصميم :- ويمثل اوالى الخطوات التي تحدد مستوى الجودة ويقصد بالتصميم جميع القرارات التي تتعلق بتحديد خصائص السلعة او الخدمة ويسمى الاسلوب المستخدم في تحويل متطلبات المستهلك الى مصطلحات هندسية وفنية نشر الجودة. ويجب ان يؤخذ قرار التصميم بنظر الاعتبار متطلبات المستهلك فضلا على القدرات الانتاجية.</a:t>
            </a:r>
          </a:p>
          <a:p>
            <a:r>
              <a:rPr lang="ar-IQ" dirty="0" smtClean="0"/>
              <a:t>جودة التطابق:-</a:t>
            </a:r>
          </a:p>
          <a:p>
            <a:r>
              <a:rPr lang="ar-IQ" dirty="0" smtClean="0"/>
              <a:t>تعني جودة المطابقة انتاج سلعة او خدمة تتوافق مع المواصفات المحددة في التصميم .</a:t>
            </a:r>
          </a:p>
          <a:p>
            <a:r>
              <a:rPr lang="ar-IQ" dirty="0" smtClean="0"/>
              <a:t>حيث ام المطابقة للمواصفات وفق المعايير الموضوعة سابقا تعد واجبة ومهمة لكي يكون المنتج جيدا</a:t>
            </a:r>
          </a:p>
          <a:p>
            <a:r>
              <a:rPr lang="ar-IQ" dirty="0" smtClean="0"/>
              <a:t>سهولة الاستخدام:- وتعني سهولة الاستخدام والارشادات للمستهلك عن كيفية استخدام المنتوج وهذه لها اهمية قصوى في زيادة قدرة المنتجات على الاداء بطريقة سليمة وامنة.</a:t>
            </a:r>
          </a:p>
          <a:p>
            <a:r>
              <a:rPr lang="ar-IQ" dirty="0" smtClean="0"/>
              <a:t>خدمات ما بعد البيع:- ان هناك اسباب عديدة تؤدي الى اختلاف الاداء عن ما هو متوقع وبغض النظر عن الاسباب فان المهم معالجتها سواء عن طريق سحب المنتجات المعيبة من السوق او عن طريق الاصلاح ( الصيانة او الاستبدال).</a:t>
            </a:r>
          </a:p>
          <a:p>
            <a:endParaRPr lang="en-US" dirty="0"/>
          </a:p>
        </p:txBody>
      </p:sp>
    </p:spTree>
    <p:extLst>
      <p:ext uri="{BB962C8B-B14F-4D97-AF65-F5344CB8AC3E}">
        <p14:creationId xmlns:p14="http://schemas.microsoft.com/office/powerpoint/2010/main" val="20700740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solidFill>
                  <a:srgbClr val="0062AC"/>
                </a:solidFill>
                <a:cs typeface="Simple Bold Jut Out" panose="02010401010101010101" pitchFamily="2" charset="-78"/>
              </a:rPr>
              <a:t>موقع إدارة الجودة ضمن الهيكل التنظيمي</a:t>
            </a:r>
            <a:endParaRPr lang="ar-IQ" dirty="0">
              <a:solidFill>
                <a:srgbClr val="0062AC"/>
              </a:solidFill>
              <a:cs typeface="Simple Bold Jut Out" panose="02010401010101010101" pitchFamily="2" charset="-78"/>
            </a:endParaRPr>
          </a:p>
        </p:txBody>
      </p:sp>
      <p:sp>
        <p:nvSpPr>
          <p:cNvPr id="3" name="عنصر نائب للمحتوى 2"/>
          <p:cNvSpPr>
            <a:spLocks noGrp="1"/>
          </p:cNvSpPr>
          <p:nvPr>
            <p:ph idx="1"/>
          </p:nvPr>
        </p:nvSpPr>
        <p:spPr/>
        <p:txBody>
          <a:bodyPr/>
          <a:lstStyle/>
          <a:p>
            <a:endParaRPr lang="ar-IQ" dirty="0"/>
          </a:p>
        </p:txBody>
      </p:sp>
      <p:sp>
        <p:nvSpPr>
          <p:cNvPr id="4" name="Rectangle 15"/>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grpSp>
        <p:nvGrpSpPr>
          <p:cNvPr id="5" name="Group 1"/>
          <p:cNvGrpSpPr>
            <a:grpSpLocks noChangeAspect="1"/>
          </p:cNvGrpSpPr>
          <p:nvPr/>
        </p:nvGrpSpPr>
        <p:grpSpPr bwMode="auto">
          <a:xfrm>
            <a:off x="1471339" y="2123768"/>
            <a:ext cx="9247239" cy="4312895"/>
            <a:chOff x="1582" y="4601"/>
            <a:chExt cx="6120" cy="3335"/>
          </a:xfrm>
        </p:grpSpPr>
        <p:sp>
          <p:nvSpPr>
            <p:cNvPr id="6" name="AutoShape 14"/>
            <p:cNvSpPr>
              <a:spLocks noChangeAspect="1" noChangeArrowheads="1" noTextEdit="1"/>
            </p:cNvSpPr>
            <p:nvPr/>
          </p:nvSpPr>
          <p:spPr bwMode="auto">
            <a:xfrm>
              <a:off x="1582" y="4601"/>
              <a:ext cx="6120" cy="3335"/>
            </a:xfrm>
            <a:prstGeom prst="rect">
              <a:avLst/>
            </a:prstGeom>
            <a:gradFill rotWithShape="1">
              <a:gsLst>
                <a:gs pos="0">
                  <a:srgbClr val="993366"/>
                </a:gs>
                <a:gs pos="100000">
                  <a:srgbClr val="FFFFFF"/>
                </a:gs>
              </a:gsLst>
              <a:lin ang="0" scaled="1"/>
            </a:gradFill>
            <a:ln w="9525">
              <a:solidFill>
                <a:srgbClr val="000000"/>
              </a:solidFill>
              <a:miter lim="800000"/>
              <a:headEnd/>
              <a:tailEnd/>
            </a:ln>
          </p:spPr>
          <p:txBody>
            <a:bodyPr vert="horz" wrap="square" lIns="84125" tIns="42062" rIns="84125" bIns="42062" numCol="1" anchor="t" anchorCtr="0" compatLnSpc="1">
              <a:prstTxWarp prst="textNoShape">
                <a:avLst/>
              </a:prstTxWarp>
            </a:bodyPr>
            <a:lstStyle/>
            <a:p>
              <a:pPr algn="r" defTabSz="914400" rtl="1" eaLnBrk="0" fontAlgn="base" hangingPunct="0">
                <a:spcBef>
                  <a:spcPct val="0"/>
                </a:spcBef>
                <a:spcAft>
                  <a:spcPct val="0"/>
                </a:spcAft>
              </a:pPr>
              <a:endParaRPr lang="ar-IQ" sz="1100">
                <a:latin typeface="Arial" panose="020B0604020202020204" pitchFamily="34" charset="0"/>
                <a:ea typeface="Times New Roman" panose="02020603050405020304" pitchFamily="18" charset="0"/>
                <a:cs typeface="Arial" panose="020B0604020202020204" pitchFamily="34" charset="0"/>
              </a:endParaRPr>
            </a:p>
          </p:txBody>
        </p:sp>
        <p:sp>
          <p:nvSpPr>
            <p:cNvPr id="7" name="Rectangle 13"/>
            <p:cNvSpPr>
              <a:spLocks noChangeArrowheads="1"/>
            </p:cNvSpPr>
            <p:nvPr/>
          </p:nvSpPr>
          <p:spPr bwMode="auto">
            <a:xfrm>
              <a:off x="3922" y="4961"/>
              <a:ext cx="1260" cy="540"/>
            </a:xfrm>
            <a:prstGeom prst="rect">
              <a:avLst/>
            </a:prstGeom>
            <a:gradFill rotWithShape="1">
              <a:gsLst>
                <a:gs pos="0">
                  <a:srgbClr val="1B23CB"/>
                </a:gs>
                <a:gs pos="100000">
                  <a:srgbClr val="993366"/>
                </a:gs>
              </a:gsLst>
              <a:lin ang="5400000" scaled="1"/>
            </a:gradFill>
            <a:ln w="9525">
              <a:solidFill>
                <a:srgbClr val="000000"/>
              </a:solidFill>
              <a:miter lim="800000"/>
              <a:headEnd/>
              <a:tailEnd/>
            </a:ln>
          </p:spPr>
          <p:txBody>
            <a:bodyPr vert="horz" wrap="square" lIns="84125" tIns="42062" rIns="84125" bIns="42062" numCol="1" anchor="t"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المدير العام</a:t>
              </a:r>
              <a:endParaRPr kumimoji="0" lang="ar-IQ" sz="2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8" name="Rectangle 12"/>
            <p:cNvSpPr>
              <a:spLocks noChangeArrowheads="1"/>
            </p:cNvSpPr>
            <p:nvPr/>
          </p:nvSpPr>
          <p:spPr bwMode="auto">
            <a:xfrm>
              <a:off x="6682" y="6241"/>
              <a:ext cx="600" cy="1200"/>
            </a:xfrm>
            <a:prstGeom prst="rect">
              <a:avLst/>
            </a:prstGeom>
            <a:gradFill flip="none" rotWithShape="1">
              <a:gsLst>
                <a:gs pos="82000">
                  <a:srgbClr val="1B23CB"/>
                </a:gs>
                <a:gs pos="90000">
                  <a:schemeClr val="accent5">
                    <a:lumMod val="89000"/>
                  </a:schemeClr>
                </a:gs>
                <a:gs pos="93000">
                  <a:schemeClr val="accent5">
                    <a:lumMod val="75000"/>
                  </a:schemeClr>
                </a:gs>
                <a:gs pos="97000">
                  <a:schemeClr val="accent5">
                    <a:lumMod val="70000"/>
                  </a:schemeClr>
                </a:gs>
              </a:gsLst>
              <a:path path="circle">
                <a:fillToRect l="50000" t="50000" r="50000" b="50000"/>
              </a:path>
              <a:tileRect/>
            </a:gradFill>
            <a:ln w="9525">
              <a:solidFill>
                <a:srgbClr val="000000"/>
              </a:solidFill>
              <a:miter lim="800000"/>
              <a:headEnd/>
              <a:tailEnd/>
            </a:ln>
          </p:spPr>
          <p:txBody>
            <a:bodyPr vert="horz" wrap="square" lIns="84125" tIns="42062" rIns="84125" bIns="42062" numCol="1" anchor="t" anchorCtr="0" compatLnSpc="1">
              <a:prstTxWarp prst="textNoShape">
                <a:avLst/>
              </a:prstTxWarp>
            </a:bodyPr>
            <a:lstStyle/>
            <a:p>
              <a:pPr marL="0" marR="0" lvl="0" indent="0" algn="r" defTabSz="914400" rtl="1" eaLnBrk="0" fontAlgn="base" latinLnBrk="0" hangingPunct="0">
                <a:lnSpc>
                  <a:spcPct val="100000"/>
                </a:lnSpc>
                <a:spcBef>
                  <a:spcPct val="0"/>
                </a:spcBef>
                <a:spcAft>
                  <a:spcPct val="0"/>
                </a:spcAft>
                <a:buClrTx/>
                <a:buSzTx/>
                <a:buFontTx/>
                <a:buNone/>
                <a:tabLst/>
              </a:pPr>
              <a:endParaRPr kumimoji="0" lang="ar-IQ" sz="11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إدارة التسويق</a:t>
              </a:r>
              <a:endParaRPr kumimoji="0" lang="ar-IQ"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9" name="Rectangle 11"/>
            <p:cNvSpPr>
              <a:spLocks noChangeArrowheads="1"/>
            </p:cNvSpPr>
            <p:nvPr/>
          </p:nvSpPr>
          <p:spPr bwMode="auto">
            <a:xfrm>
              <a:off x="5722" y="6221"/>
              <a:ext cx="540" cy="1200"/>
            </a:xfrm>
            <a:prstGeom prst="rect">
              <a:avLst/>
            </a:prstGeom>
            <a:gradFill flip="none" rotWithShape="1">
              <a:gsLst>
                <a:gs pos="83000">
                  <a:srgbClr val="1B23CB"/>
                </a:gs>
                <a:gs pos="89000">
                  <a:schemeClr val="accent5">
                    <a:lumMod val="89000"/>
                  </a:schemeClr>
                </a:gs>
                <a:gs pos="91000">
                  <a:schemeClr val="accent5">
                    <a:lumMod val="75000"/>
                  </a:schemeClr>
                </a:gs>
                <a:gs pos="97000">
                  <a:schemeClr val="accent5">
                    <a:lumMod val="70000"/>
                  </a:schemeClr>
                </a:gs>
              </a:gsLst>
              <a:path path="circle">
                <a:fillToRect l="50000" t="50000" r="50000" b="50000"/>
              </a:path>
              <a:tileRect/>
            </a:gradFill>
            <a:ln w="9525">
              <a:solidFill>
                <a:srgbClr val="000000"/>
              </a:solidFill>
              <a:miter lim="800000"/>
              <a:headEnd/>
              <a:tailEnd/>
            </a:ln>
          </p:spPr>
          <p:txBody>
            <a:bodyPr vert="horz" wrap="square" lIns="84125" tIns="42062" rIns="84125" bIns="42062" numCol="1" anchor="t" anchorCtr="0" compatLnSpc="1">
              <a:prstTxWarp prst="textNoShape">
                <a:avLst/>
              </a:prstTxWarp>
            </a:bodyPr>
            <a:lstStyle/>
            <a:p>
              <a:pPr marL="0" marR="0" lvl="0" indent="0" algn="r" defTabSz="914400" rtl="1" eaLnBrk="0" fontAlgn="base" latinLnBrk="0" hangingPunct="0">
                <a:lnSpc>
                  <a:spcPct val="100000"/>
                </a:lnSpc>
                <a:spcBef>
                  <a:spcPct val="0"/>
                </a:spcBef>
                <a:spcAft>
                  <a:spcPct val="0"/>
                </a:spcAft>
                <a:buClrTx/>
                <a:buSzTx/>
                <a:buFontTx/>
                <a:buNone/>
                <a:tabLst/>
              </a:pPr>
              <a:endParaRPr kumimoji="0" lang="ar-IQ" sz="1100" b="0" i="0" u="none" strike="noStrike" cap="none" normalizeH="0" baseline="0" dirty="0" smtClean="0">
                <a:ln>
                  <a:noFill/>
                </a:ln>
                <a:solidFill>
                  <a:schemeClr val="tx1"/>
                </a:solidFill>
                <a:effectLst/>
                <a:latin typeface="Arabic Typesetting" panose="03020402040406030203" pitchFamily="66" charset="-78"/>
                <a:ea typeface="Times New Roman" panose="02020603050405020304" pitchFamily="18" charset="0"/>
                <a:cs typeface="Arabic Typesetting" panose="03020402040406030203" pitchFamily="66" charset="-78"/>
              </a:endParaRPr>
            </a:p>
            <a:p>
              <a:pPr marL="0" marR="0" lvl="0" indent="0" algn="r" defTabSz="914400" rtl="1" eaLnBrk="0" fontAlgn="base" latinLnBrk="0" hangingPunct="0">
                <a:lnSpc>
                  <a:spcPct val="100000"/>
                </a:lnSpc>
                <a:spcBef>
                  <a:spcPct val="0"/>
                </a:spcBef>
                <a:spcAft>
                  <a:spcPct val="0"/>
                </a:spcAft>
                <a:buClrTx/>
                <a:buSzTx/>
                <a:buFontTx/>
                <a:buNone/>
                <a:tabLst/>
              </a:pPr>
              <a:endParaRPr lang="ar-IQ" sz="1100" dirty="0">
                <a:latin typeface="Arabic Typesetting" panose="03020402040406030203" pitchFamily="66" charset="-78"/>
                <a:ea typeface="Times New Roman" panose="02020603050405020304" pitchFamily="18" charset="0"/>
                <a:cs typeface="Arabic Typesetting" panose="03020402040406030203" pitchFamily="66"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lang="ar-IQ" sz="2000" dirty="0">
                  <a:latin typeface="Arial" panose="020B0604020202020204" pitchFamily="34" charset="0"/>
                  <a:ea typeface="Times New Roman" panose="02020603050405020304" pitchFamily="18" charset="0"/>
                  <a:cs typeface="Arial" panose="020B0604020202020204" pitchFamily="34" charset="0"/>
                </a:rPr>
                <a:t>الإدارة المالية</a:t>
              </a:r>
            </a:p>
          </p:txBody>
        </p:sp>
        <p:sp>
          <p:nvSpPr>
            <p:cNvPr id="10" name="Rectangle 10"/>
            <p:cNvSpPr>
              <a:spLocks noChangeArrowheads="1"/>
            </p:cNvSpPr>
            <p:nvPr/>
          </p:nvSpPr>
          <p:spPr bwMode="auto">
            <a:xfrm>
              <a:off x="4462" y="6221"/>
              <a:ext cx="540" cy="1380"/>
            </a:xfrm>
            <a:prstGeom prst="rect">
              <a:avLst/>
            </a:prstGeom>
            <a:gradFill flip="none" rotWithShape="1">
              <a:gsLst>
                <a:gs pos="87000">
                  <a:srgbClr val="1B23CB"/>
                </a:gs>
                <a:gs pos="92000">
                  <a:schemeClr val="accent5">
                    <a:lumMod val="89000"/>
                  </a:schemeClr>
                </a:gs>
                <a:gs pos="94000">
                  <a:schemeClr val="accent5">
                    <a:lumMod val="75000"/>
                  </a:schemeClr>
                </a:gs>
                <a:gs pos="97000">
                  <a:schemeClr val="accent5">
                    <a:lumMod val="70000"/>
                  </a:schemeClr>
                </a:gs>
              </a:gsLst>
              <a:path path="circle">
                <a:fillToRect l="50000" t="50000" r="50000" b="50000"/>
              </a:path>
              <a:tileRect/>
            </a:gradFill>
            <a:ln w="9525">
              <a:solidFill>
                <a:srgbClr val="000000"/>
              </a:solidFill>
              <a:miter lim="800000"/>
              <a:headEnd/>
              <a:tailEnd/>
            </a:ln>
          </p:spPr>
          <p:txBody>
            <a:bodyPr vert="horz" wrap="square" lIns="84125" tIns="42062" rIns="84125" bIns="42062" numCol="1" anchor="t" anchorCtr="0" compatLnSpc="1">
              <a:prstTxWarp prst="textNoShape">
                <a:avLst/>
              </a:prstTxWarp>
            </a:bodyPr>
            <a:lstStyle/>
            <a:p>
              <a:pPr marL="0" marR="0" lvl="0" indent="0" algn="r" defTabSz="914400" rtl="1" eaLnBrk="0" fontAlgn="base" latinLnBrk="0" hangingPunct="0">
                <a:lnSpc>
                  <a:spcPct val="100000"/>
                </a:lnSpc>
                <a:spcBef>
                  <a:spcPct val="0"/>
                </a:spcBef>
                <a:spcAft>
                  <a:spcPct val="0"/>
                </a:spcAft>
                <a:buClrTx/>
                <a:buSzTx/>
                <a:buFontTx/>
                <a:buNone/>
                <a:tabLst/>
              </a:pPr>
              <a:endParaRPr kumimoji="0" lang="ar-IQ"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الشؤون الإدارية</a:t>
              </a:r>
              <a:endParaRPr kumimoji="0" lang="ar-IQ"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1" name="Rectangle 9"/>
            <p:cNvSpPr>
              <a:spLocks noChangeArrowheads="1"/>
            </p:cNvSpPr>
            <p:nvPr/>
          </p:nvSpPr>
          <p:spPr bwMode="auto">
            <a:xfrm>
              <a:off x="3202" y="6221"/>
              <a:ext cx="600" cy="1380"/>
            </a:xfrm>
            <a:prstGeom prst="rect">
              <a:avLst/>
            </a:prstGeom>
            <a:gradFill flip="none" rotWithShape="1">
              <a:gsLst>
                <a:gs pos="87000">
                  <a:srgbClr val="1B23CB"/>
                </a:gs>
                <a:gs pos="91000">
                  <a:schemeClr val="accent5">
                    <a:lumMod val="89000"/>
                  </a:schemeClr>
                </a:gs>
                <a:gs pos="95000">
                  <a:schemeClr val="accent5">
                    <a:lumMod val="75000"/>
                  </a:schemeClr>
                </a:gs>
                <a:gs pos="97000">
                  <a:schemeClr val="accent5">
                    <a:lumMod val="70000"/>
                  </a:schemeClr>
                </a:gs>
              </a:gsLst>
              <a:path path="circle">
                <a:fillToRect l="50000" t="50000" r="50000" b="50000"/>
              </a:path>
              <a:tileRect/>
            </a:gradFill>
            <a:ln w="9525">
              <a:solidFill>
                <a:srgbClr val="000000"/>
              </a:solidFill>
              <a:miter lim="800000"/>
              <a:headEnd/>
              <a:tailEnd/>
            </a:ln>
          </p:spPr>
          <p:txBody>
            <a:bodyPr vert="horz" wrap="square" lIns="84125" tIns="42062" rIns="84125" bIns="42062" numCol="1" anchor="t" anchorCtr="0" compatLnSpc="1">
              <a:prstTxWarp prst="textNoShape">
                <a:avLst/>
              </a:prstTxWarp>
            </a:bodyPr>
            <a:lstStyle/>
            <a:p>
              <a:pPr marL="0" marR="0" lvl="0" indent="0" algn="r" defTabSz="914400" rtl="1" eaLnBrk="0" fontAlgn="base" latinLnBrk="0" hangingPunct="0">
                <a:lnSpc>
                  <a:spcPct val="100000"/>
                </a:lnSpc>
                <a:spcBef>
                  <a:spcPct val="0"/>
                </a:spcBef>
                <a:spcAft>
                  <a:spcPct val="0"/>
                </a:spcAft>
                <a:buClrTx/>
                <a:buSzTx/>
                <a:buFontTx/>
                <a:buNone/>
                <a:tabLst/>
              </a:pPr>
              <a:endParaRPr kumimoji="0" lang="ar-IQ" sz="11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إدارة الجودة</a:t>
              </a:r>
              <a:endParaRPr kumimoji="0" lang="ar-IQ"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2" name="Rectangle 8"/>
            <p:cNvSpPr>
              <a:spLocks noChangeArrowheads="1"/>
            </p:cNvSpPr>
            <p:nvPr/>
          </p:nvSpPr>
          <p:spPr bwMode="auto">
            <a:xfrm>
              <a:off x="2122" y="6221"/>
              <a:ext cx="720" cy="1380"/>
            </a:xfrm>
            <a:prstGeom prst="rect">
              <a:avLst/>
            </a:prstGeom>
            <a:gradFill flip="none" rotWithShape="1">
              <a:gsLst>
                <a:gs pos="70000">
                  <a:srgbClr val="1B23CB"/>
                </a:gs>
                <a:gs pos="91000">
                  <a:schemeClr val="accent5">
                    <a:lumMod val="89000"/>
                  </a:schemeClr>
                </a:gs>
                <a:gs pos="96000">
                  <a:schemeClr val="accent5">
                    <a:lumMod val="75000"/>
                  </a:schemeClr>
                </a:gs>
                <a:gs pos="97000">
                  <a:schemeClr val="accent5">
                    <a:lumMod val="70000"/>
                  </a:schemeClr>
                </a:gs>
              </a:gsLst>
              <a:path path="circle">
                <a:fillToRect l="50000" t="50000" r="50000" b="50000"/>
              </a:path>
              <a:tileRect/>
            </a:gradFill>
            <a:ln w="9525">
              <a:solidFill>
                <a:srgbClr val="000000"/>
              </a:solidFill>
              <a:miter lim="800000"/>
              <a:headEnd/>
              <a:tailEnd/>
            </a:ln>
          </p:spPr>
          <p:txBody>
            <a:bodyPr vert="horz" wrap="square" lIns="84125" tIns="42062" rIns="84125" bIns="42062" numCol="1" anchor="t" anchorCtr="0" compatLnSpc="1">
              <a:prstTxWarp prst="textNoShape">
                <a:avLst/>
              </a:prstTxWarp>
            </a:bodyPr>
            <a:lstStyle/>
            <a:p>
              <a:pPr marL="0" marR="0" lvl="0" indent="0" algn="r" defTabSz="914400" rtl="1" eaLnBrk="0" fontAlgn="base" latinLnBrk="0" hangingPunct="0">
                <a:lnSpc>
                  <a:spcPct val="100000"/>
                </a:lnSpc>
                <a:spcBef>
                  <a:spcPct val="0"/>
                </a:spcBef>
                <a:spcAft>
                  <a:spcPct val="0"/>
                </a:spcAft>
                <a:buClrTx/>
                <a:buSzTx/>
                <a:buFontTx/>
                <a:buNone/>
                <a:tabLst/>
              </a:pPr>
              <a:endParaRPr kumimoji="0" lang="ar-IQ"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إدارة الإنتاج</a:t>
              </a:r>
              <a:endParaRPr kumimoji="0" lang="ar-IQ"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3" name="Line 7"/>
            <p:cNvSpPr>
              <a:spLocks noChangeShapeType="1"/>
            </p:cNvSpPr>
            <p:nvPr/>
          </p:nvSpPr>
          <p:spPr bwMode="auto">
            <a:xfrm>
              <a:off x="4642" y="5501"/>
              <a:ext cx="1" cy="72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ar-IQ"/>
            </a:p>
          </p:txBody>
        </p:sp>
        <p:sp>
          <p:nvSpPr>
            <p:cNvPr id="14" name="Line 6"/>
            <p:cNvSpPr>
              <a:spLocks noChangeShapeType="1"/>
            </p:cNvSpPr>
            <p:nvPr/>
          </p:nvSpPr>
          <p:spPr bwMode="auto">
            <a:xfrm flipH="1">
              <a:off x="2482" y="5861"/>
              <a:ext cx="45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ar-IQ"/>
            </a:p>
          </p:txBody>
        </p:sp>
        <p:sp>
          <p:nvSpPr>
            <p:cNvPr id="15" name="Line 5"/>
            <p:cNvSpPr>
              <a:spLocks noChangeShapeType="1"/>
            </p:cNvSpPr>
            <p:nvPr/>
          </p:nvSpPr>
          <p:spPr bwMode="auto">
            <a:xfrm>
              <a:off x="6982" y="5861"/>
              <a:ext cx="0"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ar-IQ"/>
            </a:p>
          </p:txBody>
        </p:sp>
        <p:sp>
          <p:nvSpPr>
            <p:cNvPr id="16" name="Line 4"/>
            <p:cNvSpPr>
              <a:spLocks noChangeShapeType="1"/>
            </p:cNvSpPr>
            <p:nvPr/>
          </p:nvSpPr>
          <p:spPr bwMode="auto">
            <a:xfrm>
              <a:off x="2482" y="5861"/>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ar-IQ"/>
            </a:p>
          </p:txBody>
        </p:sp>
        <p:sp>
          <p:nvSpPr>
            <p:cNvPr id="17" name="Line 3"/>
            <p:cNvSpPr>
              <a:spLocks noChangeShapeType="1"/>
            </p:cNvSpPr>
            <p:nvPr/>
          </p:nvSpPr>
          <p:spPr bwMode="auto">
            <a:xfrm>
              <a:off x="5901" y="5861"/>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ar-IQ"/>
            </a:p>
          </p:txBody>
        </p:sp>
        <p:sp>
          <p:nvSpPr>
            <p:cNvPr id="18" name="Line 2"/>
            <p:cNvSpPr>
              <a:spLocks noChangeShapeType="1"/>
            </p:cNvSpPr>
            <p:nvPr/>
          </p:nvSpPr>
          <p:spPr bwMode="auto">
            <a:xfrm>
              <a:off x="3562" y="5861"/>
              <a:ext cx="1"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ar-IQ"/>
            </a:p>
          </p:txBody>
        </p:sp>
      </p:grpSp>
    </p:spTree>
    <p:extLst>
      <p:ext uri="{BB962C8B-B14F-4D97-AF65-F5344CB8AC3E}">
        <p14:creationId xmlns:p14="http://schemas.microsoft.com/office/powerpoint/2010/main" val="41048828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p:txBody>
          <a:bodyPr>
            <a:normAutofit/>
          </a:bodyPr>
          <a:lstStyle/>
          <a:p>
            <a:pPr lvl="3" algn="ctr"/>
            <a:endParaRPr lang="ar-IQ" sz="4000" dirty="0" smtClean="0"/>
          </a:p>
          <a:p>
            <a:pPr lvl="3" algn="ctr"/>
            <a:endParaRPr lang="ar-IQ" sz="4000" dirty="0"/>
          </a:p>
        </p:txBody>
      </p:sp>
    </p:spTree>
    <p:extLst>
      <p:ext uri="{BB962C8B-B14F-4D97-AF65-F5344CB8AC3E}">
        <p14:creationId xmlns:p14="http://schemas.microsoft.com/office/powerpoint/2010/main" val="810500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b="1" i="1" u="sng" dirty="0" smtClean="0">
                <a:solidFill>
                  <a:schemeClr val="tx2">
                    <a:lumMod val="25000"/>
                  </a:schemeClr>
                </a:solidFill>
              </a:rPr>
              <a:t>ادارة الجودة والبيئة</a:t>
            </a:r>
            <a:r>
              <a:rPr lang="ar-IQ" dirty="0" smtClean="0"/>
              <a:t/>
            </a:r>
            <a:br>
              <a:rPr lang="ar-IQ" dirty="0" smtClean="0"/>
            </a:br>
            <a:r>
              <a:rPr lang="ar-IQ" dirty="0"/>
              <a:t/>
            </a:r>
            <a:br>
              <a:rPr lang="ar-IQ" dirty="0"/>
            </a:br>
            <a:r>
              <a:rPr lang="ar-IQ" b="1" dirty="0" smtClean="0">
                <a:solidFill>
                  <a:schemeClr val="accent3">
                    <a:lumMod val="75000"/>
                  </a:schemeClr>
                </a:solidFill>
              </a:rPr>
              <a:t>عنوان المحاضرة : اساسيات الجودة</a:t>
            </a:r>
            <a:endParaRPr lang="en-US" b="1" dirty="0">
              <a:solidFill>
                <a:schemeClr val="accent3">
                  <a:lumMod val="75000"/>
                </a:schemeClr>
              </a:solidFill>
            </a:endParaRPr>
          </a:p>
        </p:txBody>
      </p:sp>
      <p:sp>
        <p:nvSpPr>
          <p:cNvPr id="3" name="عنصر نائب للمحتوى 2"/>
          <p:cNvSpPr>
            <a:spLocks noGrp="1"/>
          </p:cNvSpPr>
          <p:nvPr>
            <p:ph idx="1"/>
          </p:nvPr>
        </p:nvSpPr>
        <p:spPr/>
        <p:txBody>
          <a:bodyPr/>
          <a:lstStyle/>
          <a:p>
            <a:r>
              <a:rPr lang="ar-IQ" sz="4000" b="1" dirty="0" smtClean="0">
                <a:solidFill>
                  <a:schemeClr val="tx2">
                    <a:lumMod val="25000"/>
                  </a:schemeClr>
                </a:solidFill>
              </a:rPr>
              <a:t>القسم: ادارة الاعمال</a:t>
            </a:r>
          </a:p>
          <a:p>
            <a:r>
              <a:rPr lang="ar-IQ" sz="4000" b="1" dirty="0" smtClean="0"/>
              <a:t>المرحلة: الرابعة </a:t>
            </a:r>
          </a:p>
          <a:p>
            <a:r>
              <a:rPr lang="ar-IQ" sz="3200" b="1" dirty="0" smtClean="0">
                <a:solidFill>
                  <a:schemeClr val="tx2">
                    <a:lumMod val="25000"/>
                  </a:schemeClr>
                </a:solidFill>
              </a:rPr>
              <a:t>الكورس : الثاني</a:t>
            </a:r>
          </a:p>
          <a:p>
            <a:r>
              <a:rPr lang="ar-IQ" sz="4000" b="1" dirty="0" smtClean="0">
                <a:effectLst>
                  <a:outerShdw blurRad="38100" dist="38100" dir="2700000" algn="tl">
                    <a:srgbClr val="000000">
                      <a:alpha val="43137"/>
                    </a:srgbClr>
                  </a:outerShdw>
                </a:effectLst>
              </a:rPr>
              <a:t>مدرس المادة : </a:t>
            </a:r>
            <a:r>
              <a:rPr lang="ar-IQ" sz="4000" b="1" dirty="0" err="1" smtClean="0">
                <a:effectLst>
                  <a:outerShdw blurRad="38100" dist="38100" dir="2700000" algn="tl">
                    <a:srgbClr val="000000">
                      <a:alpha val="43137"/>
                    </a:srgbClr>
                  </a:outerShdw>
                </a:effectLst>
              </a:rPr>
              <a:t>أ.د</a:t>
            </a:r>
            <a:r>
              <a:rPr lang="ar-IQ" sz="4000" b="1" dirty="0" smtClean="0">
                <a:effectLst>
                  <a:outerShdw blurRad="38100" dist="38100" dir="2700000" algn="tl">
                    <a:srgbClr val="000000">
                      <a:alpha val="43137"/>
                    </a:srgbClr>
                  </a:outerShdw>
                </a:effectLst>
              </a:rPr>
              <a:t>. امل عبد محمد علي</a:t>
            </a:r>
            <a:endParaRPr lang="en-US" sz="4000" b="1" dirty="0">
              <a:effectLst>
                <a:outerShdw blurRad="38100" dist="38100" dir="2700000" algn="tl">
                  <a:srgbClr val="000000">
                    <a:alpha val="43137"/>
                  </a:srgbClr>
                </a:outerShdw>
              </a:effectLst>
            </a:endParaRPr>
          </a:p>
        </p:txBody>
      </p:sp>
      <p:pic>
        <p:nvPicPr>
          <p:cNvPr id="2050" name="Picture 2" descr="C:\Users\p\Downloads\جامعة المستقبل.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73710" y="268287"/>
            <a:ext cx="1818290" cy="1444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7830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87688" y="1340768"/>
            <a:ext cx="6696744" cy="2520280"/>
          </a:xfrm>
        </p:spPr>
        <p:txBody>
          <a:bodyPr anchor="ctr">
            <a:normAutofit/>
          </a:bodyPr>
          <a:lstStyle/>
          <a:p>
            <a:pPr algn="ctr"/>
            <a:r>
              <a:rPr lang="ar-SA" sz="4800" dirty="0">
                <a:solidFill>
                  <a:srgbClr val="002060"/>
                </a:solidFill>
              </a:rPr>
              <a:t>إدارة الجودة</a:t>
            </a:r>
            <a:br>
              <a:rPr lang="ar-SA" sz="4800" dirty="0">
                <a:solidFill>
                  <a:srgbClr val="002060"/>
                </a:solidFill>
              </a:rPr>
            </a:br>
            <a:r>
              <a:rPr lang="en-US" sz="2700" dirty="0">
                <a:solidFill>
                  <a:srgbClr val="002060"/>
                </a:solidFill>
              </a:rPr>
              <a:t>Quality Management</a:t>
            </a:r>
          </a:p>
        </p:txBody>
      </p:sp>
      <p:sp>
        <p:nvSpPr>
          <p:cNvPr id="3" name="Subtitle 2"/>
          <p:cNvSpPr>
            <a:spLocks noGrp="1"/>
          </p:cNvSpPr>
          <p:nvPr>
            <p:ph type="subTitle" idx="1"/>
          </p:nvPr>
        </p:nvSpPr>
        <p:spPr>
          <a:xfrm>
            <a:off x="3647728" y="3933056"/>
            <a:ext cx="6172200" cy="2711584"/>
          </a:xfrm>
          <a:gradFill flip="none" rotWithShape="1">
            <a:gsLst>
              <a:gs pos="0">
                <a:srgbClr val="0062AC"/>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p:spPr>
        <p:style>
          <a:lnRef idx="1">
            <a:schemeClr val="accent4"/>
          </a:lnRef>
          <a:fillRef idx="2">
            <a:schemeClr val="accent4"/>
          </a:fillRef>
          <a:effectRef idx="1">
            <a:schemeClr val="accent4"/>
          </a:effectRef>
          <a:fontRef idx="minor">
            <a:schemeClr val="dk1"/>
          </a:fontRef>
        </p:style>
        <p:txBody>
          <a:bodyPr>
            <a:normAutofit fontScale="70000" lnSpcReduction="20000"/>
          </a:bodyPr>
          <a:lstStyle/>
          <a:p>
            <a:pPr algn="r"/>
            <a:r>
              <a:rPr lang="ar-IQ" sz="2800" dirty="0" smtClean="0">
                <a:solidFill>
                  <a:srgbClr val="FF0000"/>
                </a:solidFill>
              </a:rPr>
              <a:t>1- </a:t>
            </a:r>
            <a:r>
              <a:rPr lang="ar-IQ" sz="2800" b="1" dirty="0" smtClean="0">
                <a:solidFill>
                  <a:srgbClr val="FF0000"/>
                </a:solidFill>
                <a:cs typeface="Simple Bold Jut Out" panose="02010401010101010101" pitchFamily="2" charset="-78"/>
              </a:rPr>
              <a:t>مفهوم الجودة</a:t>
            </a:r>
          </a:p>
          <a:p>
            <a:pPr algn="r"/>
            <a:r>
              <a:rPr lang="ar-IQ" sz="2800" b="1" dirty="0" smtClean="0">
                <a:solidFill>
                  <a:srgbClr val="FF0000"/>
                </a:solidFill>
                <a:cs typeface="Simple Bold Jut Out" panose="02010401010101010101" pitchFamily="2" charset="-78"/>
              </a:rPr>
              <a:t>2- مداخل الجودة</a:t>
            </a:r>
          </a:p>
          <a:p>
            <a:pPr algn="r"/>
            <a:r>
              <a:rPr lang="ar-IQ" sz="2800" b="1" dirty="0" smtClean="0">
                <a:solidFill>
                  <a:srgbClr val="FF0000"/>
                </a:solidFill>
                <a:cs typeface="Simple Bold Jut Out" panose="02010401010101010101" pitchFamily="2" charset="-78"/>
              </a:rPr>
              <a:t>3- تطور الجودة</a:t>
            </a:r>
          </a:p>
          <a:p>
            <a:pPr algn="r"/>
            <a:r>
              <a:rPr lang="ar-IQ" sz="2800" b="1" dirty="0" smtClean="0">
                <a:solidFill>
                  <a:srgbClr val="FF0000"/>
                </a:solidFill>
                <a:cs typeface="Simple Bold Jut Out" panose="02010401010101010101" pitchFamily="2" charset="-78"/>
              </a:rPr>
              <a:t>4- ابعاد الجودة ومقياس الفجوة-</a:t>
            </a:r>
          </a:p>
          <a:p>
            <a:pPr algn="r"/>
            <a:r>
              <a:rPr lang="ar-IQ" sz="2800" b="1" dirty="0" smtClean="0">
                <a:solidFill>
                  <a:srgbClr val="FF0000"/>
                </a:solidFill>
                <a:cs typeface="Simple Bold Jut Out" panose="02010401010101010101" pitchFamily="2" charset="-78"/>
              </a:rPr>
              <a:t>5- العوامل المؤثرة في الجودة </a:t>
            </a:r>
          </a:p>
          <a:p>
            <a:pPr algn="r"/>
            <a:r>
              <a:rPr lang="ar-IQ" sz="2800" b="1" dirty="0" smtClean="0">
                <a:solidFill>
                  <a:srgbClr val="FF0000"/>
                </a:solidFill>
                <a:cs typeface="Simple Bold Jut Out" panose="02010401010101010101" pitchFamily="2" charset="-78"/>
              </a:rPr>
              <a:t>6-محددات الجودة</a:t>
            </a:r>
          </a:p>
          <a:p>
            <a:pPr algn="r"/>
            <a:r>
              <a:rPr lang="ar-IQ" sz="2800" b="1" dirty="0" smtClean="0">
                <a:solidFill>
                  <a:srgbClr val="FF0000"/>
                </a:solidFill>
                <a:cs typeface="Simple Bold Jut Out" panose="02010401010101010101" pitchFamily="2" charset="-78"/>
              </a:rPr>
              <a:t>6- موقع إدارة الجودة ضمن الهيكل التنظيمي</a:t>
            </a:r>
          </a:p>
          <a:p>
            <a:pPr algn="r"/>
            <a:endParaRPr lang="en-US" sz="2800" dirty="0">
              <a:solidFill>
                <a:srgbClr val="FF0000"/>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72264" y="-27384"/>
            <a:ext cx="1869118" cy="2016224"/>
          </a:xfrm>
          <a:prstGeom prst="rect">
            <a:avLst/>
          </a:prstGeom>
        </p:spPr>
      </p:pic>
    </p:spTree>
    <p:extLst>
      <p:ext uri="{BB962C8B-B14F-4D97-AF65-F5344CB8AC3E}">
        <p14:creationId xmlns:p14="http://schemas.microsoft.com/office/powerpoint/2010/main" val="43863622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latin typeface="Andalus" panose="02020603050405020304" pitchFamily="18" charset="-78"/>
                <a:cs typeface="Andalus" panose="02020603050405020304" pitchFamily="18" charset="-78"/>
              </a:rPr>
              <a:t>مفهوم الجودة</a:t>
            </a:r>
            <a:endParaRPr lang="ar-IQ" dirty="0">
              <a:latin typeface="Andalus" panose="02020603050405020304" pitchFamily="18" charset="-78"/>
              <a:cs typeface="Andalus" panose="02020603050405020304" pitchFamily="18" charset="-78"/>
            </a:endParaRPr>
          </a:p>
        </p:txBody>
      </p:sp>
      <p:sp>
        <p:nvSpPr>
          <p:cNvPr id="3" name="عنصر نائب للمحتوى 2"/>
          <p:cNvSpPr>
            <a:spLocks noGrp="1"/>
          </p:cNvSpPr>
          <p:nvPr>
            <p:ph idx="1"/>
          </p:nvPr>
        </p:nvSpPr>
        <p:spPr>
          <a:xfrm>
            <a:off x="737419" y="2011680"/>
            <a:ext cx="10249580" cy="4206240"/>
          </a:xfrm>
        </p:spPr>
        <p:txBody>
          <a:bodyPr>
            <a:noAutofit/>
          </a:bodyPr>
          <a:lstStyle/>
          <a:p>
            <a:pPr algn="just"/>
            <a:r>
              <a:rPr lang="ar-IQ" sz="3200" dirty="0">
                <a:latin typeface="Times New Roman" panose="02020603050405020304" pitchFamily="18" charset="0"/>
                <a:cs typeface="Times New Roman" panose="02020603050405020304" pitchFamily="18" charset="0"/>
              </a:rPr>
              <a:t>تعني </a:t>
            </a:r>
            <a:r>
              <a:rPr lang="ar-IQ" sz="3200" dirty="0" smtClean="0">
                <a:latin typeface="Times New Roman" panose="02020603050405020304" pitchFamily="18" charset="0"/>
                <a:cs typeface="Times New Roman" panose="02020603050405020304" pitchFamily="18" charset="0"/>
              </a:rPr>
              <a:t>كلمة</a:t>
            </a:r>
            <a:r>
              <a:rPr lang="en-US" sz="3200" dirty="0" smtClean="0">
                <a:latin typeface="Times New Roman" panose="02020603050405020304" pitchFamily="18" charset="0"/>
                <a:cs typeface="Times New Roman" panose="02020603050405020304" pitchFamily="18" charset="0"/>
              </a:rPr>
              <a:t>Quality </a:t>
            </a:r>
            <a:r>
              <a:rPr lang="ar-IQ" sz="3200" dirty="0" smtClean="0">
                <a:latin typeface="Times New Roman" panose="02020603050405020304" pitchFamily="18" charset="0"/>
                <a:cs typeface="Times New Roman" panose="02020603050405020304" pitchFamily="18" charset="0"/>
              </a:rPr>
              <a:t> باللغة </a:t>
            </a:r>
            <a:r>
              <a:rPr lang="ar-IQ" sz="3200" dirty="0">
                <a:latin typeface="Times New Roman" panose="02020603050405020304" pitchFamily="18" charset="0"/>
                <a:cs typeface="Times New Roman" panose="02020603050405020304" pitchFamily="18" charset="0"/>
              </a:rPr>
              <a:t>العربية الجودة أو النوعية واستنادا الى لسان العرب لابن منظور فان النوعية تعني التذبذب في </a:t>
            </a:r>
            <a:r>
              <a:rPr lang="ar-IQ" sz="3200" dirty="0" smtClean="0">
                <a:latin typeface="Times New Roman" panose="02020603050405020304" pitchFamily="18" charset="0"/>
                <a:cs typeface="Times New Roman" panose="02020603050405020304" pitchFamily="18" charset="0"/>
              </a:rPr>
              <a:t>الشيء، والجودة وفق قاموس اكسفورد هي درجة او مستوى التفوق او التميز. </a:t>
            </a:r>
            <a:r>
              <a:rPr lang="ar-IQ" sz="3200" dirty="0">
                <a:latin typeface="Times New Roman" panose="02020603050405020304" pitchFamily="18" charset="0"/>
                <a:cs typeface="Times New Roman" panose="02020603050405020304" pitchFamily="18" charset="0"/>
              </a:rPr>
              <a:t>أما الجودة فهي تأتي من الفعل جاد ويجود ويقصد به الإجادة والإتقان في العمل الحسن وكل ما هو ضد </a:t>
            </a:r>
            <a:r>
              <a:rPr lang="ar-IQ" sz="3200" dirty="0" err="1">
                <a:latin typeface="Times New Roman" panose="02020603050405020304" pitchFamily="18" charset="0"/>
                <a:cs typeface="Times New Roman" panose="02020603050405020304" pitchFamily="18" charset="0"/>
              </a:rPr>
              <a:t>الردئ</a:t>
            </a:r>
            <a:r>
              <a:rPr lang="ar-IQ" sz="3200" dirty="0">
                <a:latin typeface="Times New Roman" panose="02020603050405020304" pitchFamily="18" charset="0"/>
                <a:cs typeface="Times New Roman" panose="02020603050405020304" pitchFamily="18" charset="0"/>
              </a:rPr>
              <a:t> والباطل، لذا فيمكن ترجمة </a:t>
            </a:r>
            <a:r>
              <a:rPr lang="ar-IQ" sz="3200" dirty="0" smtClean="0">
                <a:latin typeface="Times New Roman" panose="02020603050405020304" pitchFamily="18" charset="0"/>
                <a:cs typeface="Times New Roman" panose="02020603050405020304" pitchFamily="18" charset="0"/>
              </a:rPr>
              <a:t>كلمة</a:t>
            </a:r>
            <a:r>
              <a:rPr lang="en-US" sz="3200" dirty="0" smtClean="0">
                <a:latin typeface="Times New Roman" panose="02020603050405020304" pitchFamily="18" charset="0"/>
                <a:cs typeface="Times New Roman" panose="02020603050405020304" pitchFamily="18" charset="0"/>
              </a:rPr>
              <a:t>Quality  </a:t>
            </a:r>
            <a:r>
              <a:rPr lang="ar-IQ" sz="3200" dirty="0" smtClean="0">
                <a:latin typeface="Times New Roman" panose="02020603050405020304" pitchFamily="18" charset="0"/>
                <a:cs typeface="Times New Roman" panose="02020603050405020304" pitchFamily="18" charset="0"/>
              </a:rPr>
              <a:t> بحسب </a:t>
            </a:r>
            <a:r>
              <a:rPr lang="ar-IQ" sz="3200" dirty="0">
                <a:latin typeface="Times New Roman" panose="02020603050405020304" pitchFamily="18" charset="0"/>
                <a:cs typeface="Times New Roman" panose="02020603050405020304" pitchFamily="18" charset="0"/>
              </a:rPr>
              <a:t>غرض المستفيد. </a:t>
            </a:r>
            <a:r>
              <a:rPr lang="ar-IQ" sz="3200" dirty="0" smtClean="0">
                <a:latin typeface="Times New Roman" panose="02020603050405020304" pitchFamily="18" charset="0"/>
                <a:cs typeface="Times New Roman" panose="02020603050405020304" pitchFamily="18" charset="0"/>
              </a:rPr>
              <a:t>سوف </a:t>
            </a:r>
            <a:r>
              <a:rPr lang="ar-IQ" sz="3200" dirty="0">
                <a:latin typeface="Times New Roman" panose="02020603050405020304" pitchFamily="18" charset="0"/>
                <a:cs typeface="Times New Roman" panose="02020603050405020304" pitchFamily="18" charset="0"/>
              </a:rPr>
              <a:t>نستخدم كلمة الجودة بدلا من النوعية للدلالة على الإجادة والإتقان في العمل.</a:t>
            </a:r>
          </a:p>
        </p:txBody>
      </p:sp>
    </p:spTree>
    <p:extLst>
      <p:ext uri="{BB962C8B-B14F-4D97-AF65-F5344CB8AC3E}">
        <p14:creationId xmlns:p14="http://schemas.microsoft.com/office/powerpoint/2010/main" val="1382036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تعريف الجودة</a:t>
            </a:r>
            <a:endParaRPr lang="ar-IQ" dirty="0"/>
          </a:p>
        </p:txBody>
      </p:sp>
      <p:sp>
        <p:nvSpPr>
          <p:cNvPr id="3" name="عنصر نائب للمحتوى 2"/>
          <p:cNvSpPr>
            <a:spLocks noGrp="1"/>
          </p:cNvSpPr>
          <p:nvPr>
            <p:ph idx="1"/>
          </p:nvPr>
        </p:nvSpPr>
        <p:spPr/>
        <p:txBody>
          <a:bodyPr>
            <a:normAutofit fontScale="77500" lnSpcReduction="20000"/>
          </a:bodyPr>
          <a:lstStyle/>
          <a:p>
            <a:pPr marL="0" lvl="0" indent="0">
              <a:buNone/>
            </a:pPr>
            <a:r>
              <a:rPr lang="ar-IQ" sz="2400" b="1" dirty="0" smtClean="0"/>
              <a:t>تعريف </a:t>
            </a:r>
            <a:r>
              <a:rPr lang="ar-IQ" sz="2400" b="1" dirty="0" err="1" smtClean="0"/>
              <a:t>فايجنباوم</a:t>
            </a:r>
            <a:r>
              <a:rPr lang="ar-IQ" sz="2400" b="1" dirty="0" smtClean="0"/>
              <a:t> </a:t>
            </a:r>
            <a:r>
              <a:rPr lang="en-US" sz="2400" b="1" dirty="0" err="1" smtClean="0"/>
              <a:t>Feigenbaum</a:t>
            </a:r>
            <a:r>
              <a:rPr lang="ar-IQ" sz="2400" dirty="0" smtClean="0"/>
              <a:t>:- هي المجموع الكلي لخصائص المنتوج التي تلبي حاجات الزبون.</a:t>
            </a:r>
            <a:endParaRPr lang="en-US" sz="2400" dirty="0" smtClean="0"/>
          </a:p>
          <a:p>
            <a:pPr marL="0" lvl="0" indent="0">
              <a:buNone/>
            </a:pPr>
            <a:r>
              <a:rPr lang="ar-IQ" sz="2400" b="1" dirty="0" smtClean="0"/>
              <a:t>تعريف </a:t>
            </a:r>
            <a:r>
              <a:rPr lang="ar-IQ" sz="2400" b="1" dirty="0"/>
              <a:t>كروسبي</a:t>
            </a:r>
            <a:r>
              <a:rPr lang="en-US" sz="2400" b="1" dirty="0"/>
              <a:t>Crosby</a:t>
            </a:r>
            <a:r>
              <a:rPr lang="ar-IQ" sz="2400" dirty="0"/>
              <a:t>:- هي </a:t>
            </a:r>
            <a:r>
              <a:rPr lang="ar-IQ" sz="2400" dirty="0" smtClean="0"/>
              <a:t>مطابقة المواصفات او المتطلبات</a:t>
            </a:r>
            <a:endParaRPr lang="en-US" sz="2400" dirty="0"/>
          </a:p>
          <a:p>
            <a:pPr marL="0" lvl="0" indent="0">
              <a:buNone/>
            </a:pPr>
            <a:r>
              <a:rPr lang="ar-IQ" sz="2400" b="1" dirty="0"/>
              <a:t>تعريف </a:t>
            </a:r>
            <a:r>
              <a:rPr lang="ar-IQ" sz="2400" b="1" dirty="0" err="1"/>
              <a:t>ايشيكاوا</a:t>
            </a:r>
            <a:r>
              <a:rPr lang="ar-IQ" sz="2400" dirty="0"/>
              <a:t> </a:t>
            </a:r>
            <a:r>
              <a:rPr lang="en-US" sz="2400" b="1" dirty="0"/>
              <a:t>Ishikawa</a:t>
            </a:r>
            <a:r>
              <a:rPr lang="ar-IQ" sz="2400" dirty="0"/>
              <a:t>:- هي درجة وفاء المنتوج لاحتياجات الزبون عند استخدامه.</a:t>
            </a:r>
            <a:endParaRPr lang="en-US" sz="2400" dirty="0"/>
          </a:p>
          <a:p>
            <a:pPr marL="0" lvl="0" indent="0">
              <a:buNone/>
            </a:pPr>
            <a:r>
              <a:rPr lang="ar-IQ" sz="2400" b="1" dirty="0"/>
              <a:t>تعريف جوران </a:t>
            </a:r>
            <a:r>
              <a:rPr lang="en-US" sz="2400" b="1" dirty="0" err="1"/>
              <a:t>Juran</a:t>
            </a:r>
            <a:r>
              <a:rPr lang="ar-IQ" sz="2400" dirty="0"/>
              <a:t>:- هي ملائمة المنتوج للاستعمال.</a:t>
            </a:r>
            <a:endParaRPr lang="en-US" sz="2400" dirty="0"/>
          </a:p>
          <a:p>
            <a:pPr marL="0" lvl="0" indent="0">
              <a:buNone/>
            </a:pPr>
            <a:r>
              <a:rPr lang="ar-IQ" sz="2400" b="1" dirty="0"/>
              <a:t>تعريف </a:t>
            </a:r>
            <a:r>
              <a:rPr lang="ar-IQ" sz="2400" b="1" dirty="0" err="1"/>
              <a:t>ديمنغ</a:t>
            </a:r>
            <a:r>
              <a:rPr lang="ar-IQ" sz="2400" b="1" dirty="0"/>
              <a:t> </a:t>
            </a:r>
            <a:r>
              <a:rPr lang="en-US" sz="2400" b="1" dirty="0"/>
              <a:t>Deming</a:t>
            </a:r>
            <a:r>
              <a:rPr lang="ar-IQ" sz="2400" dirty="0"/>
              <a:t>:- هي التوافق مع احتياجات الزبون ومتطلباته.</a:t>
            </a:r>
            <a:endParaRPr lang="en-US" sz="2400" dirty="0"/>
          </a:p>
          <a:p>
            <a:pPr marL="0" lvl="0" indent="0">
              <a:buNone/>
            </a:pPr>
            <a:r>
              <a:rPr lang="ar-IQ" sz="2400" b="1" dirty="0" smtClean="0"/>
              <a:t>تعريف </a:t>
            </a:r>
            <a:r>
              <a:rPr lang="ar-IQ" sz="2400" b="1" dirty="0" err="1" smtClean="0"/>
              <a:t>باسترفيلد</a:t>
            </a:r>
            <a:r>
              <a:rPr lang="ar-IQ" sz="2400" b="1" dirty="0" smtClean="0"/>
              <a:t> </a:t>
            </a:r>
            <a:r>
              <a:rPr lang="en-US" sz="2400" b="1" dirty="0" err="1" smtClean="0"/>
              <a:t>Basterfield</a:t>
            </a:r>
            <a:r>
              <a:rPr lang="ar-IQ" sz="2400" dirty="0" smtClean="0"/>
              <a:t>:- هي مميزات المنتوج التي تلبي توقعات الزبون.</a:t>
            </a:r>
            <a:endParaRPr lang="en-US" sz="2400" dirty="0" smtClean="0"/>
          </a:p>
          <a:p>
            <a:pPr marL="0" indent="0">
              <a:buNone/>
            </a:pPr>
            <a:r>
              <a:rPr lang="ar-IQ" sz="2400" dirty="0" smtClean="0"/>
              <a:t>تعريف الجمعية الامريكية للجودة:- هي مجموع صفات وخصائص الخدمة او المنتوج التي تؤثر في </a:t>
            </a:r>
          </a:p>
          <a:p>
            <a:pPr marL="0" indent="0">
              <a:buNone/>
            </a:pPr>
            <a:r>
              <a:rPr lang="ar-IQ" sz="2400" dirty="0" smtClean="0"/>
              <a:t>قدرته على تلبية حاجات محددة او ضمنية.</a:t>
            </a:r>
            <a:endParaRPr lang="ar-IQ" sz="2400" dirty="0"/>
          </a:p>
          <a:p>
            <a:pPr marL="0" indent="0">
              <a:buNone/>
            </a:pPr>
            <a:r>
              <a:rPr lang="ar-IQ" sz="2400" dirty="0" smtClean="0"/>
              <a:t>تعريف </a:t>
            </a:r>
            <a:r>
              <a:rPr lang="ar-IQ" sz="2400" dirty="0" err="1" smtClean="0"/>
              <a:t>تاكوشي</a:t>
            </a:r>
            <a:r>
              <a:rPr lang="ar-IQ" sz="2400" dirty="0" smtClean="0"/>
              <a:t> :- هي تعبير عن مقدار الخسارة التي يمكن تفاديها والتي قد يسببها المنتوج </a:t>
            </a:r>
          </a:p>
          <a:p>
            <a:pPr marL="0" indent="0">
              <a:buNone/>
            </a:pPr>
            <a:r>
              <a:rPr lang="ar-IQ" sz="2000" dirty="0" smtClean="0"/>
              <a:t>للمجتمع بعد تسليمه . وتتضمن هذه الخسارة الفشل في تلبية توقعات الزبون ، والفشل في </a:t>
            </a:r>
          </a:p>
          <a:p>
            <a:pPr marL="0" indent="0">
              <a:buNone/>
            </a:pPr>
            <a:r>
              <a:rPr lang="ar-IQ" sz="2000" dirty="0" smtClean="0"/>
              <a:t>تلبية خصائص الاداء، والتأثيرات الناجمة عن المنتوج كالتلوث والضجيج وغيرها </a:t>
            </a:r>
            <a:endParaRPr lang="ar-IQ" sz="2000" dirty="0"/>
          </a:p>
        </p:txBody>
      </p:sp>
    </p:spTree>
    <p:extLst>
      <p:ext uri="{BB962C8B-B14F-4D97-AF65-F5344CB8AC3E}">
        <p14:creationId xmlns:p14="http://schemas.microsoft.com/office/powerpoint/2010/main" val="2253787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مداخل تعريف الجودة</a:t>
            </a:r>
            <a:br>
              <a:rPr lang="ar-IQ" dirty="0" smtClean="0"/>
            </a:br>
            <a:r>
              <a:rPr lang="en-US" dirty="0" smtClean="0"/>
              <a:t>Garvin</a:t>
            </a:r>
            <a:endParaRPr lang="ar-IQ" dirty="0"/>
          </a:p>
        </p:txBody>
      </p:sp>
      <p:sp>
        <p:nvSpPr>
          <p:cNvPr id="3" name="عنصر نائب للمحتوى 2"/>
          <p:cNvSpPr>
            <a:spLocks noGrp="1"/>
          </p:cNvSpPr>
          <p:nvPr>
            <p:ph idx="1"/>
          </p:nvPr>
        </p:nvSpPr>
        <p:spPr/>
        <p:txBody>
          <a:bodyPr>
            <a:normAutofit/>
          </a:bodyPr>
          <a:lstStyle/>
          <a:p>
            <a:r>
              <a:rPr lang="ar-IQ" b="1" dirty="0"/>
              <a:t> </a:t>
            </a:r>
            <a:endParaRPr lang="en-US" dirty="0"/>
          </a:p>
          <a:p>
            <a:pPr lvl="0"/>
            <a:r>
              <a:rPr lang="ar-IQ" sz="3600" b="1" dirty="0">
                <a:latin typeface="Times New Roman" panose="02020603050405020304" pitchFamily="18" charset="0"/>
                <a:cs typeface="Times New Roman" panose="02020603050405020304" pitchFamily="18" charset="0"/>
              </a:rPr>
              <a:t>المدخل المثالي        </a:t>
            </a:r>
            <a:r>
              <a:rPr lang="ar-IQ" sz="3600" dirty="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Transcendent </a:t>
            </a:r>
            <a:r>
              <a:rPr lang="en-US" sz="3600" b="1" dirty="0" smtClean="0">
                <a:latin typeface="Times New Roman" panose="02020603050405020304" pitchFamily="18" charset="0"/>
                <a:cs typeface="Times New Roman" panose="02020603050405020304" pitchFamily="18" charset="0"/>
              </a:rPr>
              <a:t>Approach</a:t>
            </a:r>
            <a:endParaRPr lang="en-US" sz="3600" dirty="0">
              <a:latin typeface="Times New Roman" panose="02020603050405020304" pitchFamily="18" charset="0"/>
              <a:cs typeface="Times New Roman" panose="02020603050405020304" pitchFamily="18" charset="0"/>
            </a:endParaRPr>
          </a:p>
          <a:p>
            <a:pPr lvl="0"/>
            <a:r>
              <a:rPr lang="ar-IQ" sz="3600" b="1" dirty="0">
                <a:latin typeface="Times New Roman" panose="02020603050405020304" pitchFamily="18" charset="0"/>
                <a:cs typeface="Times New Roman" panose="02020603050405020304" pitchFamily="18" charset="0"/>
              </a:rPr>
              <a:t>مدخل الزبون                 </a:t>
            </a:r>
            <a:r>
              <a:rPr lang="en-US" sz="3600" b="1" dirty="0">
                <a:latin typeface="Times New Roman" panose="02020603050405020304" pitchFamily="18" charset="0"/>
                <a:cs typeface="Times New Roman" panose="02020603050405020304" pitchFamily="18" charset="0"/>
              </a:rPr>
              <a:t>Customer </a:t>
            </a:r>
            <a:r>
              <a:rPr lang="en-US" sz="3600" b="1" dirty="0" smtClean="0">
                <a:latin typeface="Times New Roman" panose="02020603050405020304" pitchFamily="18" charset="0"/>
                <a:cs typeface="Times New Roman" panose="02020603050405020304" pitchFamily="18" charset="0"/>
              </a:rPr>
              <a:t>Approach</a:t>
            </a:r>
            <a:r>
              <a:rPr lang="ar-IQ"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a:p>
            <a:pPr lvl="0"/>
            <a:r>
              <a:rPr lang="ar-IQ" sz="3600" b="1" dirty="0">
                <a:latin typeface="Times New Roman" panose="02020603050405020304" pitchFamily="18" charset="0"/>
                <a:cs typeface="Times New Roman" panose="02020603050405020304" pitchFamily="18" charset="0"/>
              </a:rPr>
              <a:t>مدخل التصنيع</a:t>
            </a:r>
            <a:r>
              <a:rPr lang="ar-IQ" sz="3600" dirty="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Manufacture Approach</a:t>
            </a:r>
            <a:endParaRPr lang="en-US" sz="3600" dirty="0">
              <a:latin typeface="Times New Roman" panose="02020603050405020304" pitchFamily="18" charset="0"/>
              <a:cs typeface="Times New Roman" panose="02020603050405020304" pitchFamily="18" charset="0"/>
            </a:endParaRPr>
          </a:p>
          <a:p>
            <a:r>
              <a:rPr lang="ar-IQ" sz="3600" b="1" dirty="0" smtClean="0">
                <a:latin typeface="Times New Roman" panose="02020603050405020304" pitchFamily="18" charset="0"/>
                <a:cs typeface="Times New Roman" panose="02020603050405020304" pitchFamily="18" charset="0"/>
              </a:rPr>
              <a:t>مدخل </a:t>
            </a:r>
            <a:r>
              <a:rPr lang="ar-IQ" sz="3600" b="1" dirty="0">
                <a:latin typeface="Times New Roman" panose="02020603050405020304" pitchFamily="18" charset="0"/>
                <a:cs typeface="Times New Roman" panose="02020603050405020304" pitchFamily="18" charset="0"/>
              </a:rPr>
              <a:t>المنتوج</a:t>
            </a:r>
            <a:r>
              <a:rPr lang="ar-IQ" sz="3600" dirty="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Product Approach</a:t>
            </a:r>
            <a:endParaRPr lang="en-US" sz="3600" dirty="0">
              <a:latin typeface="Times New Roman" panose="02020603050405020304" pitchFamily="18" charset="0"/>
              <a:cs typeface="Times New Roman" panose="02020603050405020304" pitchFamily="18" charset="0"/>
            </a:endParaRPr>
          </a:p>
          <a:p>
            <a:pPr lvl="0"/>
            <a:r>
              <a:rPr lang="ar-IQ" sz="3600" b="1" dirty="0" smtClean="0">
                <a:latin typeface="Times New Roman" panose="02020603050405020304" pitchFamily="18" charset="0"/>
                <a:cs typeface="Times New Roman" panose="02020603050405020304" pitchFamily="18" charset="0"/>
              </a:rPr>
              <a:t>مدخل </a:t>
            </a:r>
            <a:r>
              <a:rPr lang="ar-IQ" sz="3600" b="1" dirty="0">
                <a:latin typeface="Times New Roman" panose="02020603050405020304" pitchFamily="18" charset="0"/>
                <a:cs typeface="Times New Roman" panose="02020603050405020304" pitchFamily="18" charset="0"/>
              </a:rPr>
              <a:t>القيمة</a:t>
            </a:r>
            <a:r>
              <a:rPr lang="ar-SA" sz="3600" dirty="0">
                <a:latin typeface="Times New Roman" panose="02020603050405020304" pitchFamily="18" charset="0"/>
                <a:cs typeface="Times New Roman" panose="02020603050405020304" pitchFamily="18" charset="0"/>
              </a:rPr>
              <a:t>         </a:t>
            </a:r>
            <a:r>
              <a:rPr lang="ar-IQ" sz="3600" dirty="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Value </a:t>
            </a:r>
            <a:r>
              <a:rPr lang="en-US" sz="3600" b="1" dirty="0" smtClean="0">
                <a:latin typeface="Times New Roman" panose="02020603050405020304" pitchFamily="18" charset="0"/>
                <a:cs typeface="Times New Roman" panose="02020603050405020304" pitchFamily="18" charset="0"/>
              </a:rPr>
              <a:t>Approach</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3776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ونبين ادناه توضيح مختصر لهذه المداخل :-</a:t>
            </a:r>
            <a:br>
              <a:rPr lang="ar-IQ" dirty="0" smtClean="0"/>
            </a:br>
            <a:endParaRPr lang="en-US" dirty="0"/>
          </a:p>
        </p:txBody>
      </p:sp>
      <p:sp>
        <p:nvSpPr>
          <p:cNvPr id="3" name="عنصر نائب للمحتوى 2"/>
          <p:cNvSpPr>
            <a:spLocks noGrp="1"/>
          </p:cNvSpPr>
          <p:nvPr>
            <p:ph idx="1"/>
          </p:nvPr>
        </p:nvSpPr>
        <p:spPr/>
        <p:txBody>
          <a:bodyPr>
            <a:noAutofit/>
          </a:bodyPr>
          <a:lstStyle/>
          <a:p>
            <a:pPr marL="1577600" lvl="8" indent="0">
              <a:buNone/>
            </a:pPr>
            <a:r>
              <a:rPr lang="ar-IQ" sz="2000" dirty="0" smtClean="0"/>
              <a:t>المدخل المثالي:- ينظر للجودة على انها مرادفة للامتياز بدلالة مواصفات </a:t>
            </a:r>
          </a:p>
          <a:p>
            <a:pPr marL="0" indent="0">
              <a:buNone/>
            </a:pPr>
            <a:r>
              <a:rPr lang="ar-IQ" sz="2400" dirty="0" smtClean="0"/>
              <a:t>المنتوج وهذا ما يقارب تعريف </a:t>
            </a:r>
            <a:r>
              <a:rPr lang="ar-IQ" sz="2400" dirty="0" err="1" smtClean="0"/>
              <a:t>فايجنباوم</a:t>
            </a:r>
            <a:r>
              <a:rPr lang="ar-IQ" sz="2400" dirty="0" smtClean="0"/>
              <a:t> بان الجودة تعني الافضل </a:t>
            </a:r>
            <a:r>
              <a:rPr lang="ar-IQ" sz="2400" dirty="0"/>
              <a:t>و</a:t>
            </a:r>
            <a:r>
              <a:rPr lang="ar-IQ" sz="2400" dirty="0" smtClean="0"/>
              <a:t>كان ذلك مع انتشار مفهوم ضبط الجودة الشامل</a:t>
            </a:r>
          </a:p>
          <a:p>
            <a:pPr marL="0" indent="0">
              <a:buNone/>
            </a:pPr>
            <a:r>
              <a:rPr lang="ar-IQ" sz="2400" dirty="0" smtClean="0"/>
              <a:t>مدخل الزبون:- ويعني مدى ملائمة المنتوج للاستعمال اي قدرته على تحقيق رضا الزبون من خلال تقديم افضل اداء وادق صفات وهنا لا يكون تأكيد الالتزام </a:t>
            </a:r>
          </a:p>
          <a:p>
            <a:pPr marL="0" indent="0">
              <a:buNone/>
            </a:pPr>
            <a:r>
              <a:rPr lang="ar-IQ" sz="2400" dirty="0" smtClean="0"/>
              <a:t>بالمواصفات فحسب بل ملائمة تلك للزبون.</a:t>
            </a:r>
          </a:p>
          <a:p>
            <a:pPr marL="0" indent="0">
              <a:buNone/>
            </a:pPr>
            <a:r>
              <a:rPr lang="ar-IQ" sz="2400" dirty="0" smtClean="0"/>
              <a:t>مدخل التصنيع:- هي صنع منتوجات او تقديم خدمات خالية من العيوب من خلال </a:t>
            </a:r>
          </a:p>
        </p:txBody>
      </p:sp>
    </p:spTree>
    <p:extLst>
      <p:ext uri="{BB962C8B-B14F-4D97-AF65-F5344CB8AC3E}">
        <p14:creationId xmlns:p14="http://schemas.microsoft.com/office/powerpoint/2010/main" val="3122772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ونبين ادناه توضيح مختصر لهذه المداخل :-</a:t>
            </a:r>
            <a:br>
              <a:rPr lang="ar-IQ" dirty="0" smtClean="0"/>
            </a:br>
            <a:endParaRPr lang="en-US" dirty="0"/>
          </a:p>
        </p:txBody>
      </p:sp>
      <p:sp>
        <p:nvSpPr>
          <p:cNvPr id="3" name="عنصر نائب للمحتوى 2"/>
          <p:cNvSpPr>
            <a:spLocks noGrp="1"/>
          </p:cNvSpPr>
          <p:nvPr>
            <p:ph idx="1"/>
          </p:nvPr>
        </p:nvSpPr>
        <p:spPr/>
        <p:txBody>
          <a:bodyPr>
            <a:noAutofit/>
          </a:bodyPr>
          <a:lstStyle/>
          <a:p>
            <a:pPr marL="0" indent="0">
              <a:buNone/>
            </a:pPr>
            <a:r>
              <a:rPr lang="ar-IQ" sz="2000" dirty="0" smtClean="0"/>
              <a:t>مطابقتها لمواصفات التصميم وهذا يتفق مع الشعار الذي رفعه اليابانيون اعمل الشيء الصحيح من اول مرة ومفهوم المعيب الصفري الذي قدمه كروسبي وانتشر بشكل واسع في اليابان في ستينات القرن الماضي</a:t>
            </a:r>
          </a:p>
          <a:p>
            <a:pPr marL="0" indent="0">
              <a:buNone/>
            </a:pPr>
            <a:r>
              <a:rPr lang="ar-IQ" sz="2000" dirty="0" smtClean="0"/>
              <a:t>مدخل المنتوج:-تمثل الجودة هنا الدقة والقدرة في قياس خصائص المنتوج لإشباع حاجات ورغبات الزبون وهذا ما يشار اليه بمطابقة المواصفات.</a:t>
            </a:r>
          </a:p>
          <a:p>
            <a:pPr marL="0" indent="0">
              <a:buNone/>
            </a:pPr>
            <a:endParaRPr lang="ar-IQ" sz="1200" dirty="0" smtClean="0"/>
          </a:p>
          <a:p>
            <a:pPr marL="0" indent="0">
              <a:buNone/>
            </a:pPr>
            <a:r>
              <a:rPr lang="ar-IQ" sz="2400" dirty="0" smtClean="0"/>
              <a:t>مدخل القيمة:- تفهم الجودة هنا بدلالة السعر ويعبر عنها بالكلف والاسعار فجودة المنتوج من وجهة نظر الزبون هي التي تحقق الاداء معبر عنها بجودة التصميم بسعر معين مقبول للزبون.</a:t>
            </a:r>
            <a:endParaRPr lang="en-US" sz="2400" dirty="0"/>
          </a:p>
        </p:txBody>
      </p:sp>
    </p:spTree>
    <p:extLst>
      <p:ext uri="{BB962C8B-B14F-4D97-AF65-F5344CB8AC3E}">
        <p14:creationId xmlns:p14="http://schemas.microsoft.com/office/powerpoint/2010/main" val="3122772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cs typeface="Simple Bold Jut Out" panose="02010401010101010101" pitchFamily="2" charset="-78"/>
              </a:rPr>
              <a:t>التطور التاريخي للجودة</a:t>
            </a:r>
            <a:endParaRPr lang="ar-IQ" dirty="0">
              <a:cs typeface="Simple Bold Jut Out" panose="02010401010101010101" pitchFamily="2" charset="-78"/>
            </a:endParaRPr>
          </a:p>
        </p:txBody>
      </p:sp>
      <p:sp>
        <p:nvSpPr>
          <p:cNvPr id="3" name="عنصر نائب للمحتوى 2"/>
          <p:cNvSpPr>
            <a:spLocks noGrp="1"/>
          </p:cNvSpPr>
          <p:nvPr>
            <p:ph idx="1"/>
          </p:nvPr>
        </p:nvSpPr>
        <p:spPr>
          <a:xfrm>
            <a:off x="657225" y="1859280"/>
            <a:ext cx="9784080" cy="4206240"/>
          </a:xfrm>
        </p:spPr>
        <p:txBody>
          <a:bodyPr/>
          <a:lstStyle/>
          <a:p>
            <a:endParaRPr lang="ar-IQ" dirty="0"/>
          </a:p>
        </p:txBody>
      </p:sp>
      <p:sp>
        <p:nvSpPr>
          <p:cNvPr id="4" name="Rectangle 8"/>
          <p:cNvSpPr>
            <a:spLocks noChangeArrowheads="1"/>
          </p:cNvSpPr>
          <p:nvPr/>
        </p:nvSpPr>
        <p:spPr bwMode="auto">
          <a:xfrm>
            <a:off x="-393294"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grpSp>
        <p:nvGrpSpPr>
          <p:cNvPr id="5" name="Group 1"/>
          <p:cNvGrpSpPr>
            <a:grpSpLocks noChangeAspect="1"/>
          </p:cNvGrpSpPr>
          <p:nvPr/>
        </p:nvGrpSpPr>
        <p:grpSpPr bwMode="auto">
          <a:xfrm>
            <a:off x="545690" y="1962150"/>
            <a:ext cx="9070258" cy="4000500"/>
            <a:chOff x="2118" y="7577"/>
            <a:chExt cx="6326" cy="5984"/>
          </a:xfrm>
        </p:grpSpPr>
        <p:sp>
          <p:nvSpPr>
            <p:cNvPr id="6" name="AutoShape 7"/>
            <p:cNvSpPr>
              <a:spLocks noChangeAspect="1" noChangeArrowheads="1"/>
            </p:cNvSpPr>
            <p:nvPr/>
          </p:nvSpPr>
          <p:spPr bwMode="auto">
            <a:xfrm>
              <a:off x="2118" y="7577"/>
              <a:ext cx="6326" cy="598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sp>
          <p:nvSpPr>
            <p:cNvPr id="7" name="Rectangle 6"/>
            <p:cNvSpPr>
              <a:spLocks noChangeArrowheads="1"/>
            </p:cNvSpPr>
            <p:nvPr/>
          </p:nvSpPr>
          <p:spPr bwMode="auto">
            <a:xfrm>
              <a:off x="2460" y="7766"/>
              <a:ext cx="5984" cy="5795"/>
            </a:xfrm>
            <a:prstGeom prst="rect">
              <a:avLst/>
            </a:prstGeom>
            <a:solidFill>
              <a:srgbClr val="1B23CB"/>
            </a:solidFill>
            <a:ln w="38100">
              <a:solidFill>
                <a:srgbClr val="000000"/>
              </a:solidFill>
              <a:miter lim="800000"/>
              <a:headEnd/>
              <a:tailEnd/>
            </a:ln>
          </p:spPr>
          <p:txBody>
            <a:bodyPr vert="horz" wrap="square" lIns="96175" tIns="48089" rIns="96175" bIns="48089" numCol="1" anchor="t"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IQ"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إسعاد الزبون( مرحلة القينة الشاملة للزبون 2020-</a:t>
              </a:r>
              <a:endPar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Customer Majesty</a:t>
              </a:r>
              <a:endParaRPr kumimoji="0" lang="ar-IQ"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8" name="Rectangle 5"/>
            <p:cNvSpPr>
              <a:spLocks noChangeArrowheads="1"/>
            </p:cNvSpPr>
            <p:nvPr/>
          </p:nvSpPr>
          <p:spPr bwMode="auto">
            <a:xfrm>
              <a:off x="2726" y="8416"/>
              <a:ext cx="5400" cy="4680"/>
            </a:xfrm>
            <a:prstGeom prst="rect">
              <a:avLst/>
            </a:prstGeom>
            <a:solidFill>
              <a:srgbClr val="1B23CB"/>
            </a:solidFill>
            <a:ln w="38100">
              <a:solidFill>
                <a:srgbClr val="000000"/>
              </a:solidFill>
              <a:miter lim="800000"/>
              <a:headEnd/>
              <a:tailEnd/>
            </a:ln>
          </p:spPr>
          <p:txBody>
            <a:bodyPr vert="horz" wrap="square" lIns="96175" tIns="48089" rIns="96175" bIns="48089" numCol="1" anchor="t"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IQ" sz="1200" b="1" i="0" u="none" strike="noStrike" cap="none" normalizeH="0" baseline="0" dirty="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إدارة الجودة الشاملة كثقافة للتحسين المستمر</a:t>
              </a:r>
              <a:endParaRPr kumimoji="0" lang="en-US" sz="1100" b="0" i="0" u="none" strike="noStrike" cap="none" normalizeH="0" baseline="0" dirty="0" smtClean="0">
                <a:ln>
                  <a:noFill/>
                </a:ln>
                <a:solidFill>
                  <a:schemeClr val="tx1"/>
                </a:solidFill>
                <a:effectLst/>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Total Quality Management</a:t>
              </a:r>
              <a:r>
                <a:rPr kumimoji="0" lang="ar-IQ"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( 2020- 1980)</a:t>
              </a:r>
              <a:endParaRPr kumimoji="0" lang="ar-IQ"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9" name="Rectangle 4"/>
            <p:cNvSpPr>
              <a:spLocks noChangeArrowheads="1"/>
            </p:cNvSpPr>
            <p:nvPr/>
          </p:nvSpPr>
          <p:spPr bwMode="auto">
            <a:xfrm>
              <a:off x="3266" y="9158"/>
              <a:ext cx="4320" cy="3420"/>
            </a:xfrm>
            <a:prstGeom prst="rect">
              <a:avLst/>
            </a:prstGeom>
            <a:solidFill>
              <a:srgbClr val="1B23CB"/>
            </a:solidFill>
            <a:ln w="38100">
              <a:solidFill>
                <a:srgbClr val="000000"/>
              </a:solidFill>
              <a:miter lim="800000"/>
              <a:headEnd/>
              <a:tailEnd/>
            </a:ln>
          </p:spPr>
          <p:txBody>
            <a:bodyPr vert="horz" wrap="square" lIns="96175" tIns="48089" rIns="96175" bIns="48089" numCol="1" anchor="t"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IQ" sz="1200" b="1" i="0" u="none" strike="noStrike" cap="none" normalizeH="0" baseline="0" dirty="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ضمان الجودة</a:t>
              </a:r>
              <a:endParaRPr kumimoji="0" lang="en-US" sz="1100" b="0" i="0" u="none" strike="noStrike" cap="none" normalizeH="0" baseline="0" dirty="0" smtClean="0">
                <a:ln>
                  <a:noFill/>
                </a:ln>
                <a:solidFill>
                  <a:schemeClr val="tx1"/>
                </a:solidFill>
                <a:effectLst/>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Quality Assurance</a:t>
              </a:r>
              <a:r>
                <a:rPr kumimoji="0" lang="ar-IQ"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(1960- 1980)</a:t>
              </a:r>
              <a:endParaRPr kumimoji="0" lang="ar-IQ"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0" name="Rectangle 3"/>
            <p:cNvSpPr>
              <a:spLocks noChangeArrowheads="1"/>
            </p:cNvSpPr>
            <p:nvPr/>
          </p:nvSpPr>
          <p:spPr bwMode="auto">
            <a:xfrm>
              <a:off x="4292" y="9852"/>
              <a:ext cx="2700" cy="2340"/>
            </a:xfrm>
            <a:prstGeom prst="rect">
              <a:avLst/>
            </a:prstGeom>
            <a:solidFill>
              <a:srgbClr val="1B23CB"/>
            </a:solidFill>
            <a:ln w="38100">
              <a:solidFill>
                <a:srgbClr val="000000"/>
              </a:solidFill>
              <a:miter lim="800000"/>
              <a:headEnd/>
              <a:tailEnd/>
            </a:ln>
          </p:spPr>
          <p:txBody>
            <a:bodyPr vert="horz" wrap="square" lIns="96175" tIns="48089" rIns="96175" bIns="48089" numCol="1" anchor="t"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IQ" sz="1200" b="1" i="0" u="none" strike="noStrike" cap="none" normalizeH="0" baseline="0" dirty="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ضبط الجودة   احصائيا          </a:t>
              </a:r>
              <a:endParaRPr kumimoji="0" lang="en-US" sz="1100" b="0" i="0" u="none" strike="noStrike" cap="none" normalizeH="0" baseline="0" dirty="0" smtClean="0">
                <a:ln>
                  <a:noFill/>
                </a:ln>
                <a:solidFill>
                  <a:schemeClr val="tx1"/>
                </a:solidFill>
                <a:effectLst/>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 </a:t>
              </a:r>
              <a:r>
                <a:rPr kumimoji="0" 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Quality Control</a:t>
              </a:r>
              <a:r>
                <a:rPr kumimoji="0" lang="ar-IQ"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( 1960-1940)</a:t>
              </a: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1" name="Rectangle 2"/>
            <p:cNvSpPr>
              <a:spLocks noChangeArrowheads="1"/>
            </p:cNvSpPr>
            <p:nvPr/>
          </p:nvSpPr>
          <p:spPr bwMode="auto">
            <a:xfrm>
              <a:off x="4526" y="10656"/>
              <a:ext cx="1800" cy="934"/>
            </a:xfrm>
            <a:prstGeom prst="rect">
              <a:avLst/>
            </a:prstGeom>
            <a:solidFill>
              <a:srgbClr val="1B23CB"/>
            </a:solidFill>
            <a:ln w="38100">
              <a:solidFill>
                <a:srgbClr val="000000"/>
              </a:solidFill>
              <a:miter lim="800000"/>
              <a:headEnd/>
              <a:tailEnd/>
            </a:ln>
          </p:spPr>
          <p:txBody>
            <a:bodyPr vert="horz" wrap="square" lIns="96175" tIns="48089" rIns="96175" bIns="48089" numCol="1" anchor="t"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IQ" sz="1200" b="1" i="0" u="none" strike="noStrike" cap="none" normalizeH="0" baseline="0" dirty="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ضبط الجودة عن طريق الفحص</a:t>
              </a:r>
              <a:endParaRPr kumimoji="0" lang="en-US" sz="1100" b="0" i="0" u="none" strike="noStrike" cap="none" normalizeH="0" baseline="0" dirty="0" smtClean="0">
                <a:ln>
                  <a:noFill/>
                </a:ln>
                <a:solidFill>
                  <a:schemeClr val="tx1"/>
                </a:solidFill>
                <a:effectLst/>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implified Arabic" panose="02020603050405020304" pitchFamily="18" charset="-78"/>
                </a:rPr>
                <a:t>Inspection</a:t>
              </a:r>
              <a:r>
                <a:rPr lang="ar-IQ" sz="1200" b="1" dirty="0" smtClean="0">
                  <a:latin typeface="Arial" panose="020B0604020202020204" pitchFamily="34" charset="0"/>
                  <a:ea typeface="Times New Roman" panose="02020603050405020304" pitchFamily="18" charset="0"/>
                  <a:cs typeface="Simplified Arabic" panose="02020603050405020304" pitchFamily="18" charset="-78"/>
                </a:rPr>
                <a:t>( 1940-1920)</a:t>
              </a:r>
              <a:endParaRPr kumimoji="0" lang="ar-IQ"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6850759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نسيق خاص">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
  <TotalTime>384</TotalTime>
  <Words>1246</Words>
  <Application>Microsoft Office PowerPoint</Application>
  <PresentationFormat>مخصص</PresentationFormat>
  <Paragraphs>150</Paragraphs>
  <Slides>19</Slides>
  <Notes>0</Notes>
  <HiddenSlides>0</HiddenSlides>
  <MMClips>0</MMClips>
  <ScaleCrop>false</ScaleCrop>
  <HeadingPairs>
    <vt:vector size="4" baseType="variant">
      <vt:variant>
        <vt:lpstr>نسق</vt:lpstr>
      </vt:variant>
      <vt:variant>
        <vt:i4>1</vt:i4>
      </vt:variant>
      <vt:variant>
        <vt:lpstr>عناوين الشرائح</vt:lpstr>
      </vt:variant>
      <vt:variant>
        <vt:i4>19</vt:i4>
      </vt:variant>
    </vt:vector>
  </HeadingPairs>
  <TitlesOfParts>
    <vt:vector size="20" baseType="lpstr">
      <vt:lpstr>تنسيق خاص</vt:lpstr>
      <vt:lpstr>محاضرات إدارة الجودة والبيئة</vt:lpstr>
      <vt:lpstr>ادارة الجودة والبيئة  عنوان المحاضرة : اساسيات الجودة</vt:lpstr>
      <vt:lpstr>إدارة الجودة Quality Management</vt:lpstr>
      <vt:lpstr>مفهوم الجودة</vt:lpstr>
      <vt:lpstr>تعريف الجودة</vt:lpstr>
      <vt:lpstr>مداخل تعريف الجودة Garvin</vt:lpstr>
      <vt:lpstr>ونبين ادناه توضيح مختصر لهذه المداخل :- </vt:lpstr>
      <vt:lpstr>ونبين ادناه توضيح مختصر لهذه المداخل :- </vt:lpstr>
      <vt:lpstr>التطور التاريخي للجودة</vt:lpstr>
      <vt:lpstr>الفرق بين السلع والخدمات</vt:lpstr>
      <vt:lpstr>ابعاد جودة السلع</vt:lpstr>
      <vt:lpstr>ابعاد جودة السلعة</vt:lpstr>
      <vt:lpstr>ابعاد جودة الخدمة</vt:lpstr>
      <vt:lpstr>مقياس الفجوة SERVQUAL للخدمة وهو المقياس الذي يتكون من 22 فقرة موزعة على خمسة ابعاد هي الملموسية، المعولية، الاستجابة، الموثوقية ، التعاطف</vt:lpstr>
      <vt:lpstr>مقياس الأداء SERVPERF</vt:lpstr>
      <vt:lpstr>العوامل المؤثرة في الجودة   10 Ms</vt:lpstr>
      <vt:lpstr>محددات الجودة</vt:lpstr>
      <vt:lpstr>موقع إدارة الجودة ضمن الهيكل التنظيمي</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إدارة الجودة والبيئة</dc:title>
  <dc:creator>hp15</dc:creator>
  <cp:lastModifiedBy>Amel Charaakh</cp:lastModifiedBy>
  <cp:revision>63</cp:revision>
  <dcterms:created xsi:type="dcterms:W3CDTF">2018-11-24T22:01:17Z</dcterms:created>
  <dcterms:modified xsi:type="dcterms:W3CDTF">2024-02-02T15:10:01Z</dcterms:modified>
</cp:coreProperties>
</file>