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4" r:id="rId5"/>
    <p:sldId id="257" r:id="rId6"/>
    <p:sldId id="265" r:id="rId7"/>
    <p:sldId id="266"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69" d="100"/>
          <a:sy n="69"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319C1-5D73-4DDA-B69A-EB9C49D4C9F3}" type="datetimeFigureOut">
              <a:rPr lang="en-GB" smtClean="0"/>
              <a:pPr/>
              <a:t>09/02/2024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D4975-5153-4E7F-A9F1-38D808936993}" type="slidenum">
              <a:rPr lang="en-GB" smtClean="0"/>
              <a:pPr/>
              <a:t>‹#›</a:t>
            </a:fld>
            <a:endParaRPr lang="en-GB"/>
          </a:p>
        </p:txBody>
      </p:sp>
    </p:spTree>
    <p:extLst>
      <p:ext uri="{BB962C8B-B14F-4D97-AF65-F5344CB8AC3E}">
        <p14:creationId xmlns:p14="http://schemas.microsoft.com/office/powerpoint/2010/main" val="125037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tenses on a timeline is very common practice across the world. It is important that pupils recognise the ‘have’ or ‘has’ + the main verb in each example of the present perfect. If they do not recognise has/have as a verb, you might need to do a separate input on this e.g. I have a glass. I had a glass. Etc.</a:t>
            </a:r>
          </a:p>
        </p:txBody>
      </p:sp>
      <p:sp>
        <p:nvSpPr>
          <p:cNvPr id="4" name="Slide Number Placeholder 3"/>
          <p:cNvSpPr>
            <a:spLocks noGrp="1"/>
          </p:cNvSpPr>
          <p:nvPr>
            <p:ph type="sldNum" sz="quarter" idx="10"/>
          </p:nvPr>
        </p:nvSpPr>
        <p:spPr/>
        <p:txBody>
          <a:bodyPr/>
          <a:lstStyle/>
          <a:p>
            <a:fld id="{B84D4975-5153-4E7F-A9F1-38D808936993}" type="slidenum">
              <a:rPr lang="en-GB" smtClean="0"/>
              <a:pPr/>
              <a:t>2</a:t>
            </a:fld>
            <a:endParaRPr lang="en-GB"/>
          </a:p>
        </p:txBody>
      </p:sp>
    </p:spTree>
    <p:extLst>
      <p:ext uri="{BB962C8B-B14F-4D97-AF65-F5344CB8AC3E}">
        <p14:creationId xmlns:p14="http://schemas.microsoft.com/office/powerpoint/2010/main" val="205224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need to be very confident at identifying a verb/verb form. If they can easily spot verbs, you’re on the right track. If they aren’t able to do this, check out our ‘place value of grammar’ resource and go back to teach action/being verbs.</a:t>
            </a:r>
            <a:br>
              <a:rPr lang="en-GB" dirty="0"/>
            </a:br>
            <a:r>
              <a:rPr lang="en-GB" dirty="0"/>
              <a:t/>
            </a:r>
            <a:br>
              <a:rPr lang="en-GB" dirty="0"/>
            </a:br>
            <a:r>
              <a:rPr lang="en-GB" dirty="0"/>
              <a:t>Verb forms – have lived, have owned, have moved, have visited. Pupils need to recognise that it is formed using ‘have’ + ‘past participle’. These are all regular verbs and regular verbs end in the suffix –</a:t>
            </a:r>
            <a:r>
              <a:rPr lang="en-GB" dirty="0" err="1"/>
              <a:t>ed</a:t>
            </a:r>
            <a:r>
              <a:rPr lang="en-GB" dirty="0"/>
              <a:t> so this part is very simple.</a:t>
            </a:r>
          </a:p>
        </p:txBody>
      </p:sp>
      <p:sp>
        <p:nvSpPr>
          <p:cNvPr id="4" name="Slide Number Placeholder 3"/>
          <p:cNvSpPr>
            <a:spLocks noGrp="1"/>
          </p:cNvSpPr>
          <p:nvPr>
            <p:ph type="sldNum" sz="quarter" idx="10"/>
          </p:nvPr>
        </p:nvSpPr>
        <p:spPr/>
        <p:txBody>
          <a:bodyPr/>
          <a:lstStyle/>
          <a:p>
            <a:fld id="{B84D4975-5153-4E7F-A9F1-38D808936993}" type="slidenum">
              <a:rPr lang="en-GB" smtClean="0"/>
              <a:pPr/>
              <a:t>3</a:t>
            </a:fld>
            <a:endParaRPr lang="en-GB"/>
          </a:p>
        </p:txBody>
      </p:sp>
    </p:spTree>
    <p:extLst>
      <p:ext uri="{BB962C8B-B14F-4D97-AF65-F5344CB8AC3E}">
        <p14:creationId xmlns:p14="http://schemas.microsoft.com/office/powerpoint/2010/main" val="10595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could use a timeline here to try to place the events in some form of chronological order. They will soon notice that you can’t pinpoint a single point and that all of these events are over a period of time leading up to right now just as the timeline example shows!</a:t>
            </a:r>
          </a:p>
        </p:txBody>
      </p:sp>
      <p:sp>
        <p:nvSpPr>
          <p:cNvPr id="4" name="Slide Number Placeholder 3"/>
          <p:cNvSpPr>
            <a:spLocks noGrp="1"/>
          </p:cNvSpPr>
          <p:nvPr>
            <p:ph type="sldNum" sz="quarter" idx="10"/>
          </p:nvPr>
        </p:nvSpPr>
        <p:spPr/>
        <p:txBody>
          <a:bodyPr/>
          <a:lstStyle/>
          <a:p>
            <a:fld id="{B84D4975-5153-4E7F-A9F1-38D808936993}" type="slidenum">
              <a:rPr lang="en-GB" smtClean="0"/>
              <a:pPr/>
              <a:t>4</a:t>
            </a:fld>
            <a:endParaRPr lang="en-GB"/>
          </a:p>
        </p:txBody>
      </p:sp>
    </p:spTree>
    <p:extLst>
      <p:ext uri="{BB962C8B-B14F-4D97-AF65-F5344CB8AC3E}">
        <p14:creationId xmlns:p14="http://schemas.microsoft.com/office/powerpoint/2010/main" val="66199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Past participles with the suffix –</a:t>
            </a:r>
            <a:r>
              <a:rPr lang="en-GB" dirty="0" err="1"/>
              <a:t>ed</a:t>
            </a:r>
            <a:r>
              <a:rPr lang="en-GB" dirty="0"/>
              <a:t> = regular. All others = irregular.</a:t>
            </a:r>
          </a:p>
        </p:txBody>
      </p:sp>
      <p:sp>
        <p:nvSpPr>
          <p:cNvPr id="4" name="Slide Number Placeholder 3"/>
          <p:cNvSpPr>
            <a:spLocks noGrp="1"/>
          </p:cNvSpPr>
          <p:nvPr>
            <p:ph type="sldNum" sz="quarter" idx="10"/>
          </p:nvPr>
        </p:nvSpPr>
        <p:spPr/>
        <p:txBody>
          <a:bodyPr/>
          <a:lstStyle/>
          <a:p>
            <a:fld id="{B84D4975-5153-4E7F-A9F1-38D808936993}" type="slidenum">
              <a:rPr lang="en-GB" smtClean="0"/>
              <a:pPr/>
              <a:t>5</a:t>
            </a:fld>
            <a:endParaRPr lang="en-GB"/>
          </a:p>
        </p:txBody>
      </p:sp>
    </p:spTree>
    <p:extLst>
      <p:ext uri="{BB962C8B-B14F-4D97-AF65-F5344CB8AC3E}">
        <p14:creationId xmlns:p14="http://schemas.microsoft.com/office/powerpoint/2010/main" val="302097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moves to the front of the question.</a:t>
            </a:r>
          </a:p>
        </p:txBody>
      </p:sp>
      <p:sp>
        <p:nvSpPr>
          <p:cNvPr id="4" name="Slide Number Placeholder 3"/>
          <p:cNvSpPr>
            <a:spLocks noGrp="1"/>
          </p:cNvSpPr>
          <p:nvPr>
            <p:ph type="sldNum" sz="quarter" idx="10"/>
          </p:nvPr>
        </p:nvSpPr>
        <p:spPr/>
        <p:txBody>
          <a:bodyPr/>
          <a:lstStyle/>
          <a:p>
            <a:fld id="{B84D4975-5153-4E7F-A9F1-38D808936993}" type="slidenum">
              <a:rPr lang="en-GB" smtClean="0"/>
              <a:pPr/>
              <a:t>6</a:t>
            </a:fld>
            <a:endParaRPr lang="en-GB"/>
          </a:p>
        </p:txBody>
      </p:sp>
    </p:spTree>
    <p:extLst>
      <p:ext uri="{BB962C8B-B14F-4D97-AF65-F5344CB8AC3E}">
        <p14:creationId xmlns:p14="http://schemas.microsoft.com/office/powerpoint/2010/main" val="30138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Motorbike – ridden (NOT RODE)</a:t>
            </a:r>
            <a:br>
              <a:rPr lang="en-GB" dirty="0"/>
            </a:br>
            <a:r>
              <a:rPr lang="en-GB" dirty="0"/>
              <a:t>Airplane – flown</a:t>
            </a:r>
          </a:p>
          <a:p>
            <a:r>
              <a:rPr lang="en-GB" dirty="0"/>
              <a:t>Cake – eaten, made, baked, decorated</a:t>
            </a:r>
          </a:p>
          <a:p>
            <a:r>
              <a:rPr lang="en-GB" dirty="0"/>
              <a:t>Poem – recited, written, read</a:t>
            </a:r>
          </a:p>
          <a:p>
            <a:r>
              <a:rPr lang="en-GB" dirty="0"/>
              <a:t>Board – dived, jumped, bombed </a:t>
            </a:r>
            <a:br>
              <a:rPr lang="en-GB" dirty="0"/>
            </a:br>
            <a:r>
              <a:rPr lang="en-GB" dirty="0"/>
              <a:t/>
            </a:r>
            <a:br>
              <a:rPr lang="en-GB" dirty="0"/>
            </a:br>
            <a:r>
              <a:rPr lang="en-GB" dirty="0"/>
              <a:t>Pupils could interview each other here and create statistics to use in maths lessons from the answers provided.</a:t>
            </a:r>
          </a:p>
          <a:p>
            <a:endParaRPr lang="en-GB" dirty="0"/>
          </a:p>
        </p:txBody>
      </p:sp>
      <p:sp>
        <p:nvSpPr>
          <p:cNvPr id="4" name="Slide Number Placeholder 3"/>
          <p:cNvSpPr>
            <a:spLocks noGrp="1"/>
          </p:cNvSpPr>
          <p:nvPr>
            <p:ph type="sldNum" sz="quarter" idx="10"/>
          </p:nvPr>
        </p:nvSpPr>
        <p:spPr/>
        <p:txBody>
          <a:bodyPr/>
          <a:lstStyle/>
          <a:p>
            <a:fld id="{B84D4975-5153-4E7F-A9F1-38D808936993}" type="slidenum">
              <a:rPr lang="en-GB" smtClean="0"/>
              <a:pPr/>
              <a:t>7</a:t>
            </a:fld>
            <a:endParaRPr lang="en-GB"/>
          </a:p>
        </p:txBody>
      </p:sp>
    </p:spTree>
    <p:extLst>
      <p:ext uri="{BB962C8B-B14F-4D97-AF65-F5344CB8AC3E}">
        <p14:creationId xmlns:p14="http://schemas.microsoft.com/office/powerpoint/2010/main" val="410749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creation part of the lesson pack is focussing on creating questions and answers using the present perfect tense. The children have already seen many examples of the present perfect in questions and answers beforehand so this should be an application of that skill into a longer written piece. I would expect the written piece to be a transcript from the interview. You could get the children to dress up as a character and record the session for them to act as journalist. You do not have to focus on Lady Gaga or </a:t>
            </a:r>
            <a:r>
              <a:rPr lang="en-GB" dirty="0" err="1"/>
              <a:t>Pewdiepie</a:t>
            </a:r>
            <a:r>
              <a:rPr lang="en-GB" dirty="0"/>
              <a:t>; these are just examples. Choose a historical figure you’re studying or a book character! </a:t>
            </a:r>
          </a:p>
        </p:txBody>
      </p:sp>
      <p:sp>
        <p:nvSpPr>
          <p:cNvPr id="4" name="Slide Number Placeholder 3"/>
          <p:cNvSpPr>
            <a:spLocks noGrp="1"/>
          </p:cNvSpPr>
          <p:nvPr>
            <p:ph type="sldNum" sz="quarter" idx="10"/>
          </p:nvPr>
        </p:nvSpPr>
        <p:spPr/>
        <p:txBody>
          <a:bodyPr/>
          <a:lstStyle/>
          <a:p>
            <a:fld id="{B84D4975-5153-4E7F-A9F1-38D808936993}" type="slidenum">
              <a:rPr lang="en-GB" smtClean="0"/>
              <a:pPr/>
              <a:t>8</a:t>
            </a:fld>
            <a:endParaRPr lang="en-GB"/>
          </a:p>
        </p:txBody>
      </p:sp>
    </p:spTree>
    <p:extLst>
      <p:ext uri="{BB962C8B-B14F-4D97-AF65-F5344CB8AC3E}">
        <p14:creationId xmlns:p14="http://schemas.microsoft.com/office/powerpoint/2010/main" val="396912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304090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30830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17771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16183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4354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38078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187757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200627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417637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328631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DEB8AA-6B52-4015-9F8D-7326D5FA1A41}" type="datetimeFigureOut">
              <a:rPr lang="en-GB" smtClean="0"/>
              <a:pPr/>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CF56-A3B9-4448-A130-3396DDE8A599}" type="slidenum">
              <a:rPr lang="en-GB" smtClean="0"/>
              <a:pPr/>
              <a:t>‹#›</a:t>
            </a:fld>
            <a:endParaRPr lang="en-GB"/>
          </a:p>
        </p:txBody>
      </p:sp>
    </p:spTree>
    <p:extLst>
      <p:ext uri="{BB962C8B-B14F-4D97-AF65-F5344CB8AC3E}">
        <p14:creationId xmlns:p14="http://schemas.microsoft.com/office/powerpoint/2010/main" val="194028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EB8AA-6B52-4015-9F8D-7326D5FA1A41}" type="datetimeFigureOut">
              <a:rPr lang="en-GB" smtClean="0"/>
              <a:pPr/>
              <a:t>09/02/2024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FCF56-A3B9-4448-A130-3396DDE8A599}" type="slidenum">
              <a:rPr lang="en-GB" smtClean="0"/>
              <a:pPr/>
              <a:t>‹#›</a:t>
            </a:fld>
            <a:endParaRPr lang="en-GB"/>
          </a:p>
        </p:txBody>
      </p:sp>
    </p:spTree>
    <p:extLst>
      <p:ext uri="{BB962C8B-B14F-4D97-AF65-F5344CB8AC3E}">
        <p14:creationId xmlns:p14="http://schemas.microsoft.com/office/powerpoint/2010/main" val="1550641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mislav\Desktop\Grammarsaurus PPT-01.png"/>
          <p:cNvPicPr>
            <a:picLocks noChangeAspect="1" noChangeArrowheads="1"/>
          </p:cNvPicPr>
          <p:nvPr/>
        </p:nvPicPr>
        <p:blipFill>
          <a:blip r:embed="rId2" cstate="print"/>
          <a:srcRect/>
          <a:stretch>
            <a:fillRect/>
          </a:stretch>
        </p:blipFill>
        <p:spPr bwMode="auto">
          <a:xfrm>
            <a:off x="0" y="0"/>
            <a:ext cx="12201348" cy="6858000"/>
          </a:xfrm>
          <a:prstGeom prst="rect">
            <a:avLst/>
          </a:prstGeom>
          <a:noFill/>
        </p:spPr>
      </p:pic>
      <p:sp>
        <p:nvSpPr>
          <p:cNvPr id="7" name="Rectangle 6"/>
          <p:cNvSpPr/>
          <p:nvPr/>
        </p:nvSpPr>
        <p:spPr>
          <a:xfrm>
            <a:off x="3550126" y="2072159"/>
            <a:ext cx="4977645" cy="2800767"/>
          </a:xfrm>
          <a:prstGeom prst="rect">
            <a:avLst/>
          </a:prstGeom>
          <a:noFill/>
        </p:spPr>
        <p:txBody>
          <a:bodyPr wrap="none" lIns="91440" tIns="45720" rIns="91440" bIns="45720">
            <a:spAutoFit/>
          </a:bodyPr>
          <a:lstStyle/>
          <a:p>
            <a:pPr algn="ctr"/>
            <a:r>
              <a:rPr lang="en-US" sz="8800" dirty="0">
                <a:ln w="0"/>
                <a:solidFill>
                  <a:schemeClr val="bg1"/>
                </a:solidFill>
                <a:latin typeface="Stone Hinge" panose="020B0600000000020003" pitchFamily="34" charset="0"/>
              </a:rPr>
              <a:t>Present </a:t>
            </a:r>
          </a:p>
          <a:p>
            <a:pPr algn="ctr"/>
            <a:r>
              <a:rPr lang="en-US" sz="8800" dirty="0">
                <a:ln w="0"/>
                <a:solidFill>
                  <a:schemeClr val="bg1"/>
                </a:solidFill>
                <a:latin typeface="Stone Hinge" panose="020B0600000000020003" pitchFamily="34" charset="0"/>
              </a:rPr>
              <a:t>Perfect</a:t>
            </a:r>
            <a:endParaRPr lang="en-US" sz="8800" b="0" cap="none" spc="0" dirty="0">
              <a:ln w="0"/>
              <a:solidFill>
                <a:schemeClr val="bg1"/>
              </a:solidFill>
              <a:latin typeface="Stone Hinge" panose="020B0600000000020003" pitchFamily="34" charset="0"/>
            </a:endParaRPr>
          </a:p>
        </p:txBody>
      </p:sp>
      <p:pic>
        <p:nvPicPr>
          <p:cNvPr id="1026" name="Picture 2" descr="C:\Users\Tomislav\Desktop\Mitchell\14248993_1286759074717567_1695142891_n-01.png"/>
          <p:cNvPicPr>
            <a:picLocks noChangeAspect="1" noChangeArrowheads="1"/>
          </p:cNvPicPr>
          <p:nvPr/>
        </p:nvPicPr>
        <p:blipFill>
          <a:blip r:embed="rId3" cstate="print"/>
          <a:srcRect/>
          <a:stretch>
            <a:fillRect/>
          </a:stretch>
        </p:blipFill>
        <p:spPr bwMode="auto">
          <a:xfrm>
            <a:off x="10373633" y="4930776"/>
            <a:ext cx="1324881" cy="1324881"/>
          </a:xfrm>
          <a:prstGeom prst="rect">
            <a:avLst/>
          </a:prstGeom>
          <a:noFill/>
        </p:spPr>
      </p:pic>
    </p:spTree>
    <p:extLst>
      <p:ext uri="{BB962C8B-B14F-4D97-AF65-F5344CB8AC3E}">
        <p14:creationId xmlns:p14="http://schemas.microsoft.com/office/powerpoint/2010/main" val="76577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5" name="TextBox 4"/>
          <p:cNvSpPr txBox="1"/>
          <p:nvPr/>
        </p:nvSpPr>
        <p:spPr>
          <a:xfrm>
            <a:off x="299293" y="1455142"/>
            <a:ext cx="9740900" cy="4524315"/>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In English, we use the </a:t>
            </a:r>
            <a:r>
              <a:rPr lang="en-GB" b="1" dirty="0">
                <a:solidFill>
                  <a:schemeClr val="tx1">
                    <a:lumMod val="75000"/>
                    <a:lumOff val="25000"/>
                  </a:schemeClr>
                </a:solidFill>
                <a:latin typeface="Sassoon Primary Rg" panose="02000606020000020004" pitchFamily="2" charset="0"/>
              </a:rPr>
              <a:t>present perfect tense </a:t>
            </a:r>
            <a:r>
              <a:rPr lang="en-GB" dirty="0">
                <a:solidFill>
                  <a:schemeClr val="tx1">
                    <a:lumMod val="75000"/>
                    <a:lumOff val="25000"/>
                  </a:schemeClr>
                </a:solidFill>
                <a:latin typeface="Sassoon Primary Rg" panose="02000606020000020004" pitchFamily="2" charset="0"/>
              </a:rPr>
              <a:t>to talk about experiences and events in the past which are true or still happening up until right now. It often doesn’t have a specified time for when it happened.</a:t>
            </a:r>
          </a:p>
          <a:p>
            <a:endParaRPr lang="en-GB" b="1" dirty="0">
              <a:solidFill>
                <a:schemeClr val="tx1">
                  <a:lumMod val="75000"/>
                  <a:lumOff val="25000"/>
                </a:schemeClr>
              </a:solidFill>
              <a:latin typeface="Sassoon Primary Rg" panose="02000606020000020004" pitchFamily="2" charset="0"/>
            </a:endParaRPr>
          </a:p>
          <a:p>
            <a:r>
              <a:rPr lang="en-GB" b="1" dirty="0">
                <a:solidFill>
                  <a:schemeClr val="tx1">
                    <a:lumMod val="75000"/>
                    <a:lumOff val="25000"/>
                  </a:schemeClr>
                </a:solidFill>
                <a:latin typeface="Sassoon Primary Rg" panose="02000606020000020004" pitchFamily="2" charset="0"/>
              </a:rPr>
              <a:t>Let’s take a look at the timeline below and think of some experiences and events which could have taken part up until now.</a:t>
            </a:r>
          </a:p>
          <a:p>
            <a:endParaRPr lang="en-GB" b="1" dirty="0">
              <a:solidFill>
                <a:schemeClr val="tx1">
                  <a:lumMod val="75000"/>
                  <a:lumOff val="25000"/>
                </a:schemeClr>
              </a:solidFill>
              <a:latin typeface="Sassoon Primary Rg" panose="02000606020000020004" pitchFamily="2" charset="0"/>
            </a:endParaRPr>
          </a:p>
          <a:p>
            <a:endParaRPr lang="en-GB" b="1" dirty="0">
              <a:solidFill>
                <a:schemeClr val="tx1">
                  <a:lumMod val="75000"/>
                  <a:lumOff val="25000"/>
                </a:schemeClr>
              </a:solidFill>
              <a:latin typeface="Sassoon Primary Rg" panose="02000606020000020004" pitchFamily="2" charset="0"/>
            </a:endParaRPr>
          </a:p>
          <a:p>
            <a:endParaRPr lang="en-GB" b="1" dirty="0">
              <a:solidFill>
                <a:schemeClr val="tx1">
                  <a:lumMod val="75000"/>
                  <a:lumOff val="25000"/>
                </a:schemeClr>
              </a:solidFill>
              <a:latin typeface="Sassoon Primary Rg" panose="02000606020000020004" pitchFamily="2" charset="0"/>
            </a:endParaRPr>
          </a:p>
          <a:p>
            <a:r>
              <a:rPr lang="en-GB" b="1" dirty="0">
                <a:solidFill>
                  <a:schemeClr val="tx1">
                    <a:lumMod val="75000"/>
                    <a:lumOff val="25000"/>
                  </a:schemeClr>
                </a:solidFill>
                <a:latin typeface="Sassoon Primary Rg" panose="02000606020000020004" pitchFamily="2" charset="0"/>
              </a:rPr>
              <a:t>I </a:t>
            </a:r>
            <a:r>
              <a:rPr lang="en-GB" b="1" u="sng" dirty="0">
                <a:solidFill>
                  <a:srgbClr val="0070C0"/>
                </a:solidFill>
                <a:latin typeface="Sassoon Primary Rg" panose="02000606020000020004" pitchFamily="2" charset="0"/>
              </a:rPr>
              <a:t>have been </a:t>
            </a:r>
            <a:r>
              <a:rPr lang="en-GB" b="1" dirty="0">
                <a:solidFill>
                  <a:schemeClr val="tx1">
                    <a:lumMod val="75000"/>
                    <a:lumOff val="25000"/>
                  </a:schemeClr>
                </a:solidFill>
                <a:latin typeface="Sassoon Primary Rg" panose="02000606020000020004" pitchFamily="2" charset="0"/>
              </a:rPr>
              <a:t>to Paris.   </a:t>
            </a:r>
          </a:p>
          <a:p>
            <a:endParaRPr lang="en-GB" b="1" dirty="0">
              <a:solidFill>
                <a:schemeClr val="tx1">
                  <a:lumMod val="75000"/>
                  <a:lumOff val="25000"/>
                </a:schemeClr>
              </a:solidFill>
              <a:latin typeface="Sassoon Primary Rg" panose="02000606020000020004" pitchFamily="2" charset="0"/>
            </a:endParaRPr>
          </a:p>
          <a:p>
            <a:r>
              <a:rPr lang="en-GB" b="1" dirty="0">
                <a:solidFill>
                  <a:schemeClr val="tx1">
                    <a:lumMod val="75000"/>
                    <a:lumOff val="25000"/>
                  </a:schemeClr>
                </a:solidFill>
                <a:latin typeface="Sassoon Primary Rg" panose="02000606020000020004" pitchFamily="2" charset="0"/>
              </a:rPr>
              <a:t>I </a:t>
            </a:r>
            <a:r>
              <a:rPr lang="en-GB" b="1" u="sng" dirty="0">
                <a:solidFill>
                  <a:srgbClr val="0070C0"/>
                </a:solidFill>
                <a:latin typeface="Sassoon Primary Rg" panose="02000606020000020004" pitchFamily="2" charset="0"/>
              </a:rPr>
              <a:t>have eaten </a:t>
            </a:r>
            <a:r>
              <a:rPr lang="en-GB" b="1" dirty="0">
                <a:solidFill>
                  <a:schemeClr val="tx1">
                    <a:lumMod val="75000"/>
                    <a:lumOff val="25000"/>
                  </a:schemeClr>
                </a:solidFill>
                <a:latin typeface="Sassoon Primary Rg" panose="02000606020000020004" pitchFamily="2" charset="0"/>
              </a:rPr>
              <a:t>my sandwiches. </a:t>
            </a:r>
          </a:p>
          <a:p>
            <a:endParaRPr lang="en-GB" b="1" dirty="0">
              <a:solidFill>
                <a:schemeClr val="tx1">
                  <a:lumMod val="75000"/>
                  <a:lumOff val="25000"/>
                </a:schemeClr>
              </a:solidFill>
              <a:latin typeface="Sassoon Primary Rg" panose="02000606020000020004" pitchFamily="2" charset="0"/>
            </a:endParaRPr>
          </a:p>
          <a:p>
            <a:r>
              <a:rPr lang="en-GB" b="1" dirty="0">
                <a:solidFill>
                  <a:schemeClr val="tx1">
                    <a:lumMod val="75000"/>
                    <a:lumOff val="25000"/>
                  </a:schemeClr>
                </a:solidFill>
                <a:latin typeface="Sassoon Primary Rg" panose="02000606020000020004" pitchFamily="2" charset="0"/>
              </a:rPr>
              <a:t>I </a:t>
            </a:r>
            <a:r>
              <a:rPr lang="en-GB" b="1" u="sng" dirty="0">
                <a:solidFill>
                  <a:srgbClr val="0070C0"/>
                </a:solidFill>
                <a:latin typeface="Sassoon Primary Rg" panose="02000606020000020004" pitchFamily="2" charset="0"/>
              </a:rPr>
              <a:t>have lived </a:t>
            </a:r>
            <a:r>
              <a:rPr lang="en-GB" b="1" dirty="0">
                <a:solidFill>
                  <a:schemeClr val="tx1">
                    <a:lumMod val="75000"/>
                    <a:lumOff val="25000"/>
                  </a:schemeClr>
                </a:solidFill>
                <a:latin typeface="Sassoon Primary Rg" panose="02000606020000020004" pitchFamily="2" charset="0"/>
              </a:rPr>
              <a:t>in London since I was five.</a:t>
            </a:r>
          </a:p>
          <a:p>
            <a:endParaRPr lang="en-GB" b="1" dirty="0">
              <a:solidFill>
                <a:schemeClr val="tx1">
                  <a:lumMod val="75000"/>
                  <a:lumOff val="25000"/>
                </a:schemeClr>
              </a:solidFill>
              <a:latin typeface="Sassoon Primary Rg" panose="02000606020000020004" pitchFamily="2" charset="0"/>
            </a:endParaRPr>
          </a:p>
          <a:p>
            <a:pPr algn="ctr"/>
            <a:r>
              <a:rPr lang="en-GB" b="1" dirty="0">
                <a:solidFill>
                  <a:schemeClr val="tx1">
                    <a:lumMod val="75000"/>
                    <a:lumOff val="25000"/>
                  </a:schemeClr>
                </a:solidFill>
                <a:latin typeface="Sassoon Primary Rg" panose="02000606020000020004" pitchFamily="2" charset="0"/>
              </a:rPr>
              <a:t>It doesn’t matter whether it was recent (eating sandwiches) or many years ago (moving to London), </a:t>
            </a:r>
          </a:p>
          <a:p>
            <a:pPr algn="ctr"/>
            <a:r>
              <a:rPr lang="en-GB" b="1" dirty="0">
                <a:solidFill>
                  <a:schemeClr val="tx1">
                    <a:lumMod val="75000"/>
                    <a:lumOff val="25000"/>
                  </a:schemeClr>
                </a:solidFill>
                <a:latin typeface="Sassoon Primary Rg" panose="02000606020000020004" pitchFamily="2" charset="0"/>
              </a:rPr>
              <a:t>the present perfect tense tells us that, up until the present, the event/experience has occurred. </a:t>
            </a:r>
          </a:p>
        </p:txBody>
      </p:sp>
      <p:sp>
        <p:nvSpPr>
          <p:cNvPr id="6" name="Rectangle 5"/>
          <p:cNvSpPr/>
          <p:nvPr/>
        </p:nvSpPr>
        <p:spPr>
          <a:xfrm>
            <a:off x="575812" y="456990"/>
            <a:ext cx="10403810" cy="769441"/>
          </a:xfrm>
          <a:prstGeom prst="rect">
            <a:avLst/>
          </a:prstGeom>
          <a:noFill/>
        </p:spPr>
        <p:txBody>
          <a:bodyPr wrap="none" lIns="91440" tIns="45720" rIns="91440" bIns="45720">
            <a:spAutoFit/>
          </a:bodyPr>
          <a:lstStyle/>
          <a:p>
            <a:pPr algn="ctr"/>
            <a:r>
              <a:rPr lang="en-US" sz="440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What is</a:t>
            </a: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 the present perfect tense?</a:t>
            </a:r>
          </a:p>
        </p:txBody>
      </p:sp>
      <p:sp>
        <p:nvSpPr>
          <p:cNvPr id="7" name="Rectangle 6"/>
          <p:cNvSpPr/>
          <p:nvPr/>
        </p:nvSpPr>
        <p:spPr>
          <a:xfrm>
            <a:off x="9845040" y="1964372"/>
            <a:ext cx="2346960" cy="4280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latin typeface="Sassoon Primary Rg" panose="02000606020000020004" pitchFamily="2" charset="0"/>
              </a:rPr>
              <a:t>Top tip</a:t>
            </a:r>
          </a:p>
          <a:p>
            <a:pPr algn="ctr"/>
            <a:endParaRPr lang="en-GB" dirty="0">
              <a:solidFill>
                <a:schemeClr val="tx1">
                  <a:lumMod val="75000"/>
                  <a:lumOff val="25000"/>
                </a:schemeClr>
              </a:solidFill>
              <a:latin typeface="Sassoon Primary Rg" panose="02000606020000020004" pitchFamily="2" charset="0"/>
            </a:endParaRPr>
          </a:p>
          <a:p>
            <a:pPr algn="ctr"/>
            <a:r>
              <a:rPr lang="en-GB" dirty="0">
                <a:solidFill>
                  <a:schemeClr val="tx1">
                    <a:lumMod val="75000"/>
                    <a:lumOff val="25000"/>
                  </a:schemeClr>
                </a:solidFill>
                <a:latin typeface="Sassoon Primary Rg" panose="02000606020000020004" pitchFamily="2" charset="0"/>
              </a:rPr>
              <a:t>We often use the present perfect tense when we are asking and answering questions:</a:t>
            </a:r>
          </a:p>
          <a:p>
            <a:pPr algn="ctr"/>
            <a:endParaRPr lang="en-GB" dirty="0">
              <a:solidFill>
                <a:schemeClr val="tx1">
                  <a:lumMod val="75000"/>
                  <a:lumOff val="25000"/>
                </a:schemeClr>
              </a:solidFill>
              <a:latin typeface="Sassoon Primary Rg" panose="02000606020000020004" pitchFamily="2" charset="0"/>
            </a:endParaRPr>
          </a:p>
          <a:p>
            <a:pPr algn="ctr"/>
            <a:r>
              <a:rPr lang="en-GB" u="sng" dirty="0">
                <a:solidFill>
                  <a:srgbClr val="0070C0"/>
                </a:solidFill>
                <a:latin typeface="Sassoon Primary Rg" panose="02000606020000020004" pitchFamily="2" charset="0"/>
              </a:rPr>
              <a:t>Have</a:t>
            </a:r>
            <a:r>
              <a:rPr lang="en-GB" dirty="0">
                <a:solidFill>
                  <a:schemeClr val="tx1">
                    <a:lumMod val="75000"/>
                    <a:lumOff val="25000"/>
                  </a:schemeClr>
                </a:solidFill>
                <a:latin typeface="Sassoon Primary Rg" panose="02000606020000020004" pitchFamily="2" charset="0"/>
              </a:rPr>
              <a:t> you ever </a:t>
            </a:r>
            <a:r>
              <a:rPr lang="en-GB" u="sng" dirty="0">
                <a:solidFill>
                  <a:srgbClr val="0070C0"/>
                </a:solidFill>
                <a:latin typeface="Sassoon Primary Rg" panose="02000606020000020004" pitchFamily="2" charset="0"/>
              </a:rPr>
              <a:t>been</a:t>
            </a:r>
            <a:r>
              <a:rPr lang="en-GB" dirty="0">
                <a:solidFill>
                  <a:schemeClr val="tx1">
                    <a:lumMod val="75000"/>
                    <a:lumOff val="25000"/>
                  </a:schemeClr>
                </a:solidFill>
                <a:latin typeface="Sassoon Primary Rg" panose="02000606020000020004" pitchFamily="2" charset="0"/>
              </a:rPr>
              <a:t> to Paris?</a:t>
            </a:r>
          </a:p>
          <a:p>
            <a:pPr algn="ctr"/>
            <a:endParaRPr lang="en-GB" dirty="0">
              <a:solidFill>
                <a:schemeClr val="tx1">
                  <a:lumMod val="75000"/>
                  <a:lumOff val="25000"/>
                </a:schemeClr>
              </a:solidFill>
              <a:latin typeface="Sassoon Primary Rg" panose="02000606020000020004" pitchFamily="2" charset="0"/>
            </a:endParaRPr>
          </a:p>
          <a:p>
            <a:pPr algn="ctr"/>
            <a:r>
              <a:rPr lang="en-GB" dirty="0">
                <a:solidFill>
                  <a:schemeClr val="tx1">
                    <a:lumMod val="75000"/>
                    <a:lumOff val="25000"/>
                  </a:schemeClr>
                </a:solidFill>
                <a:latin typeface="Sassoon Primary Rg" panose="02000606020000020004" pitchFamily="2" charset="0"/>
              </a:rPr>
              <a:t>Yes, I </a:t>
            </a:r>
            <a:r>
              <a:rPr lang="en-GB" u="sng" dirty="0">
                <a:solidFill>
                  <a:srgbClr val="0070C0"/>
                </a:solidFill>
                <a:latin typeface="Sassoon Primary Rg" panose="02000606020000020004" pitchFamily="2" charset="0"/>
              </a:rPr>
              <a:t>have been </a:t>
            </a:r>
            <a:r>
              <a:rPr lang="en-GB" dirty="0">
                <a:solidFill>
                  <a:schemeClr val="tx1">
                    <a:lumMod val="75000"/>
                    <a:lumOff val="25000"/>
                  </a:schemeClr>
                </a:solidFill>
                <a:latin typeface="Sassoon Primary Rg" panose="02000606020000020004" pitchFamily="2" charset="0"/>
              </a:rPr>
              <a:t>to Paris.</a:t>
            </a:r>
          </a:p>
        </p:txBody>
      </p:sp>
      <p:sp>
        <p:nvSpPr>
          <p:cNvPr id="15" name="TextBox 14"/>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1</a:t>
            </a:r>
          </a:p>
        </p:txBody>
      </p:sp>
      <p:pic>
        <p:nvPicPr>
          <p:cNvPr id="16" name="Picture 2" descr="C:\Users\Tomislav\Desktop\Present Perfect PPT-15.png"/>
          <p:cNvPicPr>
            <a:picLocks noChangeAspect="1" noChangeArrowheads="1"/>
          </p:cNvPicPr>
          <p:nvPr/>
        </p:nvPicPr>
        <p:blipFill>
          <a:blip r:embed="rId4" cstate="print"/>
          <a:srcRect/>
          <a:stretch>
            <a:fillRect/>
          </a:stretch>
        </p:blipFill>
        <p:spPr bwMode="auto">
          <a:xfrm>
            <a:off x="3257550" y="2843220"/>
            <a:ext cx="4946195" cy="922330"/>
          </a:xfrm>
          <a:prstGeom prst="rect">
            <a:avLst/>
          </a:prstGeom>
          <a:noFill/>
        </p:spPr>
      </p:pic>
    </p:spTree>
    <p:extLst>
      <p:ext uri="{BB962C8B-B14F-4D97-AF65-F5344CB8AC3E}">
        <p14:creationId xmlns:p14="http://schemas.microsoft.com/office/powerpoint/2010/main" val="286043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4" name="Rectangle 3"/>
          <p:cNvSpPr/>
          <p:nvPr/>
        </p:nvSpPr>
        <p:spPr>
          <a:xfrm>
            <a:off x="472748" y="542126"/>
            <a:ext cx="10956846" cy="769441"/>
          </a:xfrm>
          <a:prstGeom prst="rect">
            <a:avLst/>
          </a:prstGeom>
          <a:noFill/>
        </p:spPr>
        <p:txBody>
          <a:bodyPr wrap="none" lIns="91440" tIns="45720" rIns="91440" bIns="45720">
            <a:spAutoFit/>
          </a:bodyPr>
          <a:lstStyle/>
          <a:p>
            <a:pPr algn="ct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Identifying the present perfect tense</a:t>
            </a:r>
          </a:p>
        </p:txBody>
      </p:sp>
      <p:sp>
        <p:nvSpPr>
          <p:cNvPr id="5" name="TextBox 4"/>
          <p:cNvSpPr txBox="1"/>
          <p:nvPr/>
        </p:nvSpPr>
        <p:spPr>
          <a:xfrm>
            <a:off x="685241" y="1455142"/>
            <a:ext cx="9740900" cy="646331"/>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The present perfect tense is formed using ‘have’ or ‘has’ + the past participle. This might sound confusing but it’s pretty easy when you can spot the patterns!</a:t>
            </a:r>
          </a:p>
        </p:txBody>
      </p:sp>
      <p:sp>
        <p:nvSpPr>
          <p:cNvPr id="25" name="TextBox 24"/>
          <p:cNvSpPr txBox="1"/>
          <p:nvPr/>
        </p:nvSpPr>
        <p:spPr>
          <a:xfrm>
            <a:off x="1153765" y="5755547"/>
            <a:ext cx="9740900" cy="369332"/>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Take a look at the facts above about Alice’s life. What do you notice about how the verb phrase is made?</a:t>
            </a:r>
          </a:p>
        </p:txBody>
      </p:sp>
      <p:sp>
        <p:nvSpPr>
          <p:cNvPr id="29" name="TextBox 28"/>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2</a:t>
            </a:r>
          </a:p>
        </p:txBody>
      </p:sp>
      <p:sp>
        <p:nvSpPr>
          <p:cNvPr id="2" name="TextBox 1"/>
          <p:cNvSpPr txBox="1"/>
          <p:nvPr/>
        </p:nvSpPr>
        <p:spPr>
          <a:xfrm>
            <a:off x="1100959" y="3275111"/>
            <a:ext cx="2557175" cy="307777"/>
          </a:xfrm>
          <a:prstGeom prst="rect">
            <a:avLst/>
          </a:prstGeom>
          <a:noFill/>
        </p:spPr>
        <p:txBody>
          <a:bodyPr wrap="none" rtlCol="0">
            <a:spAutoFit/>
          </a:bodyPr>
          <a:lstStyle/>
          <a:p>
            <a:r>
              <a:rPr lang="en-GB" sz="1400" dirty="0">
                <a:latin typeface="Sassoon Primary Rg" panose="02000606020000020004" pitchFamily="2" charset="0"/>
              </a:rPr>
              <a:t>I have lived in Scotland all my life.</a:t>
            </a:r>
          </a:p>
        </p:txBody>
      </p:sp>
      <p:sp>
        <p:nvSpPr>
          <p:cNvPr id="9" name="TextBox 8"/>
          <p:cNvSpPr txBox="1"/>
          <p:nvPr/>
        </p:nvSpPr>
        <p:spPr>
          <a:xfrm>
            <a:off x="7548412" y="3275111"/>
            <a:ext cx="2566985" cy="307777"/>
          </a:xfrm>
          <a:prstGeom prst="rect">
            <a:avLst/>
          </a:prstGeom>
          <a:noFill/>
        </p:spPr>
        <p:txBody>
          <a:bodyPr wrap="none" rtlCol="0">
            <a:spAutoFit/>
          </a:bodyPr>
          <a:lstStyle/>
          <a:p>
            <a:r>
              <a:rPr lang="en-GB" sz="1400" dirty="0">
                <a:latin typeface="Sassoon Primary Rg" panose="02000606020000020004" pitchFamily="2" charset="0"/>
              </a:rPr>
              <a:t>I have owned a car since I was 18.</a:t>
            </a:r>
          </a:p>
        </p:txBody>
      </p:sp>
      <p:sp>
        <p:nvSpPr>
          <p:cNvPr id="10" name="TextBox 9"/>
          <p:cNvSpPr txBox="1"/>
          <p:nvPr/>
        </p:nvSpPr>
        <p:spPr>
          <a:xfrm>
            <a:off x="7651049" y="4811752"/>
            <a:ext cx="3019032" cy="307777"/>
          </a:xfrm>
          <a:prstGeom prst="rect">
            <a:avLst/>
          </a:prstGeom>
          <a:noFill/>
        </p:spPr>
        <p:txBody>
          <a:bodyPr wrap="none" rtlCol="0">
            <a:spAutoFit/>
          </a:bodyPr>
          <a:lstStyle/>
          <a:p>
            <a:r>
              <a:rPr lang="en-GB" sz="1400" dirty="0">
                <a:latin typeface="Sassoon Primary Rg" panose="02000606020000020004" pitchFamily="2" charset="0"/>
              </a:rPr>
              <a:t>I have visited many countries in Europe.</a:t>
            </a:r>
          </a:p>
        </p:txBody>
      </p:sp>
      <p:sp>
        <p:nvSpPr>
          <p:cNvPr id="11" name="TextBox 10"/>
          <p:cNvSpPr txBox="1"/>
          <p:nvPr/>
        </p:nvSpPr>
        <p:spPr>
          <a:xfrm>
            <a:off x="1141196" y="4750804"/>
            <a:ext cx="3072572" cy="307777"/>
          </a:xfrm>
          <a:prstGeom prst="rect">
            <a:avLst/>
          </a:prstGeom>
          <a:noFill/>
        </p:spPr>
        <p:txBody>
          <a:bodyPr wrap="none" rtlCol="0">
            <a:spAutoFit/>
          </a:bodyPr>
          <a:lstStyle/>
          <a:p>
            <a:r>
              <a:rPr lang="en-GB" sz="1400" dirty="0">
                <a:latin typeface="Sassoon Primary Rg" panose="02000606020000020004" pitchFamily="2" charset="0"/>
              </a:rPr>
              <a:t>I have moved house four times in my life.</a:t>
            </a:r>
          </a:p>
        </p:txBody>
      </p:sp>
      <p:pic>
        <p:nvPicPr>
          <p:cNvPr id="1026" name="Picture 2" descr="C:\Users\Tomislav\Desktop\Present Perfect PPT-01.png"/>
          <p:cNvPicPr>
            <a:picLocks noChangeAspect="1" noChangeArrowheads="1"/>
          </p:cNvPicPr>
          <p:nvPr/>
        </p:nvPicPr>
        <p:blipFill>
          <a:blip r:embed="rId4" cstate="print"/>
          <a:srcRect/>
          <a:stretch>
            <a:fillRect/>
          </a:stretch>
        </p:blipFill>
        <p:spPr bwMode="auto">
          <a:xfrm>
            <a:off x="4875213" y="2568475"/>
            <a:ext cx="1649415" cy="2978023"/>
          </a:xfrm>
          <a:prstGeom prst="rect">
            <a:avLst/>
          </a:prstGeom>
          <a:noFill/>
        </p:spPr>
      </p:pic>
      <p:pic>
        <p:nvPicPr>
          <p:cNvPr id="3" name="Picture 2" descr="C:\Users\Tomislav\Desktop\Present Perfect PPT-13.png"/>
          <p:cNvPicPr>
            <a:picLocks noChangeAspect="1" noChangeArrowheads="1"/>
          </p:cNvPicPr>
          <p:nvPr/>
        </p:nvPicPr>
        <p:blipFill>
          <a:blip r:embed="rId5" cstate="print"/>
          <a:srcRect/>
          <a:stretch>
            <a:fillRect/>
          </a:stretch>
        </p:blipFill>
        <p:spPr bwMode="auto">
          <a:xfrm>
            <a:off x="1726292" y="3770466"/>
            <a:ext cx="1626487" cy="1230840"/>
          </a:xfrm>
          <a:prstGeom prst="rect">
            <a:avLst/>
          </a:prstGeom>
          <a:noFill/>
        </p:spPr>
      </p:pic>
      <p:pic>
        <p:nvPicPr>
          <p:cNvPr id="1027" name="Picture 3" descr="C:\Users\Tomislav\Desktop\Present Perfect PPT-11.png"/>
          <p:cNvPicPr>
            <a:picLocks noChangeAspect="1" noChangeArrowheads="1"/>
          </p:cNvPicPr>
          <p:nvPr/>
        </p:nvPicPr>
        <p:blipFill>
          <a:blip r:embed="rId6" cstate="print"/>
          <a:srcRect/>
          <a:stretch>
            <a:fillRect/>
          </a:stretch>
        </p:blipFill>
        <p:spPr bwMode="auto">
          <a:xfrm>
            <a:off x="7629525" y="2340851"/>
            <a:ext cx="2219350" cy="1057760"/>
          </a:xfrm>
          <a:prstGeom prst="rect">
            <a:avLst/>
          </a:prstGeom>
          <a:noFill/>
        </p:spPr>
      </p:pic>
      <p:pic>
        <p:nvPicPr>
          <p:cNvPr id="1028" name="Picture 4" descr="C:\Users\Tomislav\Desktop\Present Perfect PPT-12.png"/>
          <p:cNvPicPr>
            <a:picLocks noChangeAspect="1" noChangeArrowheads="1"/>
          </p:cNvPicPr>
          <p:nvPr/>
        </p:nvPicPr>
        <p:blipFill>
          <a:blip r:embed="rId7" cstate="print"/>
          <a:srcRect/>
          <a:stretch>
            <a:fillRect/>
          </a:stretch>
        </p:blipFill>
        <p:spPr bwMode="auto">
          <a:xfrm>
            <a:off x="8210550" y="3768186"/>
            <a:ext cx="1614514" cy="1221779"/>
          </a:xfrm>
          <a:prstGeom prst="rect">
            <a:avLst/>
          </a:prstGeom>
          <a:noFill/>
        </p:spPr>
      </p:pic>
      <p:pic>
        <p:nvPicPr>
          <p:cNvPr id="1029" name="Picture 5" descr="C:\Users\Tomislav\Desktop\Present Perfect PPT-14.png"/>
          <p:cNvPicPr>
            <a:picLocks noChangeAspect="1" noChangeArrowheads="1"/>
          </p:cNvPicPr>
          <p:nvPr/>
        </p:nvPicPr>
        <p:blipFill>
          <a:blip r:embed="rId8" cstate="print"/>
          <a:srcRect/>
          <a:stretch>
            <a:fillRect/>
          </a:stretch>
        </p:blipFill>
        <p:spPr bwMode="auto">
          <a:xfrm>
            <a:off x="1143000" y="1806479"/>
            <a:ext cx="2309797" cy="1747934"/>
          </a:xfrm>
          <a:prstGeom prst="rect">
            <a:avLst/>
          </a:prstGeom>
          <a:noFill/>
        </p:spPr>
      </p:pic>
    </p:spTree>
    <p:extLst>
      <p:ext uri="{BB962C8B-B14F-4D97-AF65-F5344CB8AC3E}">
        <p14:creationId xmlns:p14="http://schemas.microsoft.com/office/powerpoint/2010/main" val="3397171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4" name="Rectangle 3"/>
          <p:cNvSpPr/>
          <p:nvPr/>
        </p:nvSpPr>
        <p:spPr>
          <a:xfrm>
            <a:off x="472748" y="542126"/>
            <a:ext cx="10956846" cy="769441"/>
          </a:xfrm>
          <a:prstGeom prst="rect">
            <a:avLst/>
          </a:prstGeom>
          <a:noFill/>
        </p:spPr>
        <p:txBody>
          <a:bodyPr wrap="none" lIns="91440" tIns="45720" rIns="91440" bIns="45720">
            <a:spAutoFit/>
          </a:bodyPr>
          <a:lstStyle/>
          <a:p>
            <a:pPr algn="ct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Identifying the present perfect tense</a:t>
            </a:r>
          </a:p>
        </p:txBody>
      </p:sp>
      <p:sp>
        <p:nvSpPr>
          <p:cNvPr id="5" name="TextBox 4"/>
          <p:cNvSpPr txBox="1"/>
          <p:nvPr/>
        </p:nvSpPr>
        <p:spPr>
          <a:xfrm>
            <a:off x="685241" y="1455142"/>
            <a:ext cx="9740900" cy="369332"/>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Let’s investigate how this would all look on Alice’s timeline.</a:t>
            </a:r>
          </a:p>
        </p:txBody>
      </p:sp>
      <p:sp>
        <p:nvSpPr>
          <p:cNvPr id="25" name="TextBox 24"/>
          <p:cNvSpPr txBox="1"/>
          <p:nvPr/>
        </p:nvSpPr>
        <p:spPr>
          <a:xfrm>
            <a:off x="1220395" y="5526020"/>
            <a:ext cx="9740900" cy="646331"/>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If we were to put these events on a timeline about Alice’s life, is it possible to always give an exact time for when these events took place? Investigate this and find out!</a:t>
            </a:r>
          </a:p>
        </p:txBody>
      </p:sp>
      <p:sp>
        <p:nvSpPr>
          <p:cNvPr id="29" name="TextBox 28"/>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3</a:t>
            </a:r>
          </a:p>
        </p:txBody>
      </p:sp>
      <p:sp>
        <p:nvSpPr>
          <p:cNvPr id="2" name="TextBox 1"/>
          <p:cNvSpPr txBox="1"/>
          <p:nvPr/>
        </p:nvSpPr>
        <p:spPr>
          <a:xfrm>
            <a:off x="2475669" y="2830826"/>
            <a:ext cx="2557175" cy="307777"/>
          </a:xfrm>
          <a:prstGeom prst="rect">
            <a:avLst/>
          </a:prstGeom>
          <a:noFill/>
        </p:spPr>
        <p:txBody>
          <a:bodyPr wrap="none" rtlCol="0">
            <a:spAutoFit/>
          </a:bodyPr>
          <a:lstStyle/>
          <a:p>
            <a:r>
              <a:rPr lang="en-GB" sz="1400" dirty="0">
                <a:latin typeface="Sassoon Primary Rg" panose="02000606020000020004" pitchFamily="2" charset="0"/>
              </a:rPr>
              <a:t>I have lived in Scotland all my life.</a:t>
            </a:r>
          </a:p>
        </p:txBody>
      </p:sp>
      <p:sp>
        <p:nvSpPr>
          <p:cNvPr id="9" name="TextBox 8"/>
          <p:cNvSpPr txBox="1"/>
          <p:nvPr/>
        </p:nvSpPr>
        <p:spPr>
          <a:xfrm>
            <a:off x="2578306" y="3729121"/>
            <a:ext cx="2566985" cy="307777"/>
          </a:xfrm>
          <a:prstGeom prst="rect">
            <a:avLst/>
          </a:prstGeom>
          <a:noFill/>
        </p:spPr>
        <p:txBody>
          <a:bodyPr wrap="none" rtlCol="0">
            <a:spAutoFit/>
          </a:bodyPr>
          <a:lstStyle/>
          <a:p>
            <a:r>
              <a:rPr lang="en-GB" sz="1400" dirty="0">
                <a:latin typeface="Sassoon Primary Rg" panose="02000606020000020004" pitchFamily="2" charset="0"/>
              </a:rPr>
              <a:t>I have owned a car since I was 18.</a:t>
            </a:r>
          </a:p>
        </p:txBody>
      </p:sp>
      <p:sp>
        <p:nvSpPr>
          <p:cNvPr id="10" name="TextBox 9"/>
          <p:cNvSpPr txBox="1"/>
          <p:nvPr/>
        </p:nvSpPr>
        <p:spPr>
          <a:xfrm>
            <a:off x="2578306" y="4167026"/>
            <a:ext cx="3019032" cy="307777"/>
          </a:xfrm>
          <a:prstGeom prst="rect">
            <a:avLst/>
          </a:prstGeom>
          <a:noFill/>
        </p:spPr>
        <p:txBody>
          <a:bodyPr wrap="none" rtlCol="0">
            <a:spAutoFit/>
          </a:bodyPr>
          <a:lstStyle/>
          <a:p>
            <a:r>
              <a:rPr lang="en-GB" sz="1400" dirty="0">
                <a:latin typeface="Sassoon Primary Rg" panose="02000606020000020004" pitchFamily="2" charset="0"/>
              </a:rPr>
              <a:t>I have visited many countries in Europe.</a:t>
            </a:r>
          </a:p>
        </p:txBody>
      </p:sp>
      <p:sp>
        <p:nvSpPr>
          <p:cNvPr id="11" name="TextBox 10"/>
          <p:cNvSpPr txBox="1"/>
          <p:nvPr/>
        </p:nvSpPr>
        <p:spPr>
          <a:xfrm>
            <a:off x="2399237" y="3275111"/>
            <a:ext cx="3072572" cy="307777"/>
          </a:xfrm>
          <a:prstGeom prst="rect">
            <a:avLst/>
          </a:prstGeom>
          <a:noFill/>
        </p:spPr>
        <p:txBody>
          <a:bodyPr wrap="none" rtlCol="0">
            <a:spAutoFit/>
          </a:bodyPr>
          <a:lstStyle/>
          <a:p>
            <a:r>
              <a:rPr lang="en-GB" sz="1400" dirty="0">
                <a:latin typeface="Sassoon Primary Rg" panose="02000606020000020004" pitchFamily="2" charset="0"/>
              </a:rPr>
              <a:t>I have moved house four times in my life.</a:t>
            </a:r>
          </a:p>
        </p:txBody>
      </p:sp>
      <p:pic>
        <p:nvPicPr>
          <p:cNvPr id="13" name="Picture 2" descr="C:\Users\Tomislav\Desktop\Present Perfect PPT-01.png"/>
          <p:cNvPicPr>
            <a:picLocks noChangeAspect="1" noChangeArrowheads="1"/>
          </p:cNvPicPr>
          <p:nvPr/>
        </p:nvPicPr>
        <p:blipFill>
          <a:blip r:embed="rId4" cstate="print"/>
          <a:srcRect/>
          <a:stretch>
            <a:fillRect/>
          </a:stretch>
        </p:blipFill>
        <p:spPr bwMode="auto">
          <a:xfrm>
            <a:off x="724127" y="2376780"/>
            <a:ext cx="1554615" cy="2806861"/>
          </a:xfrm>
          <a:prstGeom prst="rect">
            <a:avLst/>
          </a:prstGeom>
          <a:noFill/>
        </p:spPr>
      </p:pic>
      <p:pic>
        <p:nvPicPr>
          <p:cNvPr id="14" name="Picture 2" descr="C:\Users\Tomislav\Desktop\Present Perfect PPT-15.png"/>
          <p:cNvPicPr>
            <a:picLocks noChangeAspect="1" noChangeArrowheads="1"/>
          </p:cNvPicPr>
          <p:nvPr/>
        </p:nvPicPr>
        <p:blipFill>
          <a:blip r:embed="rId5" cstate="print"/>
          <a:srcRect/>
          <a:stretch>
            <a:fillRect/>
          </a:stretch>
        </p:blipFill>
        <p:spPr bwMode="auto">
          <a:xfrm>
            <a:off x="6257925" y="3176595"/>
            <a:ext cx="4946195" cy="922330"/>
          </a:xfrm>
          <a:prstGeom prst="rect">
            <a:avLst/>
          </a:prstGeom>
          <a:noFill/>
        </p:spPr>
      </p:pic>
    </p:spTree>
    <p:extLst>
      <p:ext uri="{BB962C8B-B14F-4D97-AF65-F5344CB8AC3E}">
        <p14:creationId xmlns:p14="http://schemas.microsoft.com/office/powerpoint/2010/main" val="255322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6" name="TextBox 5"/>
          <p:cNvSpPr txBox="1"/>
          <p:nvPr/>
        </p:nvSpPr>
        <p:spPr>
          <a:xfrm>
            <a:off x="977901" y="1342430"/>
            <a:ext cx="9740900" cy="646331"/>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You’ll have noticed that regular verbs like walk (have walked) and jump (have jumped) follow the pattern of adding have + -ed. Some verbs do not follow this pattern. They are called </a:t>
            </a:r>
            <a:r>
              <a:rPr lang="en-GB" b="1" dirty="0">
                <a:solidFill>
                  <a:schemeClr val="tx1">
                    <a:lumMod val="75000"/>
                    <a:lumOff val="25000"/>
                  </a:schemeClr>
                </a:solidFill>
                <a:latin typeface="Sassoon Primary Rg" panose="02000606020000020004" pitchFamily="2" charset="0"/>
              </a:rPr>
              <a:t>irregular</a:t>
            </a:r>
            <a:r>
              <a:rPr lang="en-GB" dirty="0">
                <a:solidFill>
                  <a:schemeClr val="tx1">
                    <a:lumMod val="75000"/>
                    <a:lumOff val="25000"/>
                  </a:schemeClr>
                </a:solidFill>
                <a:latin typeface="Sassoon Primary Rg" panose="02000606020000020004" pitchFamily="2" charset="0"/>
              </a:rPr>
              <a:t> verbs.</a:t>
            </a:r>
          </a:p>
        </p:txBody>
      </p:sp>
      <p:sp>
        <p:nvSpPr>
          <p:cNvPr id="9" name="Rectangle 8"/>
          <p:cNvSpPr/>
          <p:nvPr/>
        </p:nvSpPr>
        <p:spPr>
          <a:xfrm rot="20750620">
            <a:off x="256471" y="3712954"/>
            <a:ext cx="2345628"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read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0" name="Rectangle 9"/>
          <p:cNvSpPr/>
          <p:nvPr/>
        </p:nvSpPr>
        <p:spPr>
          <a:xfrm rot="1310629">
            <a:off x="8395205" y="5133550"/>
            <a:ext cx="2797528"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listened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1" name="Rectangle 10"/>
          <p:cNvSpPr/>
          <p:nvPr/>
        </p:nvSpPr>
        <p:spPr>
          <a:xfrm rot="1310629">
            <a:off x="6061650" y="3120103"/>
            <a:ext cx="2540990"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walked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2" name="Rectangle 11"/>
          <p:cNvSpPr/>
          <p:nvPr/>
        </p:nvSpPr>
        <p:spPr>
          <a:xfrm rot="1310629">
            <a:off x="9659072" y="2515655"/>
            <a:ext cx="1664389" cy="646331"/>
          </a:xfrm>
          <a:prstGeom prst="rect">
            <a:avLst/>
          </a:prstGeom>
          <a:noFill/>
        </p:spPr>
        <p:txBody>
          <a:bodyPr wrap="square" lIns="91440" tIns="45720" rIns="91440" bIns="45720">
            <a:spAutoFit/>
          </a:bodyPr>
          <a:lstStyle/>
          <a:p>
            <a:pPr algn="ctr"/>
            <a:endParaRPr lang="en-US" sz="3600" b="0" cap="none" spc="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3" name="Rectangle 12"/>
          <p:cNvSpPr/>
          <p:nvPr/>
        </p:nvSpPr>
        <p:spPr>
          <a:xfrm rot="1310629">
            <a:off x="3949575" y="5033408"/>
            <a:ext cx="2513573"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swum</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4" name="Rectangle 13"/>
          <p:cNvSpPr/>
          <p:nvPr/>
        </p:nvSpPr>
        <p:spPr>
          <a:xfrm rot="1310629">
            <a:off x="511908" y="5092478"/>
            <a:ext cx="3135377"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jumped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5" name="Rectangle 14"/>
          <p:cNvSpPr/>
          <p:nvPr/>
        </p:nvSpPr>
        <p:spPr>
          <a:xfrm rot="20907267">
            <a:off x="1753464" y="4206068"/>
            <a:ext cx="2381109" cy="646331"/>
          </a:xfrm>
          <a:prstGeom prst="rect">
            <a:avLst/>
          </a:prstGeom>
          <a:noFill/>
        </p:spPr>
        <p:txBody>
          <a:bodyPr wrap="square" lIns="91440" tIns="45720" rIns="91440" bIns="45720">
            <a:spAutoFit/>
          </a:bodyPr>
          <a:lstStyle/>
          <a:p>
            <a:pPr algn="ctr"/>
            <a:r>
              <a:rPr lang="en-US" sz="3600" b="0" cap="none" spc="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sung</a:t>
            </a:r>
          </a:p>
        </p:txBody>
      </p:sp>
      <p:sp>
        <p:nvSpPr>
          <p:cNvPr id="16" name="Rectangle 15"/>
          <p:cNvSpPr/>
          <p:nvPr/>
        </p:nvSpPr>
        <p:spPr>
          <a:xfrm rot="1310629">
            <a:off x="888034" y="2734214"/>
            <a:ext cx="2383127"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eaten</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8" name="Rectangle 17"/>
          <p:cNvSpPr/>
          <p:nvPr/>
        </p:nvSpPr>
        <p:spPr>
          <a:xfrm rot="20736174">
            <a:off x="8663704" y="3635945"/>
            <a:ext cx="2906007"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written</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9" name="Rectangle 18"/>
          <p:cNvSpPr/>
          <p:nvPr/>
        </p:nvSpPr>
        <p:spPr>
          <a:xfrm rot="20725017">
            <a:off x="5248175" y="4162038"/>
            <a:ext cx="2542599"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visited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20" name="Rectangle 19"/>
          <p:cNvSpPr/>
          <p:nvPr/>
        </p:nvSpPr>
        <p:spPr>
          <a:xfrm rot="20202652">
            <a:off x="3314144" y="2909099"/>
            <a:ext cx="2564779"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drunk</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24" name="TextBox 23"/>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4</a:t>
            </a:r>
          </a:p>
        </p:txBody>
      </p:sp>
      <p:sp>
        <p:nvSpPr>
          <p:cNvPr id="22" name="Rectangle 21"/>
          <p:cNvSpPr/>
          <p:nvPr/>
        </p:nvSpPr>
        <p:spPr>
          <a:xfrm>
            <a:off x="472748" y="542126"/>
            <a:ext cx="10956846" cy="769441"/>
          </a:xfrm>
          <a:prstGeom prst="rect">
            <a:avLst/>
          </a:prstGeom>
          <a:noFill/>
        </p:spPr>
        <p:txBody>
          <a:bodyPr wrap="none" lIns="91440" tIns="45720" rIns="91440" bIns="45720">
            <a:spAutoFit/>
          </a:bodyPr>
          <a:lstStyle/>
          <a:p>
            <a:pPr algn="ct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Identifying the present perfect tense</a:t>
            </a:r>
          </a:p>
        </p:txBody>
      </p:sp>
      <p:sp>
        <p:nvSpPr>
          <p:cNvPr id="23" name="Rectangle 22"/>
          <p:cNvSpPr/>
          <p:nvPr/>
        </p:nvSpPr>
        <p:spPr>
          <a:xfrm rot="20725017">
            <a:off x="6520030" y="5405400"/>
            <a:ext cx="2542599" cy="646331"/>
          </a:xfrm>
          <a:prstGeom prst="rect">
            <a:avLst/>
          </a:prstGeom>
          <a:noFill/>
        </p:spPr>
        <p:txBody>
          <a:bodyPr wrap="square" lIns="91440" tIns="45720" rIns="91440" bIns="45720">
            <a:spAutoFit/>
          </a:bodyPr>
          <a:lstStyle/>
          <a:p>
            <a:pPr algn="ctr"/>
            <a:r>
              <a:rPr lang="en-US" sz="360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rPr>
              <a:t>have </a:t>
            </a: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lived</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3" name="TextBox 2"/>
          <p:cNvSpPr txBox="1"/>
          <p:nvPr/>
        </p:nvSpPr>
        <p:spPr>
          <a:xfrm>
            <a:off x="9715923" y="2201923"/>
            <a:ext cx="2179343" cy="923330"/>
          </a:xfrm>
          <a:prstGeom prst="rect">
            <a:avLst/>
          </a:prstGeom>
          <a:noFill/>
        </p:spPr>
        <p:txBody>
          <a:bodyPr wrap="square" rtlCol="0">
            <a:spAutoFit/>
          </a:bodyPr>
          <a:lstStyle/>
          <a:p>
            <a:r>
              <a:rPr lang="en-GB" dirty="0">
                <a:latin typeface="Sassoon Primary Rg" panose="02000606020000020004" pitchFamily="2" charset="0"/>
              </a:rPr>
              <a:t>Can you spot the regular and irregular </a:t>
            </a:r>
            <a:r>
              <a:rPr lang="en-GB" dirty="0">
                <a:solidFill>
                  <a:srgbClr val="0070C0"/>
                </a:solidFill>
                <a:latin typeface="Sassoon Primary Rg" panose="02000606020000020004" pitchFamily="2" charset="0"/>
              </a:rPr>
              <a:t>past participles</a:t>
            </a:r>
            <a:r>
              <a:rPr lang="en-GB" dirty="0">
                <a:latin typeface="Sassoon Primary Rg" panose="02000606020000020004" pitchFamily="2" charset="0"/>
              </a:rPr>
              <a:t>?</a:t>
            </a:r>
          </a:p>
        </p:txBody>
      </p:sp>
      <p:pic>
        <p:nvPicPr>
          <p:cNvPr id="2052" name="Picture 4" descr="C:\Users\Tomislav\Desktop\Present Perfect PPT-05.png"/>
          <p:cNvPicPr>
            <a:picLocks noChangeAspect="1" noChangeArrowheads="1"/>
          </p:cNvPicPr>
          <p:nvPr/>
        </p:nvPicPr>
        <p:blipFill>
          <a:blip r:embed="rId4" cstate="print"/>
          <a:srcRect/>
          <a:stretch>
            <a:fillRect/>
          </a:stretch>
        </p:blipFill>
        <p:spPr bwMode="auto">
          <a:xfrm>
            <a:off x="8691790" y="2225669"/>
            <a:ext cx="1185662" cy="1040046"/>
          </a:xfrm>
          <a:prstGeom prst="rect">
            <a:avLst/>
          </a:prstGeom>
          <a:noFill/>
        </p:spPr>
      </p:pic>
    </p:spTree>
    <p:extLst>
      <p:ext uri="{BB962C8B-B14F-4D97-AF65-F5344CB8AC3E}">
        <p14:creationId xmlns:p14="http://schemas.microsoft.com/office/powerpoint/2010/main" val="1068159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6" name="TextBox 5"/>
          <p:cNvSpPr txBox="1"/>
          <p:nvPr/>
        </p:nvSpPr>
        <p:spPr>
          <a:xfrm>
            <a:off x="977901" y="1342430"/>
            <a:ext cx="9740900" cy="646331"/>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In English, we often use the present perfect tense when we are asking people questions. Take a look at some of the examples below.</a:t>
            </a:r>
          </a:p>
        </p:txBody>
      </p:sp>
      <p:sp>
        <p:nvSpPr>
          <p:cNvPr id="12" name="Rectangle 11"/>
          <p:cNvSpPr/>
          <p:nvPr/>
        </p:nvSpPr>
        <p:spPr>
          <a:xfrm rot="1310629">
            <a:off x="9659072" y="2515655"/>
            <a:ext cx="1664389" cy="646331"/>
          </a:xfrm>
          <a:prstGeom prst="rect">
            <a:avLst/>
          </a:prstGeom>
          <a:noFill/>
        </p:spPr>
        <p:txBody>
          <a:bodyPr wrap="square" lIns="91440" tIns="45720" rIns="91440" bIns="45720">
            <a:spAutoFit/>
          </a:bodyPr>
          <a:lstStyle/>
          <a:p>
            <a:pPr algn="ctr"/>
            <a:endParaRPr lang="en-US" sz="3600" b="0" cap="none" spc="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3" name="Rectangle 12"/>
          <p:cNvSpPr/>
          <p:nvPr/>
        </p:nvSpPr>
        <p:spPr>
          <a:xfrm>
            <a:off x="4545467" y="5168585"/>
            <a:ext cx="2513573" cy="646331"/>
          </a:xfrm>
          <a:prstGeom prst="rect">
            <a:avLst/>
          </a:prstGeom>
          <a:noFill/>
        </p:spPr>
        <p:txBody>
          <a:bodyPr wrap="square" lIns="91440" tIns="45720" rIns="91440" bIns="45720">
            <a:spAutoFit/>
          </a:bodyPr>
          <a:lstStyle/>
          <a:p>
            <a:pPr algn="ctr"/>
            <a:r>
              <a:rPr lang="en-US" sz="360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rPr>
              <a:t>have swum</a:t>
            </a:r>
            <a:endParaRPr lang="en-US" sz="3600" b="0" cap="none" spc="0" dirty="0">
              <a:ln w="0"/>
              <a:solidFill>
                <a:srgbClr val="0070C0"/>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16" name="Rectangle 15"/>
          <p:cNvSpPr/>
          <p:nvPr/>
        </p:nvSpPr>
        <p:spPr>
          <a:xfrm>
            <a:off x="3335305" y="2254225"/>
            <a:ext cx="5239069"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eaten</a:t>
            </a:r>
            <a:r>
              <a:rPr lang="en-US" sz="3600" dirty="0">
                <a:ln w="0"/>
                <a:solidFill>
                  <a:schemeClr val="accent3">
                    <a:lumMod val="50000"/>
                  </a:schemeClr>
                </a:solidFill>
                <a:latin typeface="Sassoon Primary Rg" panose="02000606020000020004" pitchFamily="2" charset="0"/>
              </a:rPr>
              <a:t> sushi?</a:t>
            </a:r>
            <a:endParaRPr lang="en-US" sz="3600" b="0" cap="none" spc="0" dirty="0">
              <a:ln w="0"/>
              <a:solidFill>
                <a:schemeClr val="accent3">
                  <a:lumMod val="50000"/>
                </a:schemeClr>
              </a:solidFill>
              <a:latin typeface="Sassoon Primary Rg" panose="02000606020000020004" pitchFamily="2" charset="0"/>
            </a:endParaRPr>
          </a:p>
        </p:txBody>
      </p:sp>
      <p:sp>
        <p:nvSpPr>
          <p:cNvPr id="19" name="Rectangle 18"/>
          <p:cNvSpPr/>
          <p:nvPr/>
        </p:nvSpPr>
        <p:spPr>
          <a:xfrm>
            <a:off x="4516441" y="4005628"/>
            <a:ext cx="2542599"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 visited</a:t>
            </a:r>
            <a:endParaRPr lang="en-US" sz="3600" b="0" cap="none" spc="0" dirty="0">
              <a:ln w="0"/>
              <a:solidFill>
                <a:srgbClr val="0070C0"/>
              </a:solidFill>
              <a:latin typeface="Sassoon Primary Rg" panose="02000606020000020004" pitchFamily="2" charset="0"/>
            </a:endParaRPr>
          </a:p>
        </p:txBody>
      </p:sp>
      <p:sp>
        <p:nvSpPr>
          <p:cNvPr id="24" name="TextBox 23"/>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5</a:t>
            </a:r>
          </a:p>
        </p:txBody>
      </p:sp>
      <p:sp>
        <p:nvSpPr>
          <p:cNvPr id="22" name="Rectangle 21"/>
          <p:cNvSpPr/>
          <p:nvPr/>
        </p:nvSpPr>
        <p:spPr>
          <a:xfrm>
            <a:off x="914375" y="542126"/>
            <a:ext cx="10073592" cy="769441"/>
          </a:xfrm>
          <a:prstGeom prst="rect">
            <a:avLst/>
          </a:prstGeom>
          <a:noFill/>
        </p:spPr>
        <p:txBody>
          <a:bodyPr wrap="none" lIns="91440" tIns="45720" rIns="91440" bIns="45720">
            <a:spAutoFit/>
          </a:bodyPr>
          <a:lstStyle/>
          <a:p>
            <a:pPr algn="ct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Forming the present perfect tense</a:t>
            </a:r>
          </a:p>
        </p:txBody>
      </p:sp>
      <p:sp>
        <p:nvSpPr>
          <p:cNvPr id="21" name="Rectangle 20"/>
          <p:cNvSpPr/>
          <p:nvPr/>
        </p:nvSpPr>
        <p:spPr>
          <a:xfrm>
            <a:off x="3168205" y="2778631"/>
            <a:ext cx="5239069"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a:t>
            </a:r>
            <a:r>
              <a:rPr lang="en-US" sz="3600" dirty="0">
                <a:ln w="0"/>
                <a:solidFill>
                  <a:srgbClr val="0070C0"/>
                </a:solidFill>
                <a:latin typeface="Sassoon Primary Rg" panose="02000606020000020004" pitchFamily="2" charset="0"/>
              </a:rPr>
              <a:t>eaten</a:t>
            </a:r>
            <a:endParaRPr lang="en-US" sz="3600" b="0" cap="none" spc="0" dirty="0">
              <a:ln w="0"/>
              <a:solidFill>
                <a:schemeClr val="accent3">
                  <a:lumMod val="50000"/>
                </a:schemeClr>
              </a:solidFill>
              <a:latin typeface="Sassoon Primary Rg" panose="02000606020000020004" pitchFamily="2" charset="0"/>
            </a:endParaRPr>
          </a:p>
        </p:txBody>
      </p:sp>
      <p:sp>
        <p:nvSpPr>
          <p:cNvPr id="26" name="Rectangle 25"/>
          <p:cNvSpPr/>
          <p:nvPr/>
        </p:nvSpPr>
        <p:spPr>
          <a:xfrm>
            <a:off x="3182722" y="3440515"/>
            <a:ext cx="5641473"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visited</a:t>
            </a:r>
            <a:r>
              <a:rPr lang="en-US" sz="3600" dirty="0">
                <a:ln w="0"/>
                <a:solidFill>
                  <a:schemeClr val="accent3">
                    <a:lumMod val="50000"/>
                  </a:schemeClr>
                </a:solidFill>
                <a:latin typeface="Sassoon Primary Rg" panose="02000606020000020004" pitchFamily="2" charset="0"/>
              </a:rPr>
              <a:t> London?</a:t>
            </a:r>
            <a:endParaRPr lang="en-US" sz="3600" b="0" cap="none" spc="0" dirty="0">
              <a:ln w="0"/>
              <a:solidFill>
                <a:schemeClr val="accent3">
                  <a:lumMod val="50000"/>
                </a:schemeClr>
              </a:solidFill>
              <a:latin typeface="Sassoon Primary Rg" panose="02000606020000020004" pitchFamily="2" charset="0"/>
            </a:endParaRPr>
          </a:p>
        </p:txBody>
      </p:sp>
      <p:sp>
        <p:nvSpPr>
          <p:cNvPr id="27" name="Rectangle 26"/>
          <p:cNvSpPr/>
          <p:nvPr/>
        </p:nvSpPr>
        <p:spPr>
          <a:xfrm>
            <a:off x="2981518" y="4653584"/>
            <a:ext cx="5641473"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swum</a:t>
            </a:r>
            <a:r>
              <a:rPr lang="en-US" sz="3600" dirty="0">
                <a:ln w="0"/>
                <a:solidFill>
                  <a:schemeClr val="accent3">
                    <a:lumMod val="50000"/>
                  </a:schemeClr>
                </a:solidFill>
                <a:latin typeface="Sassoon Primary Rg" panose="02000606020000020004" pitchFamily="2" charset="0"/>
              </a:rPr>
              <a:t> a mile?</a:t>
            </a:r>
            <a:endParaRPr lang="en-US" sz="3600" b="0" cap="none" spc="0" dirty="0">
              <a:ln w="0"/>
              <a:solidFill>
                <a:schemeClr val="accent3">
                  <a:lumMod val="50000"/>
                </a:schemeClr>
              </a:solidFill>
              <a:latin typeface="Sassoon Primary Rg" panose="02000606020000020004" pitchFamily="2" charset="0"/>
            </a:endParaRPr>
          </a:p>
        </p:txBody>
      </p:sp>
      <p:sp>
        <p:nvSpPr>
          <p:cNvPr id="37" name="TextBox 36"/>
          <p:cNvSpPr txBox="1"/>
          <p:nvPr/>
        </p:nvSpPr>
        <p:spPr>
          <a:xfrm>
            <a:off x="8980665" y="5143674"/>
            <a:ext cx="3188697" cy="923330"/>
          </a:xfrm>
          <a:prstGeom prst="rect">
            <a:avLst/>
          </a:prstGeom>
          <a:noFill/>
        </p:spPr>
        <p:txBody>
          <a:bodyPr wrap="square" rtlCol="0">
            <a:spAutoFit/>
          </a:bodyPr>
          <a:lstStyle/>
          <a:p>
            <a:r>
              <a:rPr lang="en-GB" dirty="0">
                <a:latin typeface="Sassoon Primary Rg" panose="02000606020000020004" pitchFamily="2" charset="0"/>
              </a:rPr>
              <a:t>What happens to the </a:t>
            </a:r>
            <a:r>
              <a:rPr lang="en-GB" dirty="0">
                <a:solidFill>
                  <a:srgbClr val="0070C0"/>
                </a:solidFill>
                <a:latin typeface="Sassoon Primary Rg" panose="02000606020000020004" pitchFamily="2" charset="0"/>
              </a:rPr>
              <a:t>have</a:t>
            </a:r>
            <a:r>
              <a:rPr lang="en-GB" dirty="0">
                <a:latin typeface="Sassoon Primary Rg" panose="02000606020000020004" pitchFamily="2" charset="0"/>
              </a:rPr>
              <a:t> and </a:t>
            </a:r>
            <a:r>
              <a:rPr lang="en-GB" dirty="0">
                <a:solidFill>
                  <a:srgbClr val="0070C0"/>
                </a:solidFill>
                <a:latin typeface="Sassoon Primary Rg" panose="02000606020000020004" pitchFamily="2" charset="0"/>
              </a:rPr>
              <a:t>past participle </a:t>
            </a:r>
            <a:r>
              <a:rPr lang="en-GB" dirty="0">
                <a:latin typeface="Sassoon Primary Rg" panose="02000606020000020004" pitchFamily="2" charset="0"/>
              </a:rPr>
              <a:t>when we form a question in English?</a:t>
            </a:r>
          </a:p>
        </p:txBody>
      </p:sp>
      <p:pic>
        <p:nvPicPr>
          <p:cNvPr id="18" name="Picture 4" descr="C:\Users\Tomislav\Desktop\Present Perfect PPT-05.png"/>
          <p:cNvPicPr>
            <a:picLocks noChangeAspect="1" noChangeArrowheads="1"/>
          </p:cNvPicPr>
          <p:nvPr/>
        </p:nvPicPr>
        <p:blipFill>
          <a:blip r:embed="rId4" cstate="print"/>
          <a:srcRect/>
          <a:stretch>
            <a:fillRect/>
          </a:stretch>
        </p:blipFill>
        <p:spPr bwMode="auto">
          <a:xfrm>
            <a:off x="8067676" y="5230127"/>
            <a:ext cx="1187753" cy="1041880"/>
          </a:xfrm>
          <a:prstGeom prst="rect">
            <a:avLst/>
          </a:prstGeom>
          <a:noFill/>
        </p:spPr>
      </p:pic>
      <p:pic>
        <p:nvPicPr>
          <p:cNvPr id="3074" name="Picture 2" descr="C:\Users\Tomislav\Desktop\Present Perfect PPT-02.png"/>
          <p:cNvPicPr>
            <a:picLocks noChangeAspect="1" noChangeArrowheads="1"/>
          </p:cNvPicPr>
          <p:nvPr/>
        </p:nvPicPr>
        <p:blipFill>
          <a:blip r:embed="rId5" cstate="print"/>
          <a:srcRect/>
          <a:stretch>
            <a:fillRect/>
          </a:stretch>
        </p:blipFill>
        <p:spPr bwMode="auto">
          <a:xfrm>
            <a:off x="1682071" y="2212296"/>
            <a:ext cx="1647806" cy="1155019"/>
          </a:xfrm>
          <a:prstGeom prst="rect">
            <a:avLst/>
          </a:prstGeom>
          <a:noFill/>
        </p:spPr>
      </p:pic>
      <p:pic>
        <p:nvPicPr>
          <p:cNvPr id="3075" name="Picture 3" descr="C:\Users\Tomislav\Desktop\Present Perfect PPT-04.png"/>
          <p:cNvPicPr>
            <a:picLocks noChangeAspect="1" noChangeArrowheads="1"/>
          </p:cNvPicPr>
          <p:nvPr/>
        </p:nvPicPr>
        <p:blipFill>
          <a:blip r:embed="rId6" cstate="print"/>
          <a:srcRect/>
          <a:stretch>
            <a:fillRect/>
          </a:stretch>
        </p:blipFill>
        <p:spPr bwMode="auto">
          <a:xfrm>
            <a:off x="8697548" y="3396342"/>
            <a:ext cx="1425602" cy="1190173"/>
          </a:xfrm>
          <a:prstGeom prst="rect">
            <a:avLst/>
          </a:prstGeom>
          <a:noFill/>
        </p:spPr>
      </p:pic>
      <p:pic>
        <p:nvPicPr>
          <p:cNvPr id="3076" name="Picture 4" descr="C:\Users\Tomislav\Desktop\Present Perfect PPT-03.png"/>
          <p:cNvPicPr>
            <a:picLocks noChangeAspect="1" noChangeArrowheads="1"/>
          </p:cNvPicPr>
          <p:nvPr/>
        </p:nvPicPr>
        <p:blipFill>
          <a:blip r:embed="rId7" cstate="print"/>
          <a:srcRect/>
          <a:stretch>
            <a:fillRect/>
          </a:stretch>
        </p:blipFill>
        <p:spPr bwMode="auto">
          <a:xfrm>
            <a:off x="1667103" y="4712332"/>
            <a:ext cx="1497012" cy="1162326"/>
          </a:xfrm>
          <a:prstGeom prst="rect">
            <a:avLst/>
          </a:prstGeom>
          <a:noFill/>
        </p:spPr>
      </p:pic>
    </p:spTree>
    <p:extLst>
      <p:ext uri="{BB962C8B-B14F-4D97-AF65-F5344CB8AC3E}">
        <p14:creationId xmlns:p14="http://schemas.microsoft.com/office/powerpoint/2010/main" val="76928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Tomislav\Desktop\Grammarsaurus PPT-02.png"/>
          <p:cNvPicPr>
            <a:picLocks noChangeAspect="1" noChangeArrowheads="1"/>
          </p:cNvPicPr>
          <p:nvPr/>
        </p:nvPicPr>
        <p:blipFill>
          <a:blip r:embed="rId3" cstate="print"/>
          <a:srcRect/>
          <a:stretch>
            <a:fillRect/>
          </a:stretch>
        </p:blipFill>
        <p:spPr bwMode="auto">
          <a:xfrm>
            <a:off x="22272" y="0"/>
            <a:ext cx="12169728" cy="6858000"/>
          </a:xfrm>
          <a:prstGeom prst="rect">
            <a:avLst/>
          </a:prstGeom>
          <a:noFill/>
        </p:spPr>
      </p:pic>
      <p:sp>
        <p:nvSpPr>
          <p:cNvPr id="6" name="TextBox 5"/>
          <p:cNvSpPr txBox="1"/>
          <p:nvPr/>
        </p:nvSpPr>
        <p:spPr>
          <a:xfrm>
            <a:off x="977901" y="1342430"/>
            <a:ext cx="9740900" cy="646331"/>
          </a:xfrm>
          <a:prstGeom prst="rect">
            <a:avLst/>
          </a:prstGeom>
          <a:noFill/>
        </p:spPr>
        <p:txBody>
          <a:bodyPr wrap="square" rtlCol="0">
            <a:spAutoFit/>
          </a:bodyPr>
          <a:lstStyle/>
          <a:p>
            <a:r>
              <a:rPr lang="en-GB" dirty="0">
                <a:solidFill>
                  <a:schemeClr val="tx1">
                    <a:lumMod val="75000"/>
                    <a:lumOff val="25000"/>
                  </a:schemeClr>
                </a:solidFill>
                <a:latin typeface="Sassoon Primary Rg" panose="02000606020000020004" pitchFamily="2" charset="0"/>
              </a:rPr>
              <a:t>Let’s play a game! Look at the following sentences and decide what the past participle could be. The first one has been completed for you.</a:t>
            </a:r>
          </a:p>
        </p:txBody>
      </p:sp>
      <p:sp>
        <p:nvSpPr>
          <p:cNvPr id="12" name="Rectangle 11"/>
          <p:cNvSpPr/>
          <p:nvPr/>
        </p:nvSpPr>
        <p:spPr>
          <a:xfrm rot="1310629">
            <a:off x="9659072" y="2515655"/>
            <a:ext cx="1664389" cy="646331"/>
          </a:xfrm>
          <a:prstGeom prst="rect">
            <a:avLst/>
          </a:prstGeom>
          <a:noFill/>
        </p:spPr>
        <p:txBody>
          <a:bodyPr wrap="square" lIns="91440" tIns="45720" rIns="91440" bIns="45720">
            <a:spAutoFit/>
          </a:bodyPr>
          <a:lstStyle/>
          <a:p>
            <a:pPr algn="ctr"/>
            <a:endParaRPr lang="en-US" sz="3600" b="0" cap="none" spc="0" dirty="0">
              <a:ln w="0"/>
              <a:solidFill>
                <a:schemeClr val="tx1">
                  <a:lumMod val="75000"/>
                  <a:lumOff val="25000"/>
                </a:schemeClr>
              </a:solidFill>
              <a:effectLst>
                <a:outerShdw blurRad="38100" dist="19050" dir="2700000" algn="tl" rotWithShape="0">
                  <a:schemeClr val="dk1">
                    <a:alpha val="40000"/>
                  </a:schemeClr>
                </a:outerShdw>
              </a:effectLst>
              <a:latin typeface="Sassoon Primary Rg" panose="02000606020000020004" pitchFamily="2" charset="0"/>
            </a:endParaRPr>
          </a:p>
        </p:txBody>
      </p:sp>
      <p:sp>
        <p:nvSpPr>
          <p:cNvPr id="24" name="TextBox 23"/>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6</a:t>
            </a:r>
          </a:p>
        </p:txBody>
      </p:sp>
      <p:sp>
        <p:nvSpPr>
          <p:cNvPr id="22" name="Rectangle 21"/>
          <p:cNvSpPr/>
          <p:nvPr/>
        </p:nvSpPr>
        <p:spPr>
          <a:xfrm>
            <a:off x="914375" y="542126"/>
            <a:ext cx="10073592" cy="769441"/>
          </a:xfrm>
          <a:prstGeom prst="rect">
            <a:avLst/>
          </a:prstGeom>
          <a:noFill/>
        </p:spPr>
        <p:txBody>
          <a:bodyPr wrap="none" lIns="91440" tIns="45720" rIns="91440" bIns="45720">
            <a:spAutoFit/>
          </a:bodyPr>
          <a:lstStyle/>
          <a:p>
            <a:pPr algn="ctr"/>
            <a:r>
              <a:rPr lang="en-US" sz="4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Forming the present perfect tense</a:t>
            </a:r>
          </a:p>
        </p:txBody>
      </p:sp>
      <p:sp>
        <p:nvSpPr>
          <p:cNvPr id="18" name="Rectangle 17"/>
          <p:cNvSpPr/>
          <p:nvPr/>
        </p:nvSpPr>
        <p:spPr>
          <a:xfrm>
            <a:off x="822599" y="2294537"/>
            <a:ext cx="7744408"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______</a:t>
            </a:r>
            <a:r>
              <a:rPr lang="en-US" sz="3600" dirty="0">
                <a:ln w="0"/>
                <a:solidFill>
                  <a:schemeClr val="accent3">
                    <a:lumMod val="50000"/>
                  </a:schemeClr>
                </a:solidFill>
                <a:latin typeface="Sassoon Primary Rg" panose="02000606020000020004" pitchFamily="2" charset="0"/>
              </a:rPr>
              <a:t> a motorbike?</a:t>
            </a:r>
            <a:endParaRPr lang="en-US" sz="3600" b="0" cap="none" spc="0" dirty="0">
              <a:ln w="0"/>
              <a:solidFill>
                <a:schemeClr val="accent3">
                  <a:lumMod val="50000"/>
                </a:schemeClr>
              </a:solidFill>
              <a:latin typeface="Sassoon Primary Rg" panose="02000606020000020004" pitchFamily="2" charset="0"/>
            </a:endParaRPr>
          </a:p>
        </p:txBody>
      </p:sp>
      <p:sp>
        <p:nvSpPr>
          <p:cNvPr id="20" name="Rectangle 19"/>
          <p:cNvSpPr/>
          <p:nvPr/>
        </p:nvSpPr>
        <p:spPr>
          <a:xfrm>
            <a:off x="1144996" y="2940868"/>
            <a:ext cx="7099613"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______</a:t>
            </a:r>
            <a:r>
              <a:rPr lang="en-US" sz="3600" dirty="0">
                <a:ln w="0"/>
                <a:solidFill>
                  <a:schemeClr val="accent3">
                    <a:lumMod val="50000"/>
                  </a:schemeClr>
                </a:solidFill>
                <a:latin typeface="Sassoon Primary Rg" panose="02000606020000020004" pitchFamily="2" charset="0"/>
              </a:rPr>
              <a:t> an airplane?</a:t>
            </a:r>
            <a:endParaRPr lang="en-US" sz="3600" b="0" cap="none" spc="0" dirty="0">
              <a:ln w="0"/>
              <a:solidFill>
                <a:schemeClr val="accent3">
                  <a:lumMod val="50000"/>
                </a:schemeClr>
              </a:solidFill>
              <a:latin typeface="Sassoon Primary Rg" panose="02000606020000020004" pitchFamily="2" charset="0"/>
            </a:endParaRPr>
          </a:p>
        </p:txBody>
      </p:sp>
      <p:sp>
        <p:nvSpPr>
          <p:cNvPr id="23" name="Rectangle 22"/>
          <p:cNvSpPr/>
          <p:nvPr/>
        </p:nvSpPr>
        <p:spPr>
          <a:xfrm>
            <a:off x="1300506" y="3587199"/>
            <a:ext cx="5641473"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_____</a:t>
            </a:r>
            <a:r>
              <a:rPr lang="en-US" sz="3600" dirty="0">
                <a:ln w="0"/>
                <a:solidFill>
                  <a:schemeClr val="accent3">
                    <a:lumMod val="50000"/>
                  </a:schemeClr>
                </a:solidFill>
                <a:latin typeface="Sassoon Primary Rg" panose="02000606020000020004" pitchFamily="2" charset="0"/>
              </a:rPr>
              <a:t> a cake?</a:t>
            </a:r>
            <a:endParaRPr lang="en-US" sz="3600" b="0" cap="none" spc="0" dirty="0">
              <a:ln w="0"/>
              <a:solidFill>
                <a:schemeClr val="accent3">
                  <a:lumMod val="50000"/>
                </a:schemeClr>
              </a:solidFill>
              <a:latin typeface="Sassoon Primary Rg" panose="02000606020000020004" pitchFamily="2" charset="0"/>
            </a:endParaRPr>
          </a:p>
        </p:txBody>
      </p:sp>
      <p:sp>
        <p:nvSpPr>
          <p:cNvPr id="25" name="Rectangle 24"/>
          <p:cNvSpPr/>
          <p:nvPr/>
        </p:nvSpPr>
        <p:spPr>
          <a:xfrm>
            <a:off x="1413640" y="4230371"/>
            <a:ext cx="5641473"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_____</a:t>
            </a:r>
            <a:r>
              <a:rPr lang="en-US" sz="3600" dirty="0">
                <a:ln w="0"/>
                <a:solidFill>
                  <a:schemeClr val="accent3">
                    <a:lumMod val="50000"/>
                  </a:schemeClr>
                </a:solidFill>
                <a:latin typeface="Sassoon Primary Rg" panose="02000606020000020004" pitchFamily="2" charset="0"/>
              </a:rPr>
              <a:t> a poem?</a:t>
            </a:r>
            <a:endParaRPr lang="en-US" sz="3600" b="0" cap="none" spc="0" dirty="0">
              <a:ln w="0"/>
              <a:solidFill>
                <a:schemeClr val="accent3">
                  <a:lumMod val="50000"/>
                </a:schemeClr>
              </a:solidFill>
              <a:latin typeface="Sassoon Primary Rg" panose="02000606020000020004" pitchFamily="2" charset="0"/>
            </a:endParaRPr>
          </a:p>
        </p:txBody>
      </p:sp>
      <p:sp>
        <p:nvSpPr>
          <p:cNvPr id="28" name="Rectangle 27"/>
          <p:cNvSpPr/>
          <p:nvPr/>
        </p:nvSpPr>
        <p:spPr>
          <a:xfrm>
            <a:off x="1144996" y="4873543"/>
            <a:ext cx="8050711" cy="646331"/>
          </a:xfrm>
          <a:prstGeom prst="rect">
            <a:avLst/>
          </a:prstGeom>
          <a:noFill/>
        </p:spPr>
        <p:txBody>
          <a:bodyPr wrap="square" lIns="91440" tIns="45720" rIns="91440" bIns="45720">
            <a:spAutoFit/>
          </a:bodyPr>
          <a:lstStyle/>
          <a:p>
            <a:pPr algn="ctr"/>
            <a:r>
              <a:rPr lang="en-US" sz="3600" dirty="0">
                <a:ln w="0"/>
                <a:solidFill>
                  <a:srgbClr val="0070C0"/>
                </a:solidFill>
                <a:latin typeface="Sassoon Primary Rg" panose="02000606020000020004" pitchFamily="2" charset="0"/>
              </a:rPr>
              <a:t>Have</a:t>
            </a:r>
            <a:r>
              <a:rPr lang="en-US" sz="3600" dirty="0">
                <a:ln w="0"/>
                <a:solidFill>
                  <a:schemeClr val="accent3">
                    <a:lumMod val="50000"/>
                  </a:schemeClr>
                </a:solidFill>
                <a:latin typeface="Sassoon Primary Rg" panose="02000606020000020004" pitchFamily="2" charset="0"/>
              </a:rPr>
              <a:t> you ever </a:t>
            </a:r>
            <a:r>
              <a:rPr lang="en-US" sz="3600" dirty="0">
                <a:ln w="0"/>
                <a:solidFill>
                  <a:srgbClr val="0070C0"/>
                </a:solidFill>
                <a:latin typeface="Sassoon Primary Rg" panose="02000606020000020004" pitchFamily="2" charset="0"/>
              </a:rPr>
              <a:t>_____</a:t>
            </a:r>
            <a:r>
              <a:rPr lang="en-US" sz="3600" dirty="0">
                <a:ln w="0"/>
                <a:solidFill>
                  <a:schemeClr val="accent3">
                    <a:lumMod val="50000"/>
                  </a:schemeClr>
                </a:solidFill>
                <a:latin typeface="Sassoon Primary Rg" panose="02000606020000020004" pitchFamily="2" charset="0"/>
              </a:rPr>
              <a:t> off a diving board?</a:t>
            </a:r>
            <a:endParaRPr lang="en-US" sz="3600" b="0" cap="none" spc="0" dirty="0">
              <a:ln w="0"/>
              <a:solidFill>
                <a:schemeClr val="accent3">
                  <a:lumMod val="50000"/>
                </a:schemeClr>
              </a:solidFill>
              <a:latin typeface="Sassoon Primary Rg" panose="02000606020000020004" pitchFamily="2" charset="0"/>
            </a:endParaRPr>
          </a:p>
        </p:txBody>
      </p:sp>
      <p:sp>
        <p:nvSpPr>
          <p:cNvPr id="2" name="TextBox 1"/>
          <p:cNvSpPr txBox="1"/>
          <p:nvPr/>
        </p:nvSpPr>
        <p:spPr>
          <a:xfrm>
            <a:off x="4116110" y="2339688"/>
            <a:ext cx="1356049" cy="523220"/>
          </a:xfrm>
          <a:prstGeom prst="rect">
            <a:avLst/>
          </a:prstGeom>
          <a:noFill/>
        </p:spPr>
        <p:txBody>
          <a:bodyPr wrap="square" rtlCol="0">
            <a:spAutoFit/>
          </a:bodyPr>
          <a:lstStyle/>
          <a:p>
            <a:pPr algn="ctr"/>
            <a:r>
              <a:rPr lang="en-GB" sz="2800" dirty="0">
                <a:solidFill>
                  <a:srgbClr val="0070C0"/>
                </a:solidFill>
                <a:latin typeface="Sassoon Primary Rg" panose="02000606020000020004" pitchFamily="2" charset="0"/>
              </a:rPr>
              <a:t>ridden</a:t>
            </a:r>
          </a:p>
        </p:txBody>
      </p:sp>
      <p:pic>
        <p:nvPicPr>
          <p:cNvPr id="4099" name="Picture 3" descr="C:\Users\Tomislav\Desktop\Present Perfect PPT-07.png"/>
          <p:cNvPicPr>
            <a:picLocks noChangeAspect="1" noChangeArrowheads="1"/>
          </p:cNvPicPr>
          <p:nvPr/>
        </p:nvPicPr>
        <p:blipFill>
          <a:blip r:embed="rId4" cstate="print"/>
          <a:stretch>
            <a:fillRect/>
          </a:stretch>
        </p:blipFill>
        <p:spPr bwMode="auto">
          <a:xfrm>
            <a:off x="8042985" y="3683721"/>
            <a:ext cx="1619144" cy="1194954"/>
          </a:xfrm>
          <a:prstGeom prst="rect">
            <a:avLst/>
          </a:prstGeom>
          <a:noFill/>
        </p:spPr>
      </p:pic>
      <p:pic>
        <p:nvPicPr>
          <p:cNvPr id="4100" name="Picture 4" descr="C:\Users\Tomislav\Desktop\Present Perfect PPT-08.png"/>
          <p:cNvPicPr>
            <a:picLocks noChangeAspect="1" noChangeArrowheads="1"/>
          </p:cNvPicPr>
          <p:nvPr/>
        </p:nvPicPr>
        <p:blipFill>
          <a:blip r:embed="rId5" cstate="print"/>
          <a:stretch>
            <a:fillRect/>
          </a:stretch>
        </p:blipFill>
        <p:spPr bwMode="auto">
          <a:xfrm>
            <a:off x="6826749" y="3534999"/>
            <a:ext cx="1225051" cy="926969"/>
          </a:xfrm>
          <a:prstGeom prst="rect">
            <a:avLst/>
          </a:prstGeom>
          <a:noFill/>
        </p:spPr>
      </p:pic>
      <p:pic>
        <p:nvPicPr>
          <p:cNvPr id="4101" name="Picture 5" descr="C:\Users\Tomislav\Desktop\Present Perfect PPT-09.png"/>
          <p:cNvPicPr>
            <a:picLocks noChangeAspect="1" noChangeArrowheads="1"/>
          </p:cNvPicPr>
          <p:nvPr/>
        </p:nvPicPr>
        <p:blipFill>
          <a:blip r:embed="rId6" cstate="print"/>
          <a:stretch>
            <a:fillRect/>
          </a:stretch>
        </p:blipFill>
        <p:spPr bwMode="auto">
          <a:xfrm>
            <a:off x="8753618" y="2889432"/>
            <a:ext cx="1606823" cy="935808"/>
          </a:xfrm>
          <a:prstGeom prst="rect">
            <a:avLst/>
          </a:prstGeom>
          <a:noFill/>
        </p:spPr>
      </p:pic>
      <p:pic>
        <p:nvPicPr>
          <p:cNvPr id="4102" name="Picture 6" descr="C:\Users\Tomislav\Desktop\Present Perfect PPT-10.png"/>
          <p:cNvPicPr>
            <a:picLocks noChangeAspect="1" noChangeArrowheads="1"/>
          </p:cNvPicPr>
          <p:nvPr/>
        </p:nvPicPr>
        <p:blipFill>
          <a:blip r:embed="rId7" cstate="print"/>
          <a:stretch>
            <a:fillRect/>
          </a:stretch>
        </p:blipFill>
        <p:spPr bwMode="auto">
          <a:xfrm>
            <a:off x="8008620" y="2065660"/>
            <a:ext cx="1825898" cy="870172"/>
          </a:xfrm>
          <a:prstGeom prst="rect">
            <a:avLst/>
          </a:prstGeom>
          <a:noFill/>
        </p:spPr>
      </p:pic>
      <p:pic>
        <p:nvPicPr>
          <p:cNvPr id="4098" name="Picture 2" descr="C:\Users\Tomislav\Desktop\Present Perfect PPT-06.png"/>
          <p:cNvPicPr>
            <a:picLocks noChangeAspect="1" noChangeArrowheads="1"/>
          </p:cNvPicPr>
          <p:nvPr/>
        </p:nvPicPr>
        <p:blipFill>
          <a:blip r:embed="rId8" cstate="print"/>
          <a:stretch>
            <a:fillRect/>
          </a:stretch>
        </p:blipFill>
        <p:spPr bwMode="auto">
          <a:xfrm>
            <a:off x="8849515" y="4594497"/>
            <a:ext cx="1836200" cy="1057828"/>
          </a:xfrm>
          <a:prstGeom prst="rect">
            <a:avLst/>
          </a:prstGeom>
          <a:noFill/>
        </p:spPr>
      </p:pic>
    </p:spTree>
    <p:extLst>
      <p:ext uri="{BB962C8B-B14F-4D97-AF65-F5344CB8AC3E}">
        <p14:creationId xmlns:p14="http://schemas.microsoft.com/office/powerpoint/2010/main" val="2168201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omislav\Desktop\Grammarsaurus PPT-02.png"/>
          <p:cNvPicPr>
            <a:picLocks noChangeAspect="1" noChangeArrowheads="1"/>
          </p:cNvPicPr>
          <p:nvPr/>
        </p:nvPicPr>
        <p:blipFill>
          <a:blip r:embed="rId3" cstate="print"/>
          <a:srcRect/>
          <a:stretch>
            <a:fillRect/>
          </a:stretch>
        </p:blipFill>
        <p:spPr bwMode="auto">
          <a:xfrm>
            <a:off x="-10310" y="0"/>
            <a:ext cx="12202310" cy="6858000"/>
          </a:xfrm>
          <a:prstGeom prst="rect">
            <a:avLst/>
          </a:prstGeom>
          <a:noFill/>
        </p:spPr>
      </p:pic>
      <p:sp>
        <p:nvSpPr>
          <p:cNvPr id="6" name="Rectangle 5"/>
          <p:cNvSpPr/>
          <p:nvPr/>
        </p:nvSpPr>
        <p:spPr>
          <a:xfrm>
            <a:off x="166253" y="233987"/>
            <a:ext cx="11535530" cy="923330"/>
          </a:xfrm>
          <a:prstGeom prst="rect">
            <a:avLst/>
          </a:prstGeom>
          <a:noFill/>
        </p:spPr>
        <p:txBody>
          <a:bodyPr wrap="none" lIns="91440" tIns="45720" rIns="91440" bIns="45720">
            <a:spAutoFit/>
          </a:bodyPr>
          <a:lstStyle/>
          <a:p>
            <a:pPr algn="ctr"/>
            <a:r>
              <a:rPr lang="en-US" sz="540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rPr>
              <a:t>Using the present perfect tense</a:t>
            </a:r>
            <a:endParaRPr 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Stone Hinge" panose="020B0600000000020003" pitchFamily="34" charset="0"/>
            </a:endParaRPr>
          </a:p>
        </p:txBody>
      </p:sp>
      <p:sp>
        <p:nvSpPr>
          <p:cNvPr id="9" name="TextBox 8"/>
          <p:cNvSpPr txBox="1"/>
          <p:nvPr/>
        </p:nvSpPr>
        <p:spPr>
          <a:xfrm>
            <a:off x="11760200" y="98854"/>
            <a:ext cx="431800" cy="461665"/>
          </a:xfrm>
          <a:prstGeom prst="rect">
            <a:avLst/>
          </a:prstGeom>
          <a:noFill/>
        </p:spPr>
        <p:txBody>
          <a:bodyPr wrap="square" rtlCol="0">
            <a:spAutoFit/>
          </a:bodyPr>
          <a:lstStyle/>
          <a:p>
            <a:r>
              <a:rPr lang="hr-HR" sz="2400" dirty="0">
                <a:solidFill>
                  <a:schemeClr val="bg1">
                    <a:lumMod val="95000"/>
                  </a:schemeClr>
                </a:solidFill>
                <a:latin typeface="Stone Hinge" pitchFamily="34" charset="0"/>
              </a:rPr>
              <a:t>7</a:t>
            </a:r>
          </a:p>
        </p:txBody>
      </p:sp>
      <p:pic>
        <p:nvPicPr>
          <p:cNvPr id="1026" name="Picture 2" descr="https://lh3.googleusercontent.com/u8aNQFQDGppQA1dpmOQvQb-2qmVc6zpV7e7hRlXrydGouzB7Ow2sKz2IEWmf-VBcHFhbNB_hwCGw75EWOh_w8ev7LskWDXa2ndG5UJrtGU3jl6IwsTzLgeafb1sQsH3EGZZ6b3zTLtYUsZufTdVe0W6yQrt-NvxxrYDL5zd-WbSkyWQ-yLKjRFU8gKj2MSXPUt5Iyp-_9lnxqcHO4qhxy3x4o3HuEnXK-NvlyiPm3_ngd0VnTaDdZCITjKb8FTgOyCks9E7GzRtbkgCWWbKzO2t7qBCGv02kYA-lNlZw8QeJ8DAfZiufx0Um0UJk5FbYudii5bhDGA_gb3jiTLHD0mCPqxZEEqu2Xa8dUZ81nnYoHlas6Lf-_t74-0jMMhqesYaJ3-AwACbGJixDbPLZY73ALOVX18w-6nopj60AnjnVBvojoDZYSgM7guI1NmK4d5W9sFr1WFpwIGBw2L0BfDudNgl9ijKTj6U811iYOtY_CpMrdLYwWYmebZJKpvf8PveufoDddLJFmtdfMOlCLE8fmeM97Rvy3_2GoE-3W-rULZZ45QC-c9WFzUv48lz8UvxZL01hQz-CFEYkKRZ9v_o6TGWskBAXrDfbvGod6LNu4u5uTmMfrfd-_UXn7DYmVemImh8BJzTZT4KXh5P64BgvSpGhtqLzwZK7wOb0hA=w795-h1014-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8057" y="1556488"/>
            <a:ext cx="2906939" cy="37076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0924" y="1473896"/>
            <a:ext cx="3166188" cy="3447098"/>
          </a:xfrm>
          <a:prstGeom prst="rect">
            <a:avLst/>
          </a:prstGeom>
          <a:noFill/>
        </p:spPr>
        <p:txBody>
          <a:bodyPr wrap="square" rtlCol="0">
            <a:spAutoFit/>
          </a:bodyPr>
          <a:lstStyle/>
          <a:p>
            <a:pPr algn="ctr"/>
            <a:r>
              <a:rPr lang="en-GB" sz="2000" b="1" dirty="0">
                <a:latin typeface="Sassoon Primary Rg" panose="02000606020000020004" pitchFamily="2" charset="0"/>
              </a:rPr>
              <a:t>Let’s interview a celebrity! </a:t>
            </a:r>
          </a:p>
          <a:p>
            <a:pPr algn="ctr"/>
            <a:endParaRPr lang="en-GB" dirty="0">
              <a:latin typeface="Sassoon Primary Rg" panose="02000606020000020004" pitchFamily="2" charset="0"/>
            </a:endParaRPr>
          </a:p>
          <a:p>
            <a:pPr algn="ctr"/>
            <a:r>
              <a:rPr lang="en-GB" dirty="0">
                <a:latin typeface="Sassoon Primary Rg" panose="02000606020000020004" pitchFamily="2" charset="0"/>
              </a:rPr>
              <a:t>Choose Lady Gaga, </a:t>
            </a:r>
            <a:r>
              <a:rPr lang="hr-HR" dirty="0" smtClean="0">
                <a:latin typeface="Sassoon Primary Rg" panose="02000606020000020004" pitchFamily="2" charset="0"/>
              </a:rPr>
              <a:t>Ant &amp; Dec </a:t>
            </a:r>
            <a:r>
              <a:rPr lang="en-GB" dirty="0" smtClean="0">
                <a:latin typeface="Sassoon Primary Rg" panose="02000606020000020004" pitchFamily="2" charset="0"/>
              </a:rPr>
              <a:t>or </a:t>
            </a:r>
            <a:r>
              <a:rPr lang="en-GB" dirty="0">
                <a:latin typeface="Sassoon Primary Rg" panose="02000606020000020004" pitchFamily="2" charset="0"/>
              </a:rPr>
              <a:t>someone of your choice and think of some interview questions to ask them using the present perfect tense?</a:t>
            </a:r>
          </a:p>
          <a:p>
            <a:pPr algn="ctr"/>
            <a:endParaRPr lang="en-GB" dirty="0">
              <a:latin typeface="Sassoon Primary Rg" panose="02000606020000020004" pitchFamily="2" charset="0"/>
            </a:endParaRPr>
          </a:p>
          <a:p>
            <a:pPr algn="ctr"/>
            <a:r>
              <a:rPr lang="en-GB" dirty="0">
                <a:latin typeface="Sassoon Primary Rg" panose="02000606020000020004" pitchFamily="2" charset="0"/>
              </a:rPr>
              <a:t>When you’re finished, write your interview up ready for publication in your celebrity magazine.</a:t>
            </a:r>
          </a:p>
        </p:txBody>
      </p:sp>
      <p:sp>
        <p:nvSpPr>
          <p:cNvPr id="3" name="TextBox 2"/>
          <p:cNvSpPr txBox="1"/>
          <p:nvPr/>
        </p:nvSpPr>
        <p:spPr>
          <a:xfrm>
            <a:off x="1368894" y="5264187"/>
            <a:ext cx="2765263" cy="923330"/>
          </a:xfrm>
          <a:prstGeom prst="rect">
            <a:avLst/>
          </a:prstGeom>
          <a:noFill/>
        </p:spPr>
        <p:txBody>
          <a:bodyPr wrap="square" rtlCol="0">
            <a:spAutoFit/>
          </a:bodyPr>
          <a:lstStyle/>
          <a:p>
            <a:pPr algn="ctr"/>
            <a:r>
              <a:rPr lang="en-GB" dirty="0">
                <a:solidFill>
                  <a:srgbClr val="0070C0"/>
                </a:solidFill>
              </a:rPr>
              <a:t>Have</a:t>
            </a:r>
            <a:r>
              <a:rPr lang="en-GB" dirty="0"/>
              <a:t> you ever </a:t>
            </a:r>
            <a:r>
              <a:rPr lang="en-GB" dirty="0">
                <a:solidFill>
                  <a:srgbClr val="0070C0"/>
                </a:solidFill>
              </a:rPr>
              <a:t>been</a:t>
            </a:r>
            <a:r>
              <a:rPr lang="en-GB" dirty="0"/>
              <a:t> nervous before a performance?</a:t>
            </a:r>
          </a:p>
        </p:txBody>
      </p:sp>
      <p:sp>
        <p:nvSpPr>
          <p:cNvPr id="12" name="TextBox 11"/>
          <p:cNvSpPr txBox="1"/>
          <p:nvPr/>
        </p:nvSpPr>
        <p:spPr>
          <a:xfrm>
            <a:off x="7911597" y="5402686"/>
            <a:ext cx="2765263" cy="646331"/>
          </a:xfrm>
          <a:prstGeom prst="rect">
            <a:avLst/>
          </a:prstGeom>
          <a:noFill/>
        </p:spPr>
        <p:txBody>
          <a:bodyPr wrap="square" rtlCol="0">
            <a:spAutoFit/>
          </a:bodyPr>
          <a:lstStyle/>
          <a:p>
            <a:pPr algn="ctr"/>
            <a:r>
              <a:rPr lang="en-GB" dirty="0">
                <a:solidFill>
                  <a:srgbClr val="0070C0"/>
                </a:solidFill>
                <a:latin typeface="Sassoon Primary Rg" panose="02000606020000020004" pitchFamily="2" charset="0"/>
              </a:rPr>
              <a:t>Have</a:t>
            </a:r>
            <a:r>
              <a:rPr lang="en-GB" dirty="0">
                <a:latin typeface="Sassoon Primary Rg" panose="02000606020000020004" pitchFamily="2" charset="0"/>
              </a:rPr>
              <a:t> you ever </a:t>
            </a:r>
            <a:r>
              <a:rPr lang="hr-HR" smtClean="0">
                <a:solidFill>
                  <a:srgbClr val="0070C0"/>
                </a:solidFill>
                <a:latin typeface="Sassoon Primary Rg" panose="02000606020000020004" pitchFamily="2" charset="0"/>
              </a:rPr>
              <a:t>eaten </a:t>
            </a:r>
            <a:r>
              <a:rPr lang="hr-HR" smtClean="0">
                <a:latin typeface="Sassoon Primary Rg" panose="02000606020000020004" pitchFamily="2" charset="0"/>
              </a:rPr>
              <a:t>bugs in the jungle?</a:t>
            </a:r>
            <a:endParaRPr lang="en-GB" dirty="0">
              <a:latin typeface="Sassoon Primary Rg" panose="02000606020000020004" pitchFamily="2" charset="0"/>
            </a:endParaRPr>
          </a:p>
        </p:txBody>
      </p:sp>
      <p:pic>
        <p:nvPicPr>
          <p:cNvPr id="1027" name="Picture 3" descr="C:\Users\Tomislav\Desktop\Celebrity Interviews-01.png"/>
          <p:cNvPicPr>
            <a:picLocks noChangeAspect="1" noChangeArrowheads="1"/>
          </p:cNvPicPr>
          <p:nvPr/>
        </p:nvPicPr>
        <p:blipFill>
          <a:blip r:embed="rId5" cstate="print"/>
          <a:srcRect/>
          <a:stretch>
            <a:fillRect/>
          </a:stretch>
        </p:blipFill>
        <p:spPr bwMode="auto">
          <a:xfrm>
            <a:off x="7675563" y="1333500"/>
            <a:ext cx="3161271" cy="4006850"/>
          </a:xfrm>
          <a:prstGeom prst="rect">
            <a:avLst/>
          </a:prstGeom>
          <a:noFill/>
        </p:spPr>
      </p:pic>
    </p:spTree>
    <p:extLst>
      <p:ext uri="{BB962C8B-B14F-4D97-AF65-F5344CB8AC3E}">
        <p14:creationId xmlns:p14="http://schemas.microsoft.com/office/powerpoint/2010/main" val="2086787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986</Words>
  <Application>Microsoft Office PowerPoint</Application>
  <PresentationFormat>شاشة عريضة</PresentationFormat>
  <Paragraphs>101</Paragraphs>
  <Slides>8</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8</vt:i4>
      </vt:variant>
    </vt:vector>
  </HeadingPairs>
  <TitlesOfParts>
    <vt:vector size="14" baseType="lpstr">
      <vt:lpstr>Arial</vt:lpstr>
      <vt:lpstr>Calibri</vt:lpstr>
      <vt:lpstr>Calibri Light</vt:lpstr>
      <vt:lpstr>Sassoon Primary Rg</vt:lpstr>
      <vt:lpstr>Stone Hinge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Hudson</dc:creator>
  <cp:lastModifiedBy>AD</cp:lastModifiedBy>
  <cp:revision>66</cp:revision>
  <dcterms:created xsi:type="dcterms:W3CDTF">2017-02-12T15:24:44Z</dcterms:created>
  <dcterms:modified xsi:type="dcterms:W3CDTF">2024-02-09T19:06:25Z</dcterms:modified>
</cp:coreProperties>
</file>