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75" r:id="rId4"/>
    <p:sldId id="276" r:id="rId5"/>
    <p:sldId id="277" r:id="rId6"/>
    <p:sldId id="278" r:id="rId7"/>
    <p:sldId id="279" r:id="rId8"/>
    <p:sldId id="280" r:id="rId9"/>
    <p:sldId id="281" r:id="rId10"/>
    <p:sldId id="284" r:id="rId11"/>
    <p:sldId id="283" r:id="rId12"/>
    <p:sldId id="282"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87830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296388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B80BD8-E58C-4D5D-9F47-D5681DD479D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7835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345355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B80BD8-E58C-4D5D-9F47-D5681DD479D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399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84057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390084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397666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47078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240C10-844E-40F0-8FA3-413C5C49DED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135802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377021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40C10-844E-40F0-8FA3-413C5C49DED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11199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240C10-844E-40F0-8FA3-413C5C49DED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13551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40C10-844E-40F0-8FA3-413C5C49DED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403854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7311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240C10-844E-40F0-8FA3-413C5C49DED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B80BD8-E58C-4D5D-9F47-D5681DD479D8}" type="slidenum">
              <a:rPr lang="en-US" smtClean="0"/>
              <a:t>‹#›</a:t>
            </a:fld>
            <a:endParaRPr lang="en-US"/>
          </a:p>
        </p:txBody>
      </p:sp>
    </p:spTree>
    <p:extLst>
      <p:ext uri="{BB962C8B-B14F-4D97-AF65-F5344CB8AC3E}">
        <p14:creationId xmlns:p14="http://schemas.microsoft.com/office/powerpoint/2010/main" val="40227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240C10-844E-40F0-8FA3-413C5C49DED7}" type="datetimeFigureOut">
              <a:rPr lang="en-US" smtClean="0"/>
              <a:t>2/19/2024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B80BD8-E58C-4D5D-9F47-D5681DD479D8}" type="slidenum">
              <a:rPr lang="en-US" smtClean="0"/>
              <a:t>‹#›</a:t>
            </a:fld>
            <a:endParaRPr lang="en-US"/>
          </a:p>
        </p:txBody>
      </p:sp>
    </p:spTree>
    <p:extLst>
      <p:ext uri="{BB962C8B-B14F-4D97-AF65-F5344CB8AC3E}">
        <p14:creationId xmlns:p14="http://schemas.microsoft.com/office/powerpoint/2010/main" val="31816876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dlineplus.gov/cholesterol.html" TargetMode="External"/><Relationship Id="rId2" Type="http://schemas.openxmlformats.org/officeDocument/2006/relationships/hyperlink" Target="https://medlineplus.gov/coronaryarterydiseas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C6C4-C6F0-4768-98B0-28BF9FF13722}"/>
              </a:ext>
            </a:extLst>
          </p:cNvPr>
          <p:cNvSpPr>
            <a:spLocks noGrp="1"/>
          </p:cNvSpPr>
          <p:nvPr>
            <p:ph type="ctrTitle"/>
          </p:nvPr>
        </p:nvSpPr>
        <p:spPr>
          <a:xfrm>
            <a:off x="2069772" y="3292761"/>
            <a:ext cx="7725392" cy="1755793"/>
          </a:xfrm>
        </p:spPr>
        <p:txBody>
          <a:bodyPr>
            <a:normAutofit/>
          </a:bodyPr>
          <a:lstStyle/>
          <a:p>
            <a:r>
              <a:rPr lang="en-US" sz="3200" dirty="0"/>
              <a:t>		</a:t>
            </a:r>
            <a:br>
              <a:rPr lang="en-US" sz="3200" dirty="0"/>
            </a:br>
            <a:br>
              <a:rPr lang="en-US" sz="3200" dirty="0"/>
            </a:br>
            <a:r>
              <a:rPr lang="en-US" sz="3200" dirty="0"/>
              <a:t> </a:t>
            </a:r>
            <a:r>
              <a:rPr lang="en-US" sz="3200" b="1" dirty="0">
                <a:solidFill>
                  <a:schemeClr val="tx1"/>
                </a:solidFill>
                <a:latin typeface="Times New Roman" panose="02020603050405020304" pitchFamily="18" charset="0"/>
                <a:cs typeface="Times New Roman" panose="02020603050405020304" pitchFamily="18" charset="0"/>
              </a:rPr>
              <a:t>Balloon Angioplasty &amp; Catheterization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9F996018-CF64-4DA8-9D8C-C524BDD4B29D}"/>
              </a:ext>
            </a:extLst>
          </p:cNvPr>
          <p:cNvSpPr>
            <a:spLocks noGrp="1"/>
          </p:cNvSpPr>
          <p:nvPr>
            <p:ph type="subTitle" idx="1"/>
          </p:nvPr>
        </p:nvSpPr>
        <p:spPr>
          <a:xfrm>
            <a:off x="1005814" y="5331161"/>
            <a:ext cx="10591138" cy="1066800"/>
          </a:xfrm>
        </p:spPr>
        <p:txBody>
          <a:bodyPr>
            <a:normAutofit lnSpcReduction="10000"/>
          </a:bodyPr>
          <a:lstStyle/>
          <a:p>
            <a:pPr algn="ctr"/>
            <a:r>
              <a:rPr lang="ar-IQ"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ar-IQ"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الدكتور/  مهند احمد صاحب</a:t>
            </a:r>
            <a:r>
              <a:rPr lang="en-US"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ar-IQ"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ar-IQ"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الأستاذ / مرتضى عبد الامير محمد </a:t>
            </a:r>
            <a:endParaRPr lang="en-US"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useBgFill="1">
        <p:nvSpPr>
          <p:cNvPr id="5" name="TextBox 4">
            <a:extLst>
              <a:ext uri="{FF2B5EF4-FFF2-40B4-BE49-F238E27FC236}">
                <a16:creationId xmlns:a16="http://schemas.microsoft.com/office/drawing/2014/main" id="{95AB631C-45CC-486A-AE66-C844F0EDC260}"/>
              </a:ext>
            </a:extLst>
          </p:cNvPr>
          <p:cNvSpPr txBox="1"/>
          <p:nvPr/>
        </p:nvSpPr>
        <p:spPr>
          <a:xfrm>
            <a:off x="2487216" y="471470"/>
            <a:ext cx="7628334" cy="646331"/>
          </a:xfrm>
          <a:prstGeom prst="rect">
            <a:avLst/>
          </a:prstGeom>
        </p:spPr>
        <p:txBody>
          <a:bodyPr wrap="square" rtlCol="0">
            <a:spAutoFit/>
          </a:bodyPr>
          <a:lstStyle/>
          <a:p>
            <a:pPr algn="ctr"/>
            <a:r>
              <a:rPr lang="en-US" sz="3600" dirty="0">
                <a:ln w="0">
                  <a:solidFill>
                    <a:schemeClr val="tx1"/>
                  </a:solidFill>
                </a:ln>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Al-</a:t>
            </a:r>
            <a:r>
              <a:rPr lang="en-US" sz="3600" dirty="0" err="1">
                <a:ln w="0">
                  <a:solidFill>
                    <a:schemeClr val="tx1"/>
                  </a:solidFill>
                </a:ln>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Mustaqbal</a:t>
            </a:r>
            <a:r>
              <a:rPr lang="en-US" sz="3600" dirty="0">
                <a:ln w="0">
                  <a:solidFill>
                    <a:schemeClr val="tx1"/>
                  </a:solidFill>
                </a:ln>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University</a:t>
            </a:r>
          </a:p>
        </p:txBody>
      </p:sp>
      <p:sp>
        <p:nvSpPr>
          <p:cNvPr id="6" name="Title 1">
            <a:extLst>
              <a:ext uri="{FF2B5EF4-FFF2-40B4-BE49-F238E27FC236}">
                <a16:creationId xmlns:a16="http://schemas.microsoft.com/office/drawing/2014/main" id="{C9A26F90-8536-49BD-96CD-0759D02B482F}"/>
              </a:ext>
            </a:extLst>
          </p:cNvPr>
          <p:cNvSpPr txBox="1">
            <a:spLocks/>
          </p:cNvSpPr>
          <p:nvPr/>
        </p:nvSpPr>
        <p:spPr>
          <a:xfrm>
            <a:off x="1697967" y="1431156"/>
            <a:ext cx="8796064" cy="131389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lumMod val="95000"/>
                    <a:lumOff val="5000"/>
                  </a:schemeClr>
                </a:solidFill>
              </a:rPr>
              <a:t>Special radiological procedure /2 </a:t>
            </a:r>
            <a:endParaRPr lang="en-US" sz="4000" dirty="0">
              <a:solidFill>
                <a:schemeClr val="tx1">
                  <a:lumMod val="95000"/>
                  <a:lumOff val="5000"/>
                </a:schemeClr>
              </a:solidFill>
            </a:endParaRPr>
          </a:p>
        </p:txBody>
      </p:sp>
      <p:sp>
        <p:nvSpPr>
          <p:cNvPr id="7" name="Title 1">
            <a:extLst>
              <a:ext uri="{FF2B5EF4-FFF2-40B4-BE49-F238E27FC236}">
                <a16:creationId xmlns:a16="http://schemas.microsoft.com/office/drawing/2014/main" id="{5859067E-E333-453F-85A0-05691B9CCA5F}"/>
              </a:ext>
            </a:extLst>
          </p:cNvPr>
          <p:cNvSpPr txBox="1">
            <a:spLocks/>
          </p:cNvSpPr>
          <p:nvPr/>
        </p:nvSpPr>
        <p:spPr>
          <a:xfrm>
            <a:off x="4826656" y="3129242"/>
            <a:ext cx="2538685" cy="599516"/>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Lecture 10</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 name="Subtitle 2">
            <a:extLst>
              <a:ext uri="{FF2B5EF4-FFF2-40B4-BE49-F238E27FC236}">
                <a16:creationId xmlns:a16="http://schemas.microsoft.com/office/drawing/2014/main" id="{29708407-0A13-4B50-86B0-54554F4C68A3}"/>
              </a:ext>
            </a:extLst>
          </p:cNvPr>
          <p:cNvSpPr txBox="1">
            <a:spLocks/>
          </p:cNvSpPr>
          <p:nvPr/>
        </p:nvSpPr>
        <p:spPr>
          <a:xfrm>
            <a:off x="595048" y="5266855"/>
            <a:ext cx="10591138" cy="10668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ar-IQ"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اعداد</a:t>
            </a:r>
            <a:endParaRPr lang="en-US"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1694FD9-F168-4430-82C1-B4EB8C236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155885"/>
            <a:ext cx="1088726" cy="1305159"/>
          </a:xfrm>
          <a:prstGeom prst="rect">
            <a:avLst/>
          </a:prstGeom>
        </p:spPr>
      </p:pic>
    </p:spTree>
    <p:extLst>
      <p:ext uri="{BB962C8B-B14F-4D97-AF65-F5344CB8AC3E}">
        <p14:creationId xmlns:p14="http://schemas.microsoft.com/office/powerpoint/2010/main" val="348422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GIODROID - CO2 ANGIOGRAPHY - YouTube">
            <a:hlinkClick r:id="" action="ppaction://media"/>
            <a:extLst>
              <a:ext uri="{FF2B5EF4-FFF2-40B4-BE49-F238E27FC236}">
                <a16:creationId xmlns:a16="http://schemas.microsoft.com/office/drawing/2014/main" id="{3C271034-6ED8-499F-8210-F23512609199}"/>
              </a:ext>
            </a:extLst>
          </p:cNvPr>
          <p:cNvPicPr>
            <a:picLocks noGrp="1" noChangeAspect="1"/>
          </p:cNvPicPr>
          <p:nvPr>
            <p:ph idx="1"/>
            <a:videoFile r:link="rId1"/>
            <p:extLst>
              <p:ext uri="{DAA4B4D4-6D71-4841-9C94-3DE7FCFB9230}">
                <p14:media xmlns:p14="http://schemas.microsoft.com/office/powerpoint/2010/main" r:embed="rId2">
                  <p14:trim st="13984" end="26433.8666"/>
                </p14:media>
              </p:ext>
            </p:extLst>
          </p:nvPr>
        </p:nvPicPr>
        <p:blipFill>
          <a:blip r:embed="rId4"/>
          <a:stretch>
            <a:fillRect/>
          </a:stretch>
        </p:blipFill>
        <p:spPr>
          <a:xfrm>
            <a:off x="1251185" y="0"/>
            <a:ext cx="9143041" cy="6858000"/>
          </a:xfrm>
        </p:spPr>
      </p:pic>
    </p:spTree>
    <p:extLst>
      <p:ext uri="{BB962C8B-B14F-4D97-AF65-F5344CB8AC3E}">
        <p14:creationId xmlns:p14="http://schemas.microsoft.com/office/powerpoint/2010/main" val="10442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6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09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43" y="540983"/>
            <a:ext cx="8911687" cy="1280890"/>
          </a:xfrm>
        </p:spPr>
        <p:txBody>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Contraindications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3243" y="1427018"/>
            <a:ext cx="10253952" cy="3777622"/>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Specific contraindications depend upon the type of angiography being performed. In general, angiography is contraindicated if the diagnostic information obtained will not alter clinical management or obtainable information via a less invasive procedure. </a:t>
            </a:r>
            <a:r>
              <a:rPr lang="en-US" sz="2800" b="1" dirty="0">
                <a:latin typeface="Times New Roman" panose="02020603050405020304" pitchFamily="18" charset="0"/>
                <a:cs typeface="Times New Roman" panose="02020603050405020304" pitchFamily="18" charset="0"/>
              </a:rPr>
              <a:t>Contrast sensitivity, hypotension, coagulopathy</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renal disease,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heart failure </a:t>
            </a:r>
            <a:r>
              <a:rPr lang="en-US" sz="2800" dirty="0">
                <a:latin typeface="Times New Roman" panose="02020603050405020304" pitchFamily="18" charset="0"/>
                <a:cs typeface="Times New Roman" panose="02020603050405020304" pitchFamily="18" charset="0"/>
              </a:rPr>
              <a:t>are relative contraindications that should be considered before the intervention.</a:t>
            </a:r>
          </a:p>
          <a:p>
            <a:pPr>
              <a:lnSpc>
                <a:spcPct val="150000"/>
              </a:lnSpc>
            </a:pPr>
            <a:endParaRPr lang="en-US" sz="2800" dirty="0"/>
          </a:p>
        </p:txBody>
      </p:sp>
    </p:spTree>
    <p:extLst>
      <p:ext uri="{BB962C8B-B14F-4D97-AF65-F5344CB8AC3E}">
        <p14:creationId xmlns:p14="http://schemas.microsoft.com/office/powerpoint/2010/main" val="20562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53" y="388583"/>
            <a:ext cx="8911687" cy="1280890"/>
          </a:xfrm>
        </p:spPr>
        <p:txBody>
          <a:bodyPr/>
          <a:lstStyle/>
          <a:p>
            <a:r>
              <a:rPr lang="en-US" b="1" dirty="0">
                <a:solidFill>
                  <a:srgbClr val="FF0000"/>
                </a:solidFill>
                <a:effectLst>
                  <a:outerShdw blurRad="38100" dist="38100" dir="2700000" algn="tl">
                    <a:srgbClr val="000000">
                      <a:alpha val="43137"/>
                    </a:srgbClr>
                  </a:outerShdw>
                </a:effectLst>
              </a:rPr>
              <a:t>Complications</a:t>
            </a:r>
          </a:p>
        </p:txBody>
      </p:sp>
      <p:sp>
        <p:nvSpPr>
          <p:cNvPr id="3" name="Content Placeholder 2"/>
          <p:cNvSpPr>
            <a:spLocks noGrp="1"/>
          </p:cNvSpPr>
          <p:nvPr>
            <p:ph idx="1"/>
          </p:nvPr>
        </p:nvSpPr>
        <p:spPr>
          <a:xfrm>
            <a:off x="1730231" y="1413163"/>
            <a:ext cx="10170824" cy="5316249"/>
          </a:xfrm>
        </p:spPr>
        <p:txBody>
          <a:bodyPr>
            <a:noAutofit/>
          </a:bodyPr>
          <a:lstStyle/>
          <a:p>
            <a:pPr marL="0" indent="0">
              <a:buNone/>
            </a:pPr>
            <a:r>
              <a:rPr lang="en-US" sz="2800" dirty="0">
                <a:latin typeface="Times New Roman" pitchFamily="18" charset="0"/>
                <a:cs typeface="Times New Roman" pitchFamily="18" charset="0"/>
              </a:rPr>
              <a:t>1. Dissection—inflate the balloon again and leave it inflated for about </a:t>
            </a:r>
            <a:r>
              <a:rPr lang="en-US" sz="2800" dirty="0" err="1">
                <a:latin typeface="Times New Roman" pitchFamily="18" charset="0"/>
                <a:cs typeface="Times New Roman" pitchFamily="18" charset="0"/>
              </a:rPr>
              <a:t>aminute</a:t>
            </a:r>
            <a:r>
              <a:rPr lang="en-US" sz="2800" dirty="0">
                <a:latin typeface="Times New Roman" pitchFamily="18" charset="0"/>
                <a:cs typeface="Times New Roman" pitchFamily="18" charset="0"/>
              </a:rPr>
              <a:t> and then reimage.</a:t>
            </a:r>
          </a:p>
          <a:p>
            <a:pPr marL="0" indent="0">
              <a:buNone/>
            </a:pPr>
            <a:r>
              <a:rPr lang="en-US" sz="2800" dirty="0">
                <a:latin typeface="Times New Roman" pitchFamily="18" charset="0"/>
                <a:cs typeface="Times New Roman" pitchFamily="18" charset="0"/>
              </a:rPr>
              <a:t>2. Perforation of artery leading to retroperitoneal hemorrhage</a:t>
            </a:r>
          </a:p>
          <a:p>
            <a:pPr marL="0" indent="0">
              <a:buNone/>
            </a:pPr>
            <a:r>
              <a:rPr lang="en-US" sz="2800" dirty="0">
                <a:latin typeface="Times New Roman" pitchFamily="18" charset="0"/>
                <a:cs typeface="Times New Roman" pitchFamily="18" charset="0"/>
              </a:rPr>
              <a:t>3. Embolization of clot or atheroma distally down either leg. This may be removed by surgical </a:t>
            </a:r>
            <a:r>
              <a:rPr lang="en-US" sz="2800" dirty="0" err="1">
                <a:latin typeface="Times New Roman" pitchFamily="18" charset="0"/>
                <a:cs typeface="Times New Roman" pitchFamily="18" charset="0"/>
              </a:rPr>
              <a:t>embolectomy</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4. Occlusion of main artery</a:t>
            </a:r>
          </a:p>
          <a:p>
            <a:pPr marL="0" indent="0">
              <a:buNone/>
            </a:pPr>
            <a:r>
              <a:rPr lang="en-US" sz="2800" dirty="0">
                <a:latin typeface="Times New Roman" pitchFamily="18" charset="0"/>
                <a:cs typeface="Times New Roman" pitchFamily="18" charset="0"/>
              </a:rPr>
              <a:t>5. Major groin hematoma formation, which may suddenly develop several hours after the procedure is completed</a:t>
            </a:r>
          </a:p>
          <a:p>
            <a:pPr marL="0" indent="0">
              <a:buNone/>
            </a:pPr>
            <a:r>
              <a:rPr lang="en-US" sz="2800" dirty="0">
                <a:latin typeface="Times New Roman" pitchFamily="18" charset="0"/>
                <a:cs typeface="Times New Roman" pitchFamily="18" charset="0"/>
              </a:rPr>
              <a:t>6. False aneurysm ( </a:t>
            </a:r>
            <a:r>
              <a:rPr lang="en-US" sz="2800" dirty="0" err="1">
                <a:latin typeface="Times New Roman" pitchFamily="18" charset="0"/>
                <a:cs typeface="Times New Roman" pitchFamily="18" charset="0"/>
              </a:rPr>
              <a:t>pseudoanurysm</a:t>
            </a:r>
            <a:r>
              <a:rPr lang="en-US" sz="2800" dirty="0">
                <a:latin typeface="Times New Roman" pitchFamily="18" charset="0"/>
                <a:cs typeface="Times New Roman" pitchFamily="18" charset="0"/>
              </a:rPr>
              <a:t>) formation at the puncture site</a:t>
            </a:r>
          </a:p>
          <a:p>
            <a:pPr marL="0" indent="0">
              <a:buNone/>
            </a:pPr>
            <a:r>
              <a:rPr lang="en-US" sz="2800" dirty="0">
                <a:latin typeface="Times New Roman" pitchFamily="18" charset="0"/>
                <a:cs typeface="Times New Roman" pitchFamily="18" charset="0"/>
              </a:rPr>
              <a:t>7. Cholesterol embolization.</a:t>
            </a:r>
          </a:p>
        </p:txBody>
      </p:sp>
    </p:spTree>
    <p:extLst>
      <p:ext uri="{BB962C8B-B14F-4D97-AF65-F5344CB8AC3E}">
        <p14:creationId xmlns:p14="http://schemas.microsoft.com/office/powerpoint/2010/main" val="63051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781" y="143433"/>
            <a:ext cx="5090679" cy="658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6255" y="1817362"/>
            <a:ext cx="5070763" cy="923330"/>
          </a:xfrm>
          <a:prstGeom prst="rect">
            <a:avLst/>
          </a:prstGeom>
        </p:spPr>
        <p:txBody>
          <a:bodyPr wrap="square">
            <a:spAutoFit/>
          </a:bodyPr>
          <a:lstStyle/>
          <a:p>
            <a:endParaRPr lang="en-US" dirty="0"/>
          </a:p>
          <a:p>
            <a:r>
              <a:rPr lang="en-US" dirty="0"/>
              <a:t>Balloon angioplasty. X-ray of a balloon catheter </a:t>
            </a:r>
          </a:p>
        </p:txBody>
      </p:sp>
    </p:spTree>
    <p:extLst>
      <p:ext uri="{BB962C8B-B14F-4D97-AF65-F5344CB8AC3E}">
        <p14:creationId xmlns:p14="http://schemas.microsoft.com/office/powerpoint/2010/main" val="362678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618701-56A5-4E6B-9A6D-CD68FEA418A9}"/>
              </a:ext>
            </a:extLst>
          </p:cNvPr>
          <p:cNvSpPr/>
          <p:nvPr/>
        </p:nvSpPr>
        <p:spPr>
          <a:xfrm>
            <a:off x="1930115" y="181268"/>
            <a:ext cx="5299849"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Catheterization</a:t>
            </a:r>
          </a:p>
          <a:p>
            <a:r>
              <a:rPr lang="en-US" sz="5400" dirty="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a:t>
            </a:r>
            <a:r>
              <a:rPr lang="en-US" sz="2000" dirty="0" err="1">
                <a:solidFill>
                  <a:srgbClr val="000000"/>
                </a:solidFill>
                <a:latin typeface="Times New Roman" panose="02020603050405020304" pitchFamily="18" charset="0"/>
              </a:rPr>
              <a:t>Seldinger</a:t>
            </a:r>
            <a:r>
              <a:rPr lang="en-US" sz="2000" dirty="0">
                <a:solidFill>
                  <a:srgbClr val="000000"/>
                </a:solidFill>
                <a:latin typeface="Times New Roman" panose="02020603050405020304" pitchFamily="18" charset="0"/>
              </a:rPr>
              <a:t> technique)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6" name="Picture 2" descr="Cardiac Catheterization: Purpose, Procedure and Recovery">
            <a:extLst>
              <a:ext uri="{FF2B5EF4-FFF2-40B4-BE49-F238E27FC236}">
                <a16:creationId xmlns:a16="http://schemas.microsoft.com/office/drawing/2014/main" id="{9A54351F-9B38-4502-A1C0-2F84C29CA4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6935" y="0"/>
            <a:ext cx="496506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E06868-D407-4024-B60B-BBDB474E8CB5}"/>
              </a:ext>
            </a:extLst>
          </p:cNvPr>
          <p:cNvSpPr txBox="1"/>
          <p:nvPr/>
        </p:nvSpPr>
        <p:spPr>
          <a:xfrm>
            <a:off x="1515371" y="2838905"/>
            <a:ext cx="5663275"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is a procedure in which a thin, flexible tube (catheter) is guided through a blood vessel to the heart to diagnose or treat certain heart conditions, such as clogged arteries or irregular heartbeats</a:t>
            </a:r>
          </a:p>
        </p:txBody>
      </p:sp>
      <p:pic>
        <p:nvPicPr>
          <p:cNvPr id="6" name="Picture 2" descr="&amp;#x201C;A Severe Attack of Common Sense&amp;#x201D;: Sven Ivar Seldinger  (1921-1998) and the Birth of Interventional Medicin">
            <a:extLst>
              <a:ext uri="{FF2B5EF4-FFF2-40B4-BE49-F238E27FC236}">
                <a16:creationId xmlns:a16="http://schemas.microsoft.com/office/drawing/2014/main" id="{9F738B78-A1E0-4E57-B3D0-441F6D7D4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248" y="1029856"/>
            <a:ext cx="1496399" cy="13626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510F100-2512-4ED9-9394-D74C6979F709}"/>
              </a:ext>
            </a:extLst>
          </p:cNvPr>
          <p:cNvSpPr/>
          <p:nvPr/>
        </p:nvSpPr>
        <p:spPr>
          <a:xfrm>
            <a:off x="1400175" y="1736633"/>
            <a:ext cx="4094515" cy="523220"/>
          </a:xfrm>
          <a:prstGeom prst="rect">
            <a:avLst/>
          </a:prstGeom>
        </p:spPr>
        <p:txBody>
          <a:bodyPr wrap="square">
            <a:spAutoFit/>
          </a:bodyPr>
          <a:lstStyle/>
          <a:p>
            <a:r>
              <a:rPr lang="en-US" sz="2800" dirty="0">
                <a:solidFill>
                  <a:srgbClr val="000000"/>
                </a:solidFill>
                <a:latin typeface="Times New Roman" panose="02020603050405020304" pitchFamily="18" charset="0"/>
              </a:rPr>
              <a:t>The Swedish Radiologist </a:t>
            </a:r>
            <a:endParaRPr lang="en-US" sz="2800" dirty="0"/>
          </a:p>
        </p:txBody>
      </p:sp>
    </p:spTree>
    <p:extLst>
      <p:ext uri="{BB962C8B-B14F-4D97-AF65-F5344CB8AC3E}">
        <p14:creationId xmlns:p14="http://schemas.microsoft.com/office/powerpoint/2010/main" val="19181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E2CC-898D-49CB-99E1-F8816780D3D3}"/>
              </a:ext>
            </a:extLst>
          </p:cNvPr>
          <p:cNvSpPr>
            <a:spLocks noGrp="1"/>
          </p:cNvSpPr>
          <p:nvPr>
            <p:ph type="title"/>
          </p:nvPr>
        </p:nvSpPr>
        <p:spPr>
          <a:xfrm>
            <a:off x="4406375" y="587320"/>
            <a:ext cx="3379250" cy="718915"/>
          </a:xfrm>
        </p:spPr>
        <p:txBody>
          <a:bodyPr>
            <a:normAutofit/>
          </a:bodyPr>
          <a:lstStyle/>
          <a:p>
            <a:r>
              <a:rPr lang="en-US" b="1" dirty="0">
                <a:solidFill>
                  <a:schemeClr val="accent1"/>
                </a:solidFill>
              </a:rPr>
              <a:t>Angioplasty</a:t>
            </a:r>
            <a:endParaRPr lang="en-US" dirty="0"/>
          </a:p>
        </p:txBody>
      </p:sp>
      <p:sp>
        <p:nvSpPr>
          <p:cNvPr id="3" name="Content Placeholder 2">
            <a:extLst>
              <a:ext uri="{FF2B5EF4-FFF2-40B4-BE49-F238E27FC236}">
                <a16:creationId xmlns:a16="http://schemas.microsoft.com/office/drawing/2014/main" id="{0A1D2988-26AA-4A3F-9A6E-0FF7A64BEF55}"/>
              </a:ext>
            </a:extLst>
          </p:cNvPr>
          <p:cNvSpPr>
            <a:spLocks noGrp="1"/>
          </p:cNvSpPr>
          <p:nvPr>
            <p:ph idx="1"/>
          </p:nvPr>
        </p:nvSpPr>
        <p:spPr>
          <a:xfrm>
            <a:off x="438150" y="1441505"/>
            <a:ext cx="11315699" cy="4829175"/>
          </a:xfrm>
        </p:spPr>
        <p:txBody>
          <a:bodyPr>
            <a:normAutofit/>
          </a:bodyPr>
          <a:lstStyle/>
          <a:p>
            <a:pPr fontAlgn="base">
              <a:lnSpc>
                <a:spcPct val="150000"/>
              </a:lnSpc>
            </a:pPr>
            <a:r>
              <a:rPr lang="en-US" sz="2400" dirty="0">
                <a:latin typeface="Times New Roman" panose="02020603050405020304" pitchFamily="18" charset="0"/>
                <a:cs typeface="Times New Roman" panose="02020603050405020304" pitchFamily="18" charset="0"/>
              </a:rPr>
              <a:t>Angioplasty is a procedure to improve blood flow in coronary arteries that have become narrow or blocked. Your coronary arteries supply oxygen-rich blood to the heart. If you have </a:t>
            </a:r>
            <a:r>
              <a:rPr lang="en-US" sz="2400" dirty="0">
                <a:latin typeface="Times New Roman" panose="02020603050405020304" pitchFamily="18" charset="0"/>
                <a:cs typeface="Times New Roman" panose="02020603050405020304" pitchFamily="18" charset="0"/>
                <a:hlinkClick r:id="rId2"/>
              </a:rPr>
              <a:t>coronary artery disease</a:t>
            </a:r>
            <a:r>
              <a:rPr lang="en-US" sz="2400" dirty="0">
                <a:latin typeface="Times New Roman" panose="02020603050405020304" pitchFamily="18" charset="0"/>
                <a:cs typeface="Times New Roman" panose="02020603050405020304" pitchFamily="18" charset="0"/>
              </a:rPr>
              <a:t>, a sticky material called plaque builds up in the coronary arteries. Plaque is made of </a:t>
            </a:r>
            <a:r>
              <a:rPr lang="en-US" sz="2400" dirty="0">
                <a:latin typeface="Times New Roman" panose="02020603050405020304" pitchFamily="18" charset="0"/>
                <a:cs typeface="Times New Roman" panose="02020603050405020304" pitchFamily="18" charset="0"/>
                <a:hlinkClick r:id="rId3"/>
              </a:rPr>
              <a:t>cholesterol</a:t>
            </a:r>
            <a:r>
              <a:rPr lang="en-US" sz="2400" dirty="0">
                <a:latin typeface="Times New Roman" panose="02020603050405020304" pitchFamily="18" charset="0"/>
                <a:cs typeface="Times New Roman" panose="02020603050405020304" pitchFamily="18" charset="0"/>
              </a:rPr>
              <a:t>, calcium, and other substances in your blood. Over time, it can narrow your arteries or fully block them. When this happens, some parts of your heart don't get enough blood.</a:t>
            </a:r>
          </a:p>
          <a:p>
            <a:pPr fontAlgn="base">
              <a:lnSpc>
                <a:spcPct val="150000"/>
              </a:lnSpc>
            </a:pPr>
            <a:r>
              <a:rPr lang="en-US" sz="2400" dirty="0">
                <a:latin typeface="Times New Roman" panose="02020603050405020304" pitchFamily="18" charset="0"/>
                <a:cs typeface="Times New Roman" panose="02020603050405020304" pitchFamily="18" charset="0"/>
              </a:rPr>
              <a:t>Angioplasty widens the blocked part of the artery so more blood can get through. It is also called </a:t>
            </a:r>
            <a:r>
              <a:rPr lang="en-US" sz="2400" dirty="0">
                <a:solidFill>
                  <a:schemeClr val="tx1"/>
                </a:solidFill>
                <a:latin typeface="Times New Roman" panose="02020603050405020304" pitchFamily="18" charset="0"/>
                <a:cs typeface="Times New Roman" panose="02020603050405020304" pitchFamily="18" charset="0"/>
              </a:rPr>
              <a:t>balloon angioplasty  and </a:t>
            </a:r>
            <a:r>
              <a:rPr lang="en-US" sz="2400" dirty="0">
                <a:latin typeface="Times New Roman" panose="02020603050405020304" pitchFamily="18" charset="0"/>
                <a:cs typeface="Times New Roman" panose="02020603050405020304" pitchFamily="18" charset="0"/>
              </a:rPr>
              <a:t>percutaneous coronary intervention (PCI).</a:t>
            </a:r>
          </a:p>
          <a:p>
            <a:pPr marL="0" indent="0">
              <a:lnSpc>
                <a:spcPct val="150000"/>
              </a:lnSpc>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79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761" y="513273"/>
            <a:ext cx="8911687" cy="1280890"/>
          </a:xfrm>
        </p:spPr>
        <p:txBody>
          <a:bodyPr/>
          <a:lstStyle/>
          <a:p>
            <a:r>
              <a:rPr lang="en-US" b="1" dirty="0">
                <a:solidFill>
                  <a:srgbClr val="FF0000"/>
                </a:solidFill>
                <a:effectLst>
                  <a:outerShdw blurRad="38100" dist="38100" dir="2700000" algn="tl">
                    <a:srgbClr val="000000">
                      <a:alpha val="43137"/>
                    </a:srgbClr>
                  </a:outerShdw>
                </a:effectLst>
              </a:rPr>
              <a:t>Indications</a:t>
            </a:r>
            <a:r>
              <a:rPr lang="en-US" b="1" dirty="0"/>
              <a:t> </a:t>
            </a:r>
            <a:endParaRPr lang="en-US" dirty="0"/>
          </a:p>
        </p:txBody>
      </p:sp>
      <p:sp>
        <p:nvSpPr>
          <p:cNvPr id="3" name="Content Placeholder 2"/>
          <p:cNvSpPr>
            <a:spLocks noGrp="1"/>
          </p:cNvSpPr>
          <p:nvPr>
            <p:ph idx="1"/>
          </p:nvPr>
        </p:nvSpPr>
        <p:spPr>
          <a:xfrm>
            <a:off x="1605540" y="1468583"/>
            <a:ext cx="8915400" cy="3777622"/>
          </a:xfrm>
        </p:spPr>
        <p:txBody>
          <a:bodyPr>
            <a:noAutofit/>
          </a:bodyPr>
          <a:lstStyle/>
          <a:p>
            <a:pPr marL="742950" indent="-742950">
              <a:buFont typeface="+mj-lt"/>
              <a:buAutoNum type="arabicPeriod"/>
            </a:pPr>
            <a:r>
              <a:rPr lang="en-US" sz="3600" dirty="0">
                <a:latin typeface="Times New Roman" pitchFamily="18" charset="0"/>
                <a:cs typeface="Times New Roman" pitchFamily="18" charset="0"/>
              </a:rPr>
              <a:t>localized vascular stenosis, mainly of the renal, iliac, lower limb and coronary arteries</a:t>
            </a:r>
          </a:p>
          <a:p>
            <a:pPr marL="742950" indent="-742950">
              <a:buFont typeface="+mj-lt"/>
              <a:buAutoNum type="arabicPeriod"/>
            </a:pPr>
            <a:r>
              <a:rPr lang="en-US" sz="3600" dirty="0">
                <a:latin typeface="Times New Roman" pitchFamily="18" charset="0"/>
                <a:cs typeface="Times New Roman" pitchFamily="18" charset="0"/>
              </a:rPr>
              <a:t>occluded segments of vessels in selected cases.</a:t>
            </a:r>
          </a:p>
        </p:txBody>
      </p:sp>
    </p:spTree>
    <p:extLst>
      <p:ext uri="{BB962C8B-B14F-4D97-AF65-F5344CB8AC3E}">
        <p14:creationId xmlns:p14="http://schemas.microsoft.com/office/powerpoint/2010/main" val="421034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Equipment </a:t>
            </a:r>
            <a:endParaRPr lang="en-US" dirty="0"/>
          </a:p>
        </p:txBody>
      </p:sp>
      <p:sp>
        <p:nvSpPr>
          <p:cNvPr id="3" name="Content Placeholder 2"/>
          <p:cNvSpPr>
            <a:spLocks noGrp="1"/>
          </p:cNvSpPr>
          <p:nvPr>
            <p:ph idx="1"/>
          </p:nvPr>
        </p:nvSpPr>
        <p:spPr>
          <a:xfrm>
            <a:off x="1841066" y="1745672"/>
            <a:ext cx="9699769" cy="3777622"/>
          </a:xfrm>
        </p:spPr>
        <p:txBody>
          <a:bodyPr>
            <a:normAutofit/>
          </a:bodyPr>
          <a:lstStyle/>
          <a:p>
            <a:pPr marL="742950" indent="-742950">
              <a:buFont typeface="+mj-lt"/>
              <a:buAutoNum type="arabicPeriod"/>
            </a:pPr>
            <a:r>
              <a:rPr lang="en-US" sz="3600" dirty="0">
                <a:latin typeface="Times New Roman" pitchFamily="18" charset="0"/>
                <a:cs typeface="Times New Roman" pitchFamily="18" charset="0"/>
              </a:rPr>
              <a:t>Digital fluoroscopy unit with C-arm capable of angiography</a:t>
            </a:r>
          </a:p>
          <a:p>
            <a:pPr marL="742950" indent="-742950">
              <a:buFont typeface="+mj-lt"/>
              <a:buAutoNum type="arabicPeriod"/>
            </a:pPr>
            <a:r>
              <a:rPr lang="en-US" sz="3600" dirty="0">
                <a:latin typeface="Times New Roman" pitchFamily="18" charset="0"/>
                <a:cs typeface="Times New Roman" pitchFamily="18" charset="0"/>
              </a:rPr>
              <a:t>Arterial pressure measuring equipment. </a:t>
            </a:r>
          </a:p>
          <a:p>
            <a:pPr marL="742950" indent="-742950">
              <a:buFont typeface="+mj-lt"/>
              <a:buAutoNum type="arabicPeriod"/>
            </a:pPr>
            <a:r>
              <a:rPr lang="en-US" sz="3600" dirty="0">
                <a:latin typeface="Times New Roman" pitchFamily="18" charset="0"/>
                <a:cs typeface="Times New Roman" pitchFamily="18" charset="0"/>
              </a:rPr>
              <a:t>Catheters may be straight to enable better control over the direction of the guide wire.</a:t>
            </a:r>
          </a:p>
        </p:txBody>
      </p:sp>
      <p:pic>
        <p:nvPicPr>
          <p:cNvPr id="4" name="Picture 2" descr="Dose-Lowering Practices for Cath Lab Angiography | DAIC">
            <a:extLst>
              <a:ext uri="{FF2B5EF4-FFF2-40B4-BE49-F238E27FC236}">
                <a16:creationId xmlns:a16="http://schemas.microsoft.com/office/drawing/2014/main" id="{8A83FE0E-6614-4D99-B1B4-62E1C67E4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95" y="-14288"/>
            <a:ext cx="10222706" cy="681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4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215" y="582546"/>
            <a:ext cx="8911687" cy="1280890"/>
          </a:xfrm>
        </p:spPr>
        <p:txBody>
          <a:bodyPr/>
          <a:lstStyle/>
          <a:p>
            <a:r>
              <a:rPr lang="en-US" b="1" dirty="0"/>
              <a:t>4. Guide wires:</a:t>
            </a:r>
          </a:p>
        </p:txBody>
      </p:sp>
      <p:sp>
        <p:nvSpPr>
          <p:cNvPr id="3" name="Content Placeholder 2"/>
          <p:cNvSpPr>
            <a:spLocks noGrp="1"/>
          </p:cNvSpPr>
          <p:nvPr>
            <p:ph idx="1"/>
          </p:nvPr>
        </p:nvSpPr>
        <p:spPr>
          <a:xfrm>
            <a:off x="1720087" y="1704108"/>
            <a:ext cx="8911687" cy="4768129"/>
          </a:xfrm>
        </p:spPr>
        <p:txBody>
          <a:bodyPr>
            <a:noAutofit/>
          </a:bodyPr>
          <a:lstStyle/>
          <a:p>
            <a:pPr marL="0" indent="0">
              <a:buNone/>
            </a:pPr>
            <a:r>
              <a:rPr lang="en-US" sz="3200" dirty="0">
                <a:latin typeface="Times New Roman" pitchFamily="18" charset="0"/>
                <a:cs typeface="Times New Roman" pitchFamily="18" charset="0"/>
              </a:rPr>
              <a:t>(a) 0.035-inch diameter wires, typically 145 cm long; guide wires may be helpful for crossing stenosis.</a:t>
            </a:r>
          </a:p>
          <a:p>
            <a:pPr marL="0" indent="0">
              <a:buNone/>
            </a:pPr>
            <a:r>
              <a:rPr lang="en-US" sz="3200" dirty="0">
                <a:latin typeface="Times New Roman" pitchFamily="18" charset="0"/>
                <a:cs typeface="Times New Roman" pitchFamily="18" charset="0"/>
              </a:rPr>
              <a:t>(b) 0.018-inch and 0.014-inch diameter wires may be used for smaller vessels .</a:t>
            </a:r>
          </a:p>
          <a:p>
            <a:pPr marL="0" indent="0">
              <a:buNone/>
            </a:pPr>
            <a:r>
              <a:rPr lang="en-US" sz="3200" dirty="0">
                <a:latin typeface="Times New Roman" pitchFamily="18" charset="0"/>
                <a:cs typeface="Times New Roman" pitchFamily="18" charset="0"/>
              </a:rPr>
              <a:t>(c)  guide wires have a specially stiffened tip . These can be useful for crossing occlusions particularly in small vessels and allows the wire to stay within the vessel lumen .</a:t>
            </a:r>
          </a:p>
        </p:txBody>
      </p:sp>
    </p:spTree>
    <p:extLst>
      <p:ext uri="{BB962C8B-B14F-4D97-AF65-F5344CB8AC3E}">
        <p14:creationId xmlns:p14="http://schemas.microsoft.com/office/powerpoint/2010/main" val="360458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1" y="457855"/>
            <a:ext cx="8911687" cy="1280890"/>
          </a:xfrm>
        </p:spPr>
        <p:txBody>
          <a:bodyPr/>
          <a:lstStyle/>
          <a:p>
            <a:r>
              <a:rPr lang="en-US" b="1" dirty="0"/>
              <a:t>5. Angioplasty balloons:</a:t>
            </a:r>
          </a:p>
        </p:txBody>
      </p:sp>
      <p:sp>
        <p:nvSpPr>
          <p:cNvPr id="3" name="Content Placeholder 2"/>
          <p:cNvSpPr>
            <a:spLocks noGrp="1"/>
          </p:cNvSpPr>
          <p:nvPr>
            <p:ph idx="1"/>
          </p:nvPr>
        </p:nvSpPr>
        <p:spPr>
          <a:xfrm>
            <a:off x="1785648" y="1579418"/>
            <a:ext cx="9644351" cy="3777622"/>
          </a:xfrm>
        </p:spPr>
        <p:txBody>
          <a:bodyPr>
            <a:noAutofit/>
          </a:bodyPr>
          <a:lstStyle/>
          <a:p>
            <a:pPr marL="0" indent="0">
              <a:buNone/>
            </a:pPr>
            <a:r>
              <a:rPr lang="en-US" sz="2800" dirty="0">
                <a:latin typeface="Times New Roman" pitchFamily="18" charset="0"/>
                <a:cs typeface="Times New Roman" pitchFamily="18" charset="0"/>
              </a:rPr>
              <a:t>(a) Plain balloons are used for . Those that can pass over a smaller diameter guide wire are of lower crossing profile and are particularly useful in very tight stenosis.</a:t>
            </a:r>
          </a:p>
          <a:p>
            <a:pPr marL="0" indent="0">
              <a:buNone/>
            </a:pPr>
            <a:r>
              <a:rPr lang="en-US" sz="2800" dirty="0">
                <a:latin typeface="Times New Roman" pitchFamily="18" charset="0"/>
                <a:cs typeface="Times New Roman" pitchFamily="18" charset="0"/>
              </a:rPr>
              <a:t>(b) Drug coated balloons (DCB) are available, in which the drug is bonded to the balloon surface . When the balloon is inflated, the drug passes into the media of the vessel and eventually into the local tissues. </a:t>
            </a:r>
          </a:p>
          <a:p>
            <a:pPr marL="0" indent="0">
              <a:buNone/>
            </a:pPr>
            <a:r>
              <a:rPr lang="en-US" sz="2800" dirty="0">
                <a:latin typeface="Times New Roman" pitchFamily="18" charset="0"/>
                <a:cs typeface="Times New Roman" pitchFamily="18" charset="0"/>
              </a:rPr>
              <a:t>(c) High pressure balloons may be used to treat resistant stenosis and are more often used in the venous system.</a:t>
            </a:r>
          </a:p>
        </p:txBody>
      </p:sp>
    </p:spTree>
    <p:extLst>
      <p:ext uri="{BB962C8B-B14F-4D97-AF65-F5344CB8AC3E}">
        <p14:creationId xmlns:p14="http://schemas.microsoft.com/office/powerpoint/2010/main" val="191312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689" y="166910"/>
            <a:ext cx="8911687" cy="1280890"/>
          </a:xfrm>
        </p:spPr>
        <p:txBody>
          <a:bodyPr/>
          <a:lstStyle/>
          <a:p>
            <a:r>
              <a:rPr lang="en-US" b="1" dirty="0">
                <a:solidFill>
                  <a:srgbClr val="FF0000"/>
                </a:solidFill>
                <a:effectLst>
                  <a:outerShdw blurRad="38100" dist="38100" dir="2700000" algn="tl">
                    <a:srgbClr val="000000">
                      <a:alpha val="43137"/>
                    </a:srgbClr>
                  </a:outerShdw>
                </a:effectLst>
              </a:rPr>
              <a:t>Technique</a:t>
            </a:r>
            <a:br>
              <a:rPr lang="en-US" dirty="0"/>
            </a:br>
            <a:endParaRPr lang="en-US" dirty="0"/>
          </a:p>
        </p:txBody>
      </p:sp>
      <p:sp>
        <p:nvSpPr>
          <p:cNvPr id="3" name="Content Placeholder 2"/>
          <p:cNvSpPr>
            <a:spLocks noGrp="1"/>
          </p:cNvSpPr>
          <p:nvPr>
            <p:ph idx="1"/>
          </p:nvPr>
        </p:nvSpPr>
        <p:spPr>
          <a:xfrm>
            <a:off x="1480847" y="1025236"/>
            <a:ext cx="10337079" cy="3777622"/>
          </a:xfrm>
        </p:spPr>
        <p:txBody>
          <a:bodyPr>
            <a:noAutofit/>
          </a:bodyPr>
          <a:lstStyle/>
          <a:p>
            <a:pPr marL="0" indent="0">
              <a:buNone/>
            </a:pPr>
            <a:r>
              <a:rPr lang="en-US" sz="2400" dirty="0">
                <a:latin typeface="Times New Roman" pitchFamily="18" charset="0"/>
                <a:cs typeface="Times New Roman" pitchFamily="18" charset="0"/>
              </a:rPr>
              <a:t>1. Heparin 3000–5000 units </a:t>
            </a:r>
            <a:r>
              <a:rPr lang="en-US" sz="2400" dirty="0" err="1">
                <a:latin typeface="Times New Roman" pitchFamily="18" charset="0"/>
                <a:cs typeface="Times New Roman" pitchFamily="18" charset="0"/>
              </a:rPr>
              <a:t>i.v.</a:t>
            </a:r>
            <a:r>
              <a:rPr lang="en-US" sz="2400" dirty="0">
                <a:latin typeface="Times New Roman" pitchFamily="18" charset="0"/>
                <a:cs typeface="Times New Roman" pitchFamily="18" charset="0"/>
              </a:rPr>
              <a:t> should be administered.</a:t>
            </a:r>
          </a:p>
          <a:p>
            <a:pPr marL="0" indent="0">
              <a:buNone/>
            </a:pPr>
            <a:r>
              <a:rPr lang="en-US" sz="2400" dirty="0">
                <a:latin typeface="Times New Roman" pitchFamily="18" charset="0"/>
                <a:cs typeface="Times New Roman" pitchFamily="18" charset="0"/>
              </a:rPr>
              <a:t>2. The guide wire must be advanced across the lesion (atheroma) to be treated. A hydrophilic wire is pushed up to the occlusion. The wire usually breaks back into the true lumen distal to the occlusion and this is confirmedly passing the catheter over the guide wire.</a:t>
            </a:r>
          </a:p>
          <a:p>
            <a:pPr marL="0" indent="0">
              <a:buNone/>
            </a:pPr>
            <a:r>
              <a:rPr lang="en-US" sz="2400" dirty="0">
                <a:latin typeface="Times New Roman" pitchFamily="18" charset="0"/>
                <a:cs typeface="Times New Roman" pitchFamily="18" charset="0"/>
              </a:rPr>
              <a:t>3. The balloon is advanced over the guide wire across the lesion to be treated and inflated using a pressure inflation manometer. The size of balloon should be chosen according diameter of the vessel, measured with the pre-procedure imaging or from the catheter angiogram. It is important not to oversize the balloon, because this may cause vessel rupture. If the patient experiences pain during balloon inflation, it indicates that the balloon diameter may be too large, stretching the vessel adventitia. The balloon should be deflated immediately and angiography performed to make sure the vessel has not been ruptured, and then a smaller diameter balloon should be selected for further angioplasty.</a:t>
            </a:r>
          </a:p>
        </p:txBody>
      </p:sp>
    </p:spTree>
    <p:extLst>
      <p:ext uri="{BB962C8B-B14F-4D97-AF65-F5344CB8AC3E}">
        <p14:creationId xmlns:p14="http://schemas.microsoft.com/office/powerpoint/2010/main" val="103335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145" y="554182"/>
            <a:ext cx="9994467" cy="5357040"/>
          </a:xfrm>
        </p:spPr>
        <p:txBody>
          <a:bodyPr>
            <a:normAutofit lnSpcReduction="10000"/>
          </a:bodyPr>
          <a:lstStyle/>
          <a:p>
            <a:pPr marL="0" indent="0">
              <a:lnSpc>
                <a:spcPct val="200000"/>
              </a:lnSpc>
              <a:buNone/>
            </a:pPr>
            <a:r>
              <a:rPr lang="en-US" sz="2400" dirty="0">
                <a:latin typeface="Times New Roman" pitchFamily="18" charset="0"/>
                <a:cs typeface="Times New Roman" pitchFamily="18" charset="0"/>
              </a:rPr>
              <a:t>4. Check angiography is performed to ensure that the angioplasty has been successful.</a:t>
            </a:r>
          </a:p>
          <a:p>
            <a:pPr marL="0" indent="0">
              <a:lnSpc>
                <a:spcPct val="200000"/>
              </a:lnSpc>
              <a:buNone/>
            </a:pPr>
            <a:r>
              <a:rPr lang="en-US" sz="2400" b="1" dirty="0">
                <a:latin typeface="Times New Roman" pitchFamily="18" charset="0"/>
                <a:cs typeface="Times New Roman" pitchFamily="18" charset="0"/>
              </a:rPr>
              <a:t>(a) Renal arteries: </a:t>
            </a:r>
            <a:r>
              <a:rPr lang="en-US" sz="2400" dirty="0">
                <a:latin typeface="Times New Roman" pitchFamily="18" charset="0"/>
                <a:cs typeface="Times New Roman" pitchFamily="18" charset="0"/>
              </a:rPr>
              <a:t>A J-guide-wire is positioned in the renal artery distal to the stenosis, from either the femoral or high brachial artery approach.</a:t>
            </a:r>
          </a:p>
          <a:p>
            <a:pPr marL="0" indent="0">
              <a:lnSpc>
                <a:spcPct val="200000"/>
              </a:lnSpc>
              <a:buNone/>
            </a:pP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b) Iliac artery: </a:t>
            </a:r>
            <a:r>
              <a:rPr lang="en-US" sz="2400" dirty="0">
                <a:latin typeface="Times New Roman" pitchFamily="18" charset="0"/>
                <a:cs typeface="Times New Roman" pitchFamily="18" charset="0"/>
              </a:rPr>
              <a:t>A 3-mm J-guide-wire is advanced carefully through the lesion.</a:t>
            </a:r>
          </a:p>
          <a:p>
            <a:pPr marL="0" indent="0">
              <a:lnSpc>
                <a:spcPct val="200000"/>
              </a:lnSpc>
              <a:buNone/>
            </a:pPr>
            <a:r>
              <a:rPr lang="en-US" sz="2400" b="1" dirty="0">
                <a:latin typeface="Times New Roman" pitchFamily="18" charset="0"/>
                <a:cs typeface="Times New Roman" pitchFamily="18" charset="0"/>
              </a:rPr>
              <a:t>(c) Superficial femoral : </a:t>
            </a:r>
            <a:r>
              <a:rPr lang="en-US" sz="2400" dirty="0">
                <a:latin typeface="Times New Roman" pitchFamily="18" charset="0"/>
                <a:cs typeface="Times New Roman" pitchFamily="18" charset="0"/>
              </a:rPr>
              <a:t>A 15-mm J-guide-wire is used to select the required branch.</a:t>
            </a:r>
          </a:p>
        </p:txBody>
      </p:sp>
    </p:spTree>
    <p:extLst>
      <p:ext uri="{BB962C8B-B14F-4D97-AF65-F5344CB8AC3E}">
        <p14:creationId xmlns:p14="http://schemas.microsoft.com/office/powerpoint/2010/main" val="34256332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1035</TotalTime>
  <Words>859</Words>
  <Application>Microsoft Office PowerPoint</Application>
  <PresentationFormat>Widescreen</PresentationFormat>
  <Paragraphs>56</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     Balloon Angioplasty &amp; Catheterization</vt:lpstr>
      <vt:lpstr>PowerPoint Presentation</vt:lpstr>
      <vt:lpstr>Angioplasty</vt:lpstr>
      <vt:lpstr>Indications </vt:lpstr>
      <vt:lpstr>Equipment </vt:lpstr>
      <vt:lpstr>4. Guide wires:</vt:lpstr>
      <vt:lpstr>5. Angioplasty balloons:</vt:lpstr>
      <vt:lpstr>Technique </vt:lpstr>
      <vt:lpstr>PowerPoint Presentation</vt:lpstr>
      <vt:lpstr>PowerPoint Presentation</vt:lpstr>
      <vt:lpstr>Contraindications</vt:lpstr>
      <vt:lpstr>Complications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Fluoroscopic  Angiography Assessment, Protocols, and Interpretation</dc:title>
  <dc:creator>Murtadha</dc:creator>
  <cp:lastModifiedBy>Murtadha</cp:lastModifiedBy>
  <cp:revision>40</cp:revision>
  <dcterms:created xsi:type="dcterms:W3CDTF">2023-02-25T14:20:51Z</dcterms:created>
  <dcterms:modified xsi:type="dcterms:W3CDTF">2024-02-19T03:58:17Z</dcterms:modified>
</cp:coreProperties>
</file>