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3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4EAC4"/>
    <a:srgbClr val="E8D384"/>
    <a:srgbClr val="CBB667"/>
    <a:srgbClr val="993300"/>
    <a:srgbClr val="8F440B"/>
    <a:srgbClr val="F6E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7105" autoAdjust="0"/>
  </p:normalViewPr>
  <p:slideViewPr>
    <p:cSldViewPr>
      <p:cViewPr varScale="1">
        <p:scale>
          <a:sx n="74" d="100"/>
          <a:sy n="74" d="100"/>
        </p:scale>
        <p:origin x="2179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5FEE437-2B44-3F88-EFB7-B52E7644C2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F37B301-F912-24F5-1C59-DD804C1DD7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42BF0890-1963-44B7-15C8-E143C8652A3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A3B272C-A44E-6145-6FCB-9F44E6B878C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E02DB9-9008-4E11-831C-0932A1543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C8D63090-6B53-A017-8396-48C192F423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A32B94ED-945F-4A67-1806-310CEC163A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1028">
            <a:extLst>
              <a:ext uri="{FF2B5EF4-FFF2-40B4-BE49-F238E27FC236}">
                <a16:creationId xmlns:a16="http://schemas.microsoft.com/office/drawing/2014/main" id="{673E722F-C59B-E303-05C4-F9E70A1D3B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D223DE04-47A5-8944-F752-57F477E80B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1030">
            <a:extLst>
              <a:ext uri="{FF2B5EF4-FFF2-40B4-BE49-F238E27FC236}">
                <a16:creationId xmlns:a16="http://schemas.microsoft.com/office/drawing/2014/main" id="{0D7D019D-7D7B-EDBA-D5FA-145371FEBB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1031">
            <a:extLst>
              <a:ext uri="{FF2B5EF4-FFF2-40B4-BE49-F238E27FC236}">
                <a16:creationId xmlns:a16="http://schemas.microsoft.com/office/drawing/2014/main" id="{D2A30BEA-FBF0-97D3-8E01-0E4691CD1E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952F02-0BEB-42BA-B23B-DA3579BAD7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060844-A2A1-C7FE-97BF-92FC6BB108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32D7566-0CB5-B051-D507-8B21C1ACEF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9B1D20F-888E-65DF-8C45-CBE11981E4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594B27E-79A4-56A2-7FD4-3683141EB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A481AEB6-A123-B633-4B56-B1D263E737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74A02538-3967-77C9-4172-6144A67158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294AAC3D-66B9-F342-539E-FE0EF23C40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CD4DE385-6724-4D54-6B03-1C27DE5A8F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702A54AA-D3BD-A6A4-D219-2FFD4EDC33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BDB940E0-9501-D197-6B95-3A0C53507F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254AFDF5-D4EE-4D57-92C5-7CB1993473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4B1A7634-C1D3-1BCB-954C-0A908A97DA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1B7F7C87-2F5E-85C2-03A1-D234CB3D50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D68995F7-F4C3-3E91-CA0D-53959433C1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01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ABBBD68-AB5B-D1B6-7755-FB4239FED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BFED6DC3-A0F3-D2C3-0240-7FD7CFA98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EC41AA0D-54B5-CE1D-0A21-68F543E16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 Black" panose="020B0A04020102020204" pitchFamily="34" charset="0"/>
              </a:defRPr>
            </a:lvl1pPr>
          </a:lstStyle>
          <a:p>
            <a:fld id="{6405710E-3989-49D6-8C8B-60A666F34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81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F9CE75-4015-B050-ED01-7849C0C7C0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4B7EAC-BB86-A478-3049-456454B3E5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51472-FECF-4B6B-B064-3D17A080F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83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960C48-D0F9-F779-9A92-EA0894B52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F13006-145C-60CD-95C0-7F534E2074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FAD60-4ABC-49CB-AC87-4283690D6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49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2665" y="3266397"/>
            <a:ext cx="7738668" cy="169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Ru</a:t>
            </a:r>
            <a:r>
              <a:rPr spc="5" dirty="0"/>
              <a:t>b</a:t>
            </a:r>
            <a:r>
              <a:rPr dirty="0"/>
              <a:t>al_</a:t>
            </a:r>
            <a:r>
              <a:rPr spc="-5" dirty="0"/>
              <a:t>C</a:t>
            </a:r>
            <a:r>
              <a:rPr dirty="0"/>
              <a:t>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08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4A041F-50B8-7352-CF15-75B19D80CC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2D6962F-2895-FBE0-C380-DBBA8A82DC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C1497-725A-48A4-9772-13C967A3C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4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3083A7-B5E1-2316-7C3B-6176DCD286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AC484A-B848-D360-9DB9-34E00288AF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E7204-103A-4AF4-A961-CBC9F0EE6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37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F2561B-9C08-E2EF-A21F-6770A8948C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E88FE6-AE13-360F-9E24-E2F34B5471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D4D39-1337-48C3-8EFC-AF56407F5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4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BFE3ED0-C18F-2E09-0942-92670BA8A2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FB1AB27-98A4-4AF5-A8BF-55AA3A7AF7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2C9B0-003A-462B-87B8-F3A6CAE51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31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BB3857-ECD2-C13F-9024-20390000C9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68C748-361A-29AC-2716-4C9E788E69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6EDF0-B3BB-4171-BF08-F1AF43AEF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3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3CFC024-FBC1-B512-C53C-91074DAECC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F5D93E-227F-7B0D-F006-DA5819A903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612DC-BDF5-42CD-B64E-3507CBFB7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74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DE1287-E38C-08DC-6D3C-DDA18B12DE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764D4C-98DB-B006-A58A-6A927EB5DF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BEBFF-1D77-4960-9D14-D7941C64E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0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D65658A-C243-F651-4407-E62BB7A2F1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F1D5FF-43D8-E009-8CF9-140A15C1D9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717E9-8977-498D-A4CB-346FF33ED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44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5B1EDEBD-1AF4-3DF7-D8B8-9E52430FEC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Chapter 4 Computer Software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2394F64-9882-54EA-2685-3A152BF471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8A4B6EB-2C15-4CD7-BDBC-3445DDB2CEF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F61BE3A3-8CE4-A06F-15D6-FE9C8FF654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093" name="Rectangle 5">
              <a:extLst>
                <a:ext uri="{FF2B5EF4-FFF2-40B4-BE49-F238E27FC236}">
                  <a16:creationId xmlns:a16="http://schemas.microsoft.com/office/drawing/2014/main" id="{B33A1E46-D309-9C4B-705D-8587B9694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094" name="Rectangle 6">
              <a:extLst>
                <a:ext uri="{FF2B5EF4-FFF2-40B4-BE49-F238E27FC236}">
                  <a16:creationId xmlns:a16="http://schemas.microsoft.com/office/drawing/2014/main" id="{144A49E7-9A8C-49F0-8279-6E6B6A716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095" name="Rectangle 7">
              <a:extLst>
                <a:ext uri="{FF2B5EF4-FFF2-40B4-BE49-F238E27FC236}">
                  <a16:creationId xmlns:a16="http://schemas.microsoft.com/office/drawing/2014/main" id="{9B75830C-4D8D-2AA8-D057-469AF8B21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9096" name="Rectangle 8">
              <a:extLst>
                <a:ext uri="{FF2B5EF4-FFF2-40B4-BE49-F238E27FC236}">
                  <a16:creationId xmlns:a16="http://schemas.microsoft.com/office/drawing/2014/main" id="{811104FC-52FB-8F9E-0F32-109C9EE75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9097" name="Rectangle 9">
              <a:extLst>
                <a:ext uri="{FF2B5EF4-FFF2-40B4-BE49-F238E27FC236}">
                  <a16:creationId xmlns:a16="http://schemas.microsoft.com/office/drawing/2014/main" id="{F068B2AE-5274-F771-DF05-2FE838E6A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89098" name="Rectangle 10">
              <a:extLst>
                <a:ext uri="{FF2B5EF4-FFF2-40B4-BE49-F238E27FC236}">
                  <a16:creationId xmlns:a16="http://schemas.microsoft.com/office/drawing/2014/main" id="{5B821C3D-90F6-5BBE-6311-92D38EFB2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9099" name="Rectangle 11">
              <a:extLst>
                <a:ext uri="{FF2B5EF4-FFF2-40B4-BE49-F238E27FC236}">
                  <a16:creationId xmlns:a16="http://schemas.microsoft.com/office/drawing/2014/main" id="{F409D59D-127C-5F1D-2B3A-57BBB9E8A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100" name="Rectangle 12">
              <a:extLst>
                <a:ext uri="{FF2B5EF4-FFF2-40B4-BE49-F238E27FC236}">
                  <a16:creationId xmlns:a16="http://schemas.microsoft.com/office/drawing/2014/main" id="{EEDB872F-1C63-9AB5-3103-4D8909E9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89101" name="Rectangle 13">
              <a:extLst>
                <a:ext uri="{FF2B5EF4-FFF2-40B4-BE49-F238E27FC236}">
                  <a16:creationId xmlns:a16="http://schemas.microsoft.com/office/drawing/2014/main" id="{2FD3C44A-5DD0-ACD0-38BD-DD1E989B7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C00A18F1-CD22-B015-8354-2BF3E1183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68CD75FE-B7B8-8277-EBFB-04E89F95F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omus.edu.iq/mclectures23.aspx?m=762&amp;d=12&amp;s=1&amp;year=202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3E5A2458-3E4E-6DF9-EACC-FA12C07BF7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- S1</a:t>
            </a:r>
            <a:br>
              <a:rPr lang="en-US" sz="4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1800" b="1" dirty="0"/>
            </a:br>
            <a:r>
              <a:rPr lang="en-US" altLang="en-US" sz="2800" b="1" dirty="0"/>
              <a:t>Lecture 5 </a:t>
            </a:r>
            <a:br>
              <a:rPr lang="en-US" altLang="en-US" sz="4400" b="1" dirty="0"/>
            </a:br>
            <a:r>
              <a:rPr lang="en-US" altLang="en-US" sz="4400" b="1" dirty="0"/>
              <a:t>Computer Network </a:t>
            </a:r>
            <a:r>
              <a:rPr lang="en-US" altLang="en-US" sz="1400" b="1" dirty="0"/>
              <a:t> </a:t>
            </a:r>
            <a:endParaRPr lang="en-US" altLang="en-US" sz="44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6A913A-6F2C-F9DC-20CF-5A4167E600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5300" y="5105400"/>
            <a:ext cx="8153400" cy="914400"/>
          </a:xfrm>
        </p:spPr>
        <p:txBody>
          <a:bodyPr/>
          <a:lstStyle/>
          <a:p>
            <a:pPr algn="ctr" eaLnBrk="1" hangingPunct="1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Ass. lect. Sajjad Ibrahim Ismael</a:t>
            </a:r>
          </a:p>
          <a:p>
            <a:pPr algn="ctr" eaLnBrk="1" hangingPunct="1"/>
            <a:endParaRPr lang="en-US" altLang="en-US" sz="1400" b="1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1DDAD33-9656-DA81-832A-C90C14CDDF19}"/>
              </a:ext>
            </a:extLst>
          </p:cNvPr>
          <p:cNvSpPr txBox="1">
            <a:spLocks/>
          </p:cNvSpPr>
          <p:nvPr/>
        </p:nvSpPr>
        <p:spPr bwMode="auto">
          <a:xfrm>
            <a:off x="748553" y="376518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Mustaqal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b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Collage of Pharmacy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B01FAA7E-48CA-6937-2E65-BD214BDA8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4" y="376518"/>
            <a:ext cx="1143961" cy="11439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09600" y="2209800"/>
            <a:ext cx="5551170" cy="169227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6000" b="0" spc="-105" dirty="0">
                <a:solidFill>
                  <a:srgbClr val="C00000"/>
                </a:solidFill>
                <a:latin typeface="Calibri Light"/>
                <a:cs typeface="Calibri Light"/>
              </a:rPr>
              <a:t>Types </a:t>
            </a:r>
            <a:r>
              <a:rPr sz="6000" b="0" spc="-25" dirty="0">
                <a:solidFill>
                  <a:srgbClr val="C00000"/>
                </a:solidFill>
                <a:latin typeface="Calibri Light"/>
                <a:cs typeface="Calibri Light"/>
              </a:rPr>
              <a:t>of</a:t>
            </a:r>
            <a:r>
              <a:rPr sz="6000" b="0" spc="-10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6000" b="0" spc="-70" dirty="0">
                <a:solidFill>
                  <a:srgbClr val="C00000"/>
                </a:solidFill>
                <a:latin typeface="Calibri Light"/>
                <a:cs typeface="Calibri Light"/>
              </a:rPr>
              <a:t>Networks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Structure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LAN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i="1" spc="-40" dirty="0">
                <a:solidFill>
                  <a:srgbClr val="001F5F"/>
                </a:solidFill>
                <a:latin typeface="Calibri"/>
                <a:cs typeface="Calibri"/>
              </a:rPr>
              <a:t>WAN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MAN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80734"/>
            <a:ext cx="529981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Types </a:t>
            </a:r>
            <a:r>
              <a:rPr spc="-10" dirty="0"/>
              <a:t>of</a:t>
            </a:r>
            <a:r>
              <a:rPr spc="-120" dirty="0"/>
              <a:t> </a:t>
            </a:r>
            <a:r>
              <a:rPr spc="-30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2431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1. </a:t>
            </a:r>
            <a:r>
              <a:rPr sz="2800" spc="-25" dirty="0">
                <a:latin typeface="Calibri"/>
                <a:cs typeface="Calibri"/>
              </a:rPr>
              <a:t>Point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Point: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3838778"/>
            <a:ext cx="1998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2.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Multipoint: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8420" y="2645664"/>
            <a:ext cx="3061323" cy="7737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6707" y="4533900"/>
            <a:ext cx="3052572" cy="17327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580734"/>
            <a:ext cx="579069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Categories </a:t>
            </a:r>
            <a:r>
              <a:rPr spc="-10" dirty="0"/>
              <a:t>of</a:t>
            </a:r>
            <a:r>
              <a:rPr spc="-150" dirty="0"/>
              <a:t> </a:t>
            </a:r>
            <a:r>
              <a:rPr spc="-30" dirty="0"/>
              <a:t>Network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808" y="1645919"/>
            <a:ext cx="6310884" cy="43510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4826"/>
            <a:ext cx="522856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Network</a:t>
            </a:r>
            <a:r>
              <a:rPr spc="-114" dirty="0"/>
              <a:t> </a:t>
            </a:r>
            <a:r>
              <a:rPr spc="-20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57274"/>
            <a:ext cx="3589654" cy="37649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Performance</a:t>
            </a:r>
            <a:endParaRPr sz="2800">
              <a:latin typeface="Calibri"/>
              <a:cs typeface="Calibri"/>
            </a:endParaRPr>
          </a:p>
          <a:p>
            <a:pPr marL="709930" lvl="1" indent="-240665">
              <a:lnSpc>
                <a:spcPct val="100000"/>
              </a:lnSpc>
              <a:spcBef>
                <a:spcPts val="245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30" dirty="0">
                <a:latin typeface="Calibri"/>
                <a:cs typeface="Calibri"/>
              </a:rPr>
              <a:t>Transit</a:t>
            </a:r>
            <a:r>
              <a:rPr sz="2400" spc="-5" dirty="0">
                <a:latin typeface="Calibri"/>
                <a:cs typeface="Calibri"/>
              </a:rPr>
              <a:t> Time</a:t>
            </a:r>
            <a:endParaRPr sz="2400">
              <a:latin typeface="Calibri"/>
              <a:cs typeface="Calibri"/>
            </a:endParaRPr>
          </a:p>
          <a:p>
            <a:pPr marL="709930" lvl="1" indent="-240665">
              <a:lnSpc>
                <a:spcPct val="100000"/>
              </a:lnSpc>
              <a:spcBef>
                <a:spcPts val="219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5" dirty="0">
                <a:latin typeface="Calibri"/>
                <a:cs typeface="Calibri"/>
              </a:rPr>
              <a:t>Response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Reliability</a:t>
            </a:r>
            <a:endParaRPr sz="2800">
              <a:latin typeface="Calibri"/>
              <a:cs typeface="Calibri"/>
            </a:endParaRPr>
          </a:p>
          <a:p>
            <a:pPr marL="709930" lvl="1" indent="-240665">
              <a:lnSpc>
                <a:spcPct val="100000"/>
              </a:lnSpc>
              <a:spcBef>
                <a:spcPts val="245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15" dirty="0">
                <a:latin typeface="Calibri"/>
                <a:cs typeface="Calibri"/>
              </a:rPr>
              <a:t>Recovery from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Security</a:t>
            </a:r>
            <a:endParaRPr sz="2800">
              <a:latin typeface="Calibri"/>
              <a:cs typeface="Calibri"/>
            </a:endParaRPr>
          </a:p>
          <a:p>
            <a:pPr marL="709930" lvl="1" indent="-240665">
              <a:lnSpc>
                <a:spcPct val="100000"/>
              </a:lnSpc>
              <a:spcBef>
                <a:spcPts val="245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10" dirty="0">
                <a:latin typeface="Calibri"/>
                <a:cs typeface="Calibri"/>
              </a:rPr>
              <a:t>Protecting </a:t>
            </a:r>
            <a:r>
              <a:rPr sz="2400" spc="-15" dirty="0">
                <a:latin typeface="Calibri"/>
                <a:cs typeface="Calibri"/>
              </a:rPr>
              <a:t>data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from:</a:t>
            </a:r>
            <a:endParaRPr sz="24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Unauthorized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User</a:t>
            </a:r>
            <a:endParaRPr sz="20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Damage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85800" y="2286000"/>
            <a:ext cx="5121910" cy="169227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6000" b="0" spc="-60" dirty="0">
                <a:solidFill>
                  <a:srgbClr val="C00000"/>
                </a:solidFill>
                <a:latin typeface="Calibri Light"/>
                <a:cs typeface="Calibri Light"/>
              </a:rPr>
              <a:t>Network</a:t>
            </a:r>
            <a:r>
              <a:rPr sz="6000" b="0" spc="-1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6000" b="0" spc="-155" dirty="0">
                <a:solidFill>
                  <a:srgbClr val="C00000"/>
                </a:solidFill>
                <a:latin typeface="Calibri Light"/>
                <a:cs typeface="Calibri Light"/>
              </a:rPr>
              <a:t>Terms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Host–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Workstation–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Server–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Client–</a:t>
            </a:r>
            <a:r>
              <a:rPr sz="24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Node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1" y="580734"/>
            <a:ext cx="421728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H</a:t>
            </a:r>
            <a:r>
              <a:rPr spc="-15" dirty="0"/>
              <a:t>o</a:t>
            </a:r>
            <a:r>
              <a:rPr spc="-55" dirty="0"/>
              <a:t>s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729220" cy="21164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network </a:t>
            </a:r>
            <a:r>
              <a:rPr sz="2800" b="1" spc="-15" dirty="0">
                <a:latin typeface="Calibri"/>
                <a:cs typeface="Calibri"/>
              </a:rPr>
              <a:t>host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computer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other device  </a:t>
            </a:r>
            <a:r>
              <a:rPr sz="2800" spc="-15" dirty="0">
                <a:latin typeface="Calibri"/>
                <a:cs typeface="Calibri"/>
              </a:rPr>
              <a:t>connected 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computer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network </a:t>
            </a:r>
            <a:r>
              <a:rPr sz="2800" spc="-15" dirty="0">
                <a:latin typeface="Calibri"/>
                <a:cs typeface="Calibri"/>
              </a:rPr>
              <a:t>host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25" dirty="0">
                <a:latin typeface="Calibri"/>
                <a:cs typeface="Calibri"/>
              </a:rPr>
              <a:t>offer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10" dirty="0">
                <a:latin typeface="Calibri"/>
                <a:cs typeface="Calibri"/>
              </a:rPr>
              <a:t>resources,  </a:t>
            </a:r>
            <a:r>
              <a:rPr sz="2800" spc="-5" dirty="0">
                <a:latin typeface="Calibri"/>
                <a:cs typeface="Calibri"/>
              </a:rPr>
              <a:t>services, and </a:t>
            </a:r>
            <a:r>
              <a:rPr sz="2800" spc="-10" dirty="0">
                <a:latin typeface="Calibri"/>
                <a:cs typeface="Calibri"/>
              </a:rPr>
              <a:t>applications </a:t>
            </a:r>
            <a:r>
              <a:rPr sz="2800" spc="-15" dirty="0">
                <a:latin typeface="Calibri"/>
                <a:cs typeface="Calibri"/>
              </a:rPr>
              <a:t>to users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others </a:t>
            </a:r>
            <a:r>
              <a:rPr sz="2800" spc="-5" dirty="0">
                <a:latin typeface="Calibri"/>
                <a:cs typeface="Calibri"/>
              </a:rPr>
              <a:t>nodes  on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80734"/>
            <a:ext cx="487639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Workstation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729855" cy="39281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5" dirty="0">
                <a:latin typeface="Calibri"/>
                <a:cs typeface="Calibri"/>
              </a:rPr>
              <a:t>workstation </a:t>
            </a:r>
            <a:r>
              <a:rPr sz="2800" b="1" spc="-5" dirty="0">
                <a:latin typeface="Calibri"/>
                <a:cs typeface="Calibri"/>
              </a:rPr>
              <a:t>(WS)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computer </a:t>
            </a:r>
            <a:r>
              <a:rPr sz="2800" spc="-15" dirty="0">
                <a:latin typeface="Calibri"/>
                <a:cs typeface="Calibri"/>
              </a:rPr>
              <a:t>dedicated to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0" dirty="0">
                <a:latin typeface="Calibri"/>
                <a:cs typeface="Calibri"/>
              </a:rPr>
              <a:t>user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group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users engaged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business or  </a:t>
            </a:r>
            <a:r>
              <a:rPr sz="2800" spc="-20" dirty="0">
                <a:latin typeface="Calibri"/>
                <a:cs typeface="Calibri"/>
              </a:rPr>
              <a:t>professional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work.</a:t>
            </a:r>
            <a:endParaRPr sz="2800">
              <a:latin typeface="Calibri"/>
              <a:cs typeface="Calibri"/>
            </a:endParaRPr>
          </a:p>
          <a:p>
            <a:pPr marL="241300" marR="8255" indent="-228600" algn="just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 includes </a:t>
            </a:r>
            <a:r>
              <a:rPr sz="2800" spc="-10" dirty="0">
                <a:latin typeface="Calibri"/>
                <a:cs typeface="Calibri"/>
              </a:rPr>
              <a:t>one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5" dirty="0">
                <a:latin typeface="Calibri"/>
                <a:cs typeface="Calibri"/>
              </a:rPr>
              <a:t>high </a:t>
            </a:r>
            <a:r>
              <a:rPr sz="2800" spc="-10" dirty="0">
                <a:latin typeface="Calibri"/>
                <a:cs typeface="Calibri"/>
              </a:rPr>
              <a:t>resolution </a:t>
            </a:r>
            <a:r>
              <a:rPr sz="2800" spc="-15" dirty="0">
                <a:latin typeface="Calibri"/>
                <a:cs typeface="Calibri"/>
              </a:rPr>
              <a:t>displays </a:t>
            </a:r>
            <a:r>
              <a:rPr sz="2800" spc="-5" dirty="0">
                <a:latin typeface="Calibri"/>
                <a:cs typeface="Calibri"/>
              </a:rPr>
              <a:t>and  a </a:t>
            </a:r>
            <a:r>
              <a:rPr sz="2800" spc="-25" dirty="0">
                <a:latin typeface="Calibri"/>
                <a:cs typeface="Calibri"/>
              </a:rPr>
              <a:t>faster </a:t>
            </a:r>
            <a:r>
              <a:rPr sz="2800" spc="-15" dirty="0">
                <a:latin typeface="Calibri"/>
                <a:cs typeface="Calibri"/>
              </a:rPr>
              <a:t>processor </a:t>
            </a:r>
            <a:r>
              <a:rPr sz="2800" spc="-5" dirty="0">
                <a:latin typeface="Calibri"/>
                <a:cs typeface="Calibri"/>
              </a:rPr>
              <a:t>than a </a:t>
            </a:r>
            <a:r>
              <a:rPr sz="2800" spc="-15" dirty="0">
                <a:latin typeface="Calibri"/>
                <a:cs typeface="Calibri"/>
              </a:rPr>
              <a:t>personal computer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(PC).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Useful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Distributed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Computing.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Different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PC:</a:t>
            </a:r>
            <a:endParaRPr sz="2800">
              <a:latin typeface="Calibri"/>
              <a:cs typeface="Calibri"/>
            </a:endParaRPr>
          </a:p>
          <a:p>
            <a:pPr marL="697865" lvl="1" indent="-228600" algn="just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0" dirty="0">
                <a:latin typeface="Calibri"/>
                <a:cs typeface="Calibri"/>
              </a:rPr>
              <a:t>Faster</a:t>
            </a:r>
            <a:endParaRPr sz="2400">
              <a:latin typeface="Calibri"/>
              <a:cs typeface="Calibri"/>
            </a:endParaRPr>
          </a:p>
          <a:p>
            <a:pPr marL="697865" lvl="1" indent="-228600" algn="just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More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capable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Client </a:t>
            </a:r>
            <a:r>
              <a:rPr spc="-15" dirty="0"/>
              <a:t>and</a:t>
            </a:r>
            <a:r>
              <a:rPr spc="-180" dirty="0"/>
              <a:t> </a:t>
            </a:r>
            <a:r>
              <a:rPr spc="-15" dirty="0"/>
              <a:t>Server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300" y="2113859"/>
            <a:ext cx="5866645" cy="33534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Client </a:t>
            </a:r>
            <a:r>
              <a:rPr spc="-15" dirty="0"/>
              <a:t>and</a:t>
            </a:r>
            <a:r>
              <a:rPr spc="-180" dirty="0"/>
              <a:t> </a:t>
            </a:r>
            <a:r>
              <a:rPr spc="-15" dirty="0"/>
              <a:t>Server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728584" cy="3395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715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process to process </a:t>
            </a:r>
            <a:r>
              <a:rPr sz="2800" spc="-10" dirty="0">
                <a:latin typeface="Calibri"/>
                <a:cs typeface="Calibri"/>
              </a:rPr>
              <a:t>commutation </a:t>
            </a:r>
            <a:r>
              <a:rPr sz="2800" spc="-15" dirty="0">
                <a:latin typeface="Calibri"/>
                <a:cs typeface="Calibri"/>
              </a:rPr>
              <a:t>we </a:t>
            </a:r>
            <a:r>
              <a:rPr sz="2800" spc="-10" dirty="0">
                <a:latin typeface="Calibri"/>
                <a:cs typeface="Calibri"/>
              </a:rPr>
              <a:t>need Client  Server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Paradigm.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process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local host, called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client, needs  </a:t>
            </a:r>
            <a:r>
              <a:rPr sz="2800" spc="-5" dirty="0">
                <a:latin typeface="Calibri"/>
                <a:cs typeface="Calibri"/>
              </a:rPr>
              <a:t>services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process usually </a:t>
            </a: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spc="-15" dirty="0">
                <a:latin typeface="Calibri"/>
                <a:cs typeface="Calibri"/>
              </a:rPr>
              <a:t>remote host 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server.</a:t>
            </a:r>
            <a:endParaRPr sz="28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So,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5" dirty="0">
                <a:latin typeface="Calibri"/>
                <a:cs typeface="Calibri"/>
              </a:rPr>
              <a:t>server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an a </a:t>
            </a:r>
            <a:r>
              <a:rPr sz="2800" spc="-10" dirty="0">
                <a:latin typeface="Calibri"/>
                <a:cs typeface="Calibri"/>
              </a:rPr>
              <a:t>computer </a:t>
            </a:r>
            <a:r>
              <a:rPr sz="2800" spc="-25" dirty="0">
                <a:latin typeface="Calibri"/>
                <a:cs typeface="Calibri"/>
              </a:rPr>
              <a:t>program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accepts  and </a:t>
            </a:r>
            <a:r>
              <a:rPr sz="2800" spc="-10" dirty="0">
                <a:latin typeface="Calibri"/>
                <a:cs typeface="Calibri"/>
              </a:rPr>
              <a:t>responds </a:t>
            </a:r>
            <a:r>
              <a:rPr sz="2800" spc="-15" dirty="0">
                <a:latin typeface="Calibri"/>
                <a:cs typeface="Calibri"/>
              </a:rPr>
              <a:t>to requests </a:t>
            </a:r>
            <a:r>
              <a:rPr sz="2800" spc="-5" dirty="0">
                <a:latin typeface="Calibri"/>
                <a:cs typeface="Calibri"/>
              </a:rPr>
              <a:t>made </a:t>
            </a:r>
            <a:r>
              <a:rPr sz="2800" spc="-15" dirty="0">
                <a:latin typeface="Calibri"/>
                <a:cs typeface="Calibri"/>
              </a:rPr>
              <a:t>by  </a:t>
            </a:r>
            <a:r>
              <a:rPr sz="2800" spc="-5" dirty="0">
                <a:latin typeface="Calibri"/>
                <a:cs typeface="Calibri"/>
              </a:rPr>
              <a:t>another  </a:t>
            </a:r>
            <a:r>
              <a:rPr sz="2800" spc="-20" dirty="0">
                <a:latin typeface="Calibri"/>
                <a:cs typeface="Calibri"/>
              </a:rPr>
              <a:t>program, </a:t>
            </a:r>
            <a:r>
              <a:rPr sz="2800" spc="-10" dirty="0">
                <a:latin typeface="Calibri"/>
                <a:cs typeface="Calibri"/>
              </a:rPr>
              <a:t>known </a:t>
            </a:r>
            <a:r>
              <a:rPr sz="2800" spc="-5" dirty="0">
                <a:latin typeface="Calibri"/>
                <a:cs typeface="Calibri"/>
              </a:rPr>
              <a:t>as a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client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80734"/>
            <a:ext cx="420827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N</a:t>
            </a:r>
            <a:r>
              <a:rPr spc="-15" dirty="0"/>
              <a:t>o</a:t>
            </a:r>
            <a:r>
              <a:rPr spc="-25" dirty="0"/>
              <a:t>d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72985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node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a </a:t>
            </a:r>
            <a:r>
              <a:rPr sz="2800" spc="-10" dirty="0">
                <a:latin typeface="Calibri"/>
                <a:cs typeface="Calibri"/>
              </a:rPr>
              <a:t>computer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some other device  </a:t>
            </a:r>
            <a:r>
              <a:rPr sz="2800" spc="-5" dirty="0">
                <a:latin typeface="Calibri"/>
                <a:cs typeface="Calibri"/>
              </a:rPr>
              <a:t>such as </a:t>
            </a:r>
            <a:r>
              <a:rPr sz="2800" spc="-15" dirty="0">
                <a:latin typeface="Calibri"/>
                <a:cs typeface="Calibri"/>
              </a:rPr>
              <a:t>printer </a:t>
            </a:r>
            <a:r>
              <a:rPr sz="2800" spc="-10" dirty="0">
                <a:latin typeface="Calibri"/>
                <a:cs typeface="Calibri"/>
              </a:rPr>
              <a:t>that can </a:t>
            </a:r>
            <a:r>
              <a:rPr sz="2800" spc="-15" dirty="0">
                <a:latin typeface="Calibri"/>
                <a:cs typeface="Calibri"/>
              </a:rPr>
              <a:t>receive, </a:t>
            </a:r>
            <a:r>
              <a:rPr sz="2800" spc="-20" dirty="0">
                <a:latin typeface="Calibri"/>
                <a:cs typeface="Calibri"/>
              </a:rPr>
              <a:t>create, </a:t>
            </a:r>
            <a:r>
              <a:rPr sz="2800" spc="-25" dirty="0">
                <a:latin typeface="Calibri"/>
                <a:cs typeface="Calibri"/>
              </a:rPr>
              <a:t>store </a:t>
            </a:r>
            <a:r>
              <a:rPr sz="2800" spc="10" dirty="0">
                <a:latin typeface="Calibri"/>
                <a:cs typeface="Calibri"/>
              </a:rPr>
              <a:t>or  </a:t>
            </a:r>
            <a:r>
              <a:rPr sz="2800" spc="-10" dirty="0">
                <a:latin typeface="Calibri"/>
                <a:cs typeface="Calibri"/>
              </a:rPr>
              <a:t>send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along </a:t>
            </a:r>
            <a:r>
              <a:rPr sz="2800" spc="-15" dirty="0">
                <a:latin typeface="Calibri"/>
                <a:cs typeface="Calibri"/>
              </a:rPr>
              <a:t>distributed network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routes.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2595" y="3806952"/>
            <a:ext cx="4178807" cy="23698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3712058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Contents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11198"/>
            <a:ext cx="3953510" cy="1851789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Introduction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latin typeface="Calibri"/>
                <a:cs typeface="Calibri"/>
              </a:rPr>
              <a:t>Types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Network </a:t>
            </a:r>
            <a:r>
              <a:rPr sz="2400" spc="-5" dirty="0">
                <a:latin typeface="Calibri"/>
                <a:cs typeface="Calibri"/>
              </a:rPr>
              <a:t>basic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terminology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latin typeface="Calibri"/>
                <a:cs typeface="Calibri"/>
              </a:rPr>
              <a:t>Types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network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architecture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20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717587"/>
            <a:ext cx="8136536" cy="142282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4000" spc="-105" dirty="0"/>
              <a:t>Types </a:t>
            </a:r>
            <a:r>
              <a:rPr sz="4000" spc="-25" dirty="0"/>
              <a:t>of</a:t>
            </a:r>
            <a:r>
              <a:rPr sz="4000" spc="-125" dirty="0"/>
              <a:t> </a:t>
            </a:r>
            <a:r>
              <a:rPr sz="4000" spc="-60" dirty="0"/>
              <a:t>Network  </a:t>
            </a:r>
            <a:r>
              <a:rPr sz="4000" spc="-65" dirty="0"/>
              <a:t>Architecture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b="0" i="1" spc="-15" dirty="0">
                <a:solidFill>
                  <a:srgbClr val="001F5F"/>
                </a:solidFill>
                <a:latin typeface="Calibri"/>
                <a:cs typeface="Calibri"/>
              </a:rPr>
              <a:t>Peer to Peer </a:t>
            </a:r>
            <a:r>
              <a:rPr sz="2400" b="0" i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b="0" i="1" spc="-5" dirty="0">
                <a:solidFill>
                  <a:srgbClr val="001F5F"/>
                </a:solidFill>
                <a:latin typeface="Calibri"/>
                <a:cs typeface="Calibri"/>
              </a:rPr>
              <a:t>Client </a:t>
            </a:r>
            <a:r>
              <a:rPr sz="2400" b="0" i="1" dirty="0">
                <a:solidFill>
                  <a:srgbClr val="001F5F"/>
                </a:solidFill>
                <a:latin typeface="Calibri"/>
                <a:cs typeface="Calibri"/>
              </a:rPr>
              <a:t>Server Model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21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42289"/>
            <a:ext cx="55991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/>
              <a:t>Peer-to-Peer</a:t>
            </a:r>
            <a:r>
              <a:rPr sz="3600" spc="-110" dirty="0"/>
              <a:t> </a:t>
            </a:r>
            <a:r>
              <a:rPr sz="3600" spc="-30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729855" cy="39100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5" dirty="0">
                <a:latin typeface="Calibri"/>
                <a:cs typeface="Calibri"/>
              </a:rPr>
              <a:t>peer-to-peer </a:t>
            </a:r>
            <a:r>
              <a:rPr sz="2800" spc="-10" dirty="0">
                <a:latin typeface="Calibri"/>
                <a:cs typeface="Calibri"/>
              </a:rPr>
              <a:t>network is one in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two </a:t>
            </a:r>
            <a:r>
              <a:rPr sz="2800" spc="-5" dirty="0">
                <a:latin typeface="Calibri"/>
                <a:cs typeface="Calibri"/>
              </a:rPr>
              <a:t>or 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5" dirty="0">
                <a:latin typeface="Calibri"/>
                <a:cs typeface="Calibri"/>
              </a:rPr>
              <a:t>PCs </a:t>
            </a:r>
            <a:r>
              <a:rPr sz="2800" spc="-15" dirty="0">
                <a:latin typeface="Calibri"/>
                <a:cs typeface="Calibri"/>
              </a:rPr>
              <a:t>share </a:t>
            </a:r>
            <a:r>
              <a:rPr sz="2800" spc="-10" dirty="0">
                <a:latin typeface="Calibri"/>
                <a:cs typeface="Calibri"/>
              </a:rPr>
              <a:t>files </a:t>
            </a:r>
            <a:r>
              <a:rPr sz="2800" spc="-5" dirty="0">
                <a:latin typeface="Calibri"/>
                <a:cs typeface="Calibri"/>
              </a:rPr>
              <a:t>and access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devices </a:t>
            </a:r>
            <a:r>
              <a:rPr sz="2800" spc="-5" dirty="0">
                <a:latin typeface="Calibri"/>
                <a:cs typeface="Calibri"/>
              </a:rPr>
              <a:t>such </a:t>
            </a:r>
            <a:r>
              <a:rPr sz="2800" dirty="0">
                <a:latin typeface="Calibri"/>
                <a:cs typeface="Calibri"/>
              </a:rPr>
              <a:t>as  </a:t>
            </a:r>
            <a:r>
              <a:rPr sz="2800" spc="-20" dirty="0">
                <a:latin typeface="Calibri"/>
                <a:cs typeface="Calibri"/>
              </a:rPr>
              <a:t>printers </a:t>
            </a:r>
            <a:r>
              <a:rPr sz="2800" spc="-5" dirty="0">
                <a:latin typeface="Calibri"/>
                <a:cs typeface="Calibri"/>
              </a:rPr>
              <a:t>without </a:t>
            </a:r>
            <a:r>
              <a:rPr sz="2800" spc="-10" dirty="0">
                <a:latin typeface="Calibri"/>
                <a:cs typeface="Calibri"/>
              </a:rPr>
              <a:t>requiring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separate </a:t>
            </a:r>
            <a:r>
              <a:rPr sz="2800" spc="-10" dirty="0">
                <a:latin typeface="Calibri"/>
                <a:cs typeface="Calibri"/>
              </a:rPr>
              <a:t>server  </a:t>
            </a:r>
            <a:r>
              <a:rPr sz="2800" spc="-15" dirty="0">
                <a:latin typeface="Calibri"/>
                <a:cs typeface="Calibri"/>
              </a:rPr>
              <a:t>computer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software.</a:t>
            </a:r>
            <a:endParaRPr lang="en-US" sz="2800" spc="-15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635">
              <a:lnSpc>
                <a:spcPct val="100000"/>
              </a:lnSpc>
              <a:spcBef>
                <a:spcPts val="595"/>
              </a:spcBef>
            </a:pPr>
            <a:r>
              <a:rPr sz="3200" b="0" spc="-25" dirty="0">
                <a:latin typeface="+mj-lt"/>
                <a:cs typeface="Calibri Light"/>
              </a:rPr>
              <a:t>Client-Server</a:t>
            </a:r>
            <a:r>
              <a:rPr sz="3200" b="0" spc="-70" dirty="0">
                <a:latin typeface="+mj-lt"/>
                <a:cs typeface="Calibri Light"/>
              </a:rPr>
              <a:t> </a:t>
            </a:r>
            <a:r>
              <a:rPr sz="3200" b="0" spc="-30" dirty="0">
                <a:latin typeface="+mj-lt"/>
                <a:cs typeface="Calibri Light"/>
              </a:rPr>
              <a:t>Network</a:t>
            </a:r>
            <a:endParaRPr sz="3200" dirty="0">
              <a:latin typeface="+mj-lt"/>
              <a:cs typeface="Calibri Light"/>
            </a:endParaRPr>
          </a:p>
          <a:p>
            <a:pPr marL="241300" marR="347980" indent="-228600" algn="just">
              <a:lnSpc>
                <a:spcPts val="303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b="1" spc="-10" dirty="0">
                <a:latin typeface="Calibri"/>
                <a:cs typeface="Calibri"/>
              </a:rPr>
              <a:t>client-server </a:t>
            </a:r>
            <a:r>
              <a:rPr sz="2800" b="1" spc="-5" dirty="0">
                <a:latin typeface="Calibri"/>
                <a:cs typeface="Calibri"/>
              </a:rPr>
              <a:t>model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where client </a:t>
            </a:r>
            <a:r>
              <a:rPr sz="2800" spc="-15" dirty="0">
                <a:latin typeface="Calibri"/>
                <a:cs typeface="Calibri"/>
              </a:rPr>
              <a:t>request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  service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server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server replies </a:t>
            </a:r>
            <a:r>
              <a:rPr sz="2800" spc="-15" dirty="0">
                <a:latin typeface="Calibri"/>
                <a:cs typeface="Calibri"/>
              </a:rPr>
              <a:t>according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request.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09600" y="1676400"/>
            <a:ext cx="4318000" cy="169227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6000" b="0" spc="-70" dirty="0">
                <a:solidFill>
                  <a:srgbClr val="C00000"/>
                </a:solidFill>
                <a:latin typeface="Calibri Light"/>
                <a:cs typeface="Calibri Light"/>
              </a:rPr>
              <a:t>Data</a:t>
            </a:r>
            <a:r>
              <a:rPr sz="6000" b="0" spc="-114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6000" b="0" spc="-35" dirty="0">
                <a:solidFill>
                  <a:srgbClr val="C00000"/>
                </a:solidFill>
                <a:latin typeface="Calibri Light"/>
                <a:cs typeface="Calibri Light"/>
              </a:rPr>
              <a:t>Flow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Simplex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Half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Duplex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Full</a:t>
            </a:r>
            <a:r>
              <a:rPr sz="240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Duplex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599" y="580734"/>
            <a:ext cx="476161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Simplex</a:t>
            </a:r>
            <a:r>
              <a:rPr spc="-150" dirty="0"/>
              <a:t> </a:t>
            </a:r>
            <a:r>
              <a:rPr spc="-2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57274"/>
            <a:ext cx="6257290" cy="16700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Simplex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mode: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Communication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unidirectional,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Only one </a:t>
            </a:r>
            <a:r>
              <a:rPr sz="2400" spc="-10" dirty="0">
                <a:latin typeface="Calibri"/>
                <a:cs typeface="Calibri"/>
              </a:rPr>
              <a:t>can transmit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receive.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Ex: </a:t>
            </a:r>
            <a:r>
              <a:rPr sz="2400" spc="-15" dirty="0">
                <a:latin typeface="Calibri"/>
                <a:cs typeface="Calibri"/>
              </a:rPr>
              <a:t>keyboard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monitor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1792" y="4332571"/>
            <a:ext cx="4313555" cy="991869"/>
            <a:chOff x="1271792" y="4332571"/>
            <a:chExt cx="4313555" cy="9918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1792" y="4332571"/>
              <a:ext cx="1506071" cy="9913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18410" y="4633722"/>
              <a:ext cx="3067050" cy="76200"/>
            </a:xfrm>
            <a:custGeom>
              <a:avLst/>
              <a:gdLst/>
              <a:ahLst/>
              <a:cxnLst/>
              <a:rect l="l" t="t" r="r" b="b"/>
              <a:pathLst>
                <a:path w="3067050" h="76200">
                  <a:moveTo>
                    <a:pt x="2990595" y="0"/>
                  </a:moveTo>
                  <a:lnTo>
                    <a:pt x="2990595" y="76200"/>
                  </a:lnTo>
                  <a:lnTo>
                    <a:pt x="3046984" y="48005"/>
                  </a:lnTo>
                  <a:lnTo>
                    <a:pt x="3003295" y="48005"/>
                  </a:lnTo>
                  <a:lnTo>
                    <a:pt x="3003295" y="28193"/>
                  </a:lnTo>
                  <a:lnTo>
                    <a:pt x="3046983" y="28193"/>
                  </a:lnTo>
                  <a:lnTo>
                    <a:pt x="2990595" y="0"/>
                  </a:lnTo>
                  <a:close/>
                </a:path>
                <a:path w="3067050" h="76200">
                  <a:moveTo>
                    <a:pt x="2990595" y="28193"/>
                  </a:moveTo>
                  <a:lnTo>
                    <a:pt x="0" y="28193"/>
                  </a:lnTo>
                  <a:lnTo>
                    <a:pt x="0" y="48005"/>
                  </a:lnTo>
                  <a:lnTo>
                    <a:pt x="2990595" y="48005"/>
                  </a:lnTo>
                  <a:lnTo>
                    <a:pt x="2990595" y="28193"/>
                  </a:lnTo>
                  <a:close/>
                </a:path>
                <a:path w="3067050" h="76200">
                  <a:moveTo>
                    <a:pt x="3046983" y="28193"/>
                  </a:moveTo>
                  <a:lnTo>
                    <a:pt x="3003295" y="28193"/>
                  </a:lnTo>
                  <a:lnTo>
                    <a:pt x="3003295" y="48005"/>
                  </a:lnTo>
                  <a:lnTo>
                    <a:pt x="3046984" y="48005"/>
                  </a:lnTo>
                  <a:lnTo>
                    <a:pt x="3066795" y="38100"/>
                  </a:lnTo>
                  <a:lnTo>
                    <a:pt x="3046983" y="28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9712" y="4506468"/>
              <a:ext cx="1782445" cy="76200"/>
            </a:xfrm>
            <a:custGeom>
              <a:avLst/>
              <a:gdLst/>
              <a:ahLst/>
              <a:cxnLst/>
              <a:rect l="l" t="t" r="r" b="b"/>
              <a:pathLst>
                <a:path w="1782445" h="76200">
                  <a:moveTo>
                    <a:pt x="1705990" y="0"/>
                  </a:moveTo>
                  <a:lnTo>
                    <a:pt x="1705990" y="76199"/>
                  </a:lnTo>
                  <a:lnTo>
                    <a:pt x="1769490" y="44449"/>
                  </a:lnTo>
                  <a:lnTo>
                    <a:pt x="1718690" y="44449"/>
                  </a:lnTo>
                  <a:lnTo>
                    <a:pt x="1718690" y="31749"/>
                  </a:lnTo>
                  <a:lnTo>
                    <a:pt x="1769490" y="31749"/>
                  </a:lnTo>
                  <a:lnTo>
                    <a:pt x="1705990" y="0"/>
                  </a:lnTo>
                  <a:close/>
                </a:path>
                <a:path w="1782445" h="76200">
                  <a:moveTo>
                    <a:pt x="170599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1705990" y="44449"/>
                  </a:lnTo>
                  <a:lnTo>
                    <a:pt x="1705990" y="31749"/>
                  </a:lnTo>
                  <a:close/>
                </a:path>
                <a:path w="1782445" h="76200">
                  <a:moveTo>
                    <a:pt x="1769490" y="31749"/>
                  </a:moveTo>
                  <a:lnTo>
                    <a:pt x="1718690" y="31749"/>
                  </a:lnTo>
                  <a:lnTo>
                    <a:pt x="1718690" y="44449"/>
                  </a:lnTo>
                  <a:lnTo>
                    <a:pt x="1769490" y="44449"/>
                  </a:lnTo>
                  <a:lnTo>
                    <a:pt x="1782190" y="38099"/>
                  </a:lnTo>
                  <a:lnTo>
                    <a:pt x="1769490" y="3174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9680" y="4344763"/>
            <a:ext cx="1506071" cy="9913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67025" y="5644083"/>
            <a:ext cx="2484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Simplex </a:t>
            </a:r>
            <a:r>
              <a:rPr sz="1400" spc="-5" dirty="0">
                <a:latin typeface="Calibri"/>
                <a:cs typeface="Calibri"/>
              </a:rPr>
              <a:t>Communication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Structure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23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344926" y="4335526"/>
            <a:ext cx="1252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Direction 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445" y="737720"/>
            <a:ext cx="479423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Half-Duplex</a:t>
            </a:r>
            <a:r>
              <a:rPr spc="-130" dirty="0"/>
              <a:t> </a:t>
            </a:r>
            <a:r>
              <a:rPr spc="-25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57274"/>
            <a:ext cx="5581015" cy="20631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Half </a:t>
            </a:r>
            <a:r>
              <a:rPr sz="2800" spc="-15" dirty="0">
                <a:latin typeface="Calibri"/>
                <a:cs typeface="Calibri"/>
              </a:rPr>
              <a:t>Duplex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mode: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Both </a:t>
            </a:r>
            <a:r>
              <a:rPr sz="2400" spc="-10" dirty="0">
                <a:latin typeface="Calibri"/>
                <a:cs typeface="Calibri"/>
              </a:rPr>
              <a:t>can transmit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receive,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But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time.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0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a time, </a:t>
            </a:r>
            <a:r>
              <a:rPr sz="2400" spc="-5" dirty="0">
                <a:latin typeface="Calibri"/>
                <a:cs typeface="Calibri"/>
              </a:rPr>
              <a:t>only one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send 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receive.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Ex: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Walkie-talkies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1792" y="4332571"/>
            <a:ext cx="4313555" cy="991869"/>
            <a:chOff x="1271792" y="4332571"/>
            <a:chExt cx="4313555" cy="9918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1792" y="4332571"/>
              <a:ext cx="1506071" cy="9913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18410" y="4633722"/>
              <a:ext cx="3067050" cy="76200"/>
            </a:xfrm>
            <a:custGeom>
              <a:avLst/>
              <a:gdLst/>
              <a:ahLst/>
              <a:cxnLst/>
              <a:rect l="l" t="t" r="r" b="b"/>
              <a:pathLst>
                <a:path w="3067050" h="76200">
                  <a:moveTo>
                    <a:pt x="2990595" y="0"/>
                  </a:moveTo>
                  <a:lnTo>
                    <a:pt x="2990595" y="76200"/>
                  </a:lnTo>
                  <a:lnTo>
                    <a:pt x="3046984" y="48005"/>
                  </a:lnTo>
                  <a:lnTo>
                    <a:pt x="3003295" y="48005"/>
                  </a:lnTo>
                  <a:lnTo>
                    <a:pt x="3003295" y="28193"/>
                  </a:lnTo>
                  <a:lnTo>
                    <a:pt x="3046983" y="28193"/>
                  </a:lnTo>
                  <a:lnTo>
                    <a:pt x="2990595" y="0"/>
                  </a:lnTo>
                  <a:close/>
                </a:path>
                <a:path w="3067050" h="76200">
                  <a:moveTo>
                    <a:pt x="2990595" y="28193"/>
                  </a:moveTo>
                  <a:lnTo>
                    <a:pt x="0" y="28193"/>
                  </a:lnTo>
                  <a:lnTo>
                    <a:pt x="0" y="48005"/>
                  </a:lnTo>
                  <a:lnTo>
                    <a:pt x="2990595" y="48005"/>
                  </a:lnTo>
                  <a:lnTo>
                    <a:pt x="2990595" y="28193"/>
                  </a:lnTo>
                  <a:close/>
                </a:path>
                <a:path w="3067050" h="76200">
                  <a:moveTo>
                    <a:pt x="3046983" y="28193"/>
                  </a:moveTo>
                  <a:lnTo>
                    <a:pt x="3003295" y="28193"/>
                  </a:lnTo>
                  <a:lnTo>
                    <a:pt x="3003295" y="48005"/>
                  </a:lnTo>
                  <a:lnTo>
                    <a:pt x="3046984" y="48005"/>
                  </a:lnTo>
                  <a:lnTo>
                    <a:pt x="3066795" y="38100"/>
                  </a:lnTo>
                  <a:lnTo>
                    <a:pt x="3046983" y="28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9712" y="4506468"/>
              <a:ext cx="1782445" cy="76200"/>
            </a:xfrm>
            <a:custGeom>
              <a:avLst/>
              <a:gdLst/>
              <a:ahLst/>
              <a:cxnLst/>
              <a:rect l="l" t="t" r="r" b="b"/>
              <a:pathLst>
                <a:path w="1782445" h="76200">
                  <a:moveTo>
                    <a:pt x="1705990" y="0"/>
                  </a:moveTo>
                  <a:lnTo>
                    <a:pt x="1705990" y="76199"/>
                  </a:lnTo>
                  <a:lnTo>
                    <a:pt x="1769490" y="44449"/>
                  </a:lnTo>
                  <a:lnTo>
                    <a:pt x="1718690" y="44449"/>
                  </a:lnTo>
                  <a:lnTo>
                    <a:pt x="1718690" y="31749"/>
                  </a:lnTo>
                  <a:lnTo>
                    <a:pt x="1769490" y="31749"/>
                  </a:lnTo>
                  <a:lnTo>
                    <a:pt x="1705990" y="0"/>
                  </a:lnTo>
                  <a:close/>
                </a:path>
                <a:path w="1782445" h="76200">
                  <a:moveTo>
                    <a:pt x="170599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1705990" y="44449"/>
                  </a:lnTo>
                  <a:lnTo>
                    <a:pt x="1705990" y="31749"/>
                  </a:lnTo>
                  <a:close/>
                </a:path>
                <a:path w="1782445" h="76200">
                  <a:moveTo>
                    <a:pt x="1769490" y="31749"/>
                  </a:moveTo>
                  <a:lnTo>
                    <a:pt x="1718690" y="31749"/>
                  </a:lnTo>
                  <a:lnTo>
                    <a:pt x="1718690" y="44449"/>
                  </a:lnTo>
                  <a:lnTo>
                    <a:pt x="1769490" y="44449"/>
                  </a:lnTo>
                  <a:lnTo>
                    <a:pt x="1782190" y="38099"/>
                  </a:lnTo>
                  <a:lnTo>
                    <a:pt x="1769490" y="3174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9680" y="4344763"/>
            <a:ext cx="1506071" cy="9913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36545" y="4267580"/>
            <a:ext cx="2755900" cy="1644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Direction of </a:t>
            </a:r>
            <a:r>
              <a:rPr sz="1400" spc="-10" dirty="0">
                <a:latin typeface="Calibri"/>
                <a:cs typeface="Calibri"/>
              </a:rPr>
              <a:t>Data at </a:t>
            </a:r>
            <a:r>
              <a:rPr sz="1400" spc="-5" dirty="0">
                <a:latin typeface="Calibri"/>
                <a:cs typeface="Calibri"/>
              </a:rPr>
              <a:t>time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Direction of </a:t>
            </a:r>
            <a:r>
              <a:rPr sz="1400" spc="-10" dirty="0">
                <a:latin typeface="Calibri"/>
                <a:cs typeface="Calibri"/>
              </a:rPr>
              <a:t>Data at </a:t>
            </a:r>
            <a:r>
              <a:rPr sz="1400" spc="-5" dirty="0">
                <a:latin typeface="Calibri"/>
                <a:cs typeface="Calibri"/>
              </a:rPr>
              <a:t>time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Half </a:t>
            </a:r>
            <a:r>
              <a:rPr sz="1400" spc="-10" dirty="0">
                <a:latin typeface="Calibri"/>
                <a:cs typeface="Calibri"/>
              </a:rPr>
              <a:t>Duplex </a:t>
            </a:r>
            <a:r>
              <a:rPr sz="1400" spc="-5" dirty="0">
                <a:latin typeface="Calibri"/>
                <a:cs typeface="Calibri"/>
              </a:rPr>
              <a:t>Communication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Structure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3051" y="4815840"/>
            <a:ext cx="1728470" cy="76200"/>
          </a:xfrm>
          <a:custGeom>
            <a:avLst/>
            <a:gdLst/>
            <a:ahLst/>
            <a:cxnLst/>
            <a:rect l="l" t="t" r="r" b="b"/>
            <a:pathLst>
              <a:path w="17284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72847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728470" h="76200">
                <a:moveTo>
                  <a:pt x="172821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728215" y="44450"/>
                </a:lnTo>
                <a:lnTo>
                  <a:pt x="1728215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49690"/>
            <a:ext cx="5181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Full-Duplex (Duplex)</a:t>
            </a:r>
            <a:r>
              <a:rPr spc="-150" dirty="0"/>
              <a:t> </a:t>
            </a:r>
            <a:r>
              <a:rPr spc="-25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57274"/>
            <a:ext cx="7317105" cy="16700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Full </a:t>
            </a:r>
            <a:r>
              <a:rPr sz="2800" spc="-15" dirty="0">
                <a:latin typeface="Calibri"/>
                <a:cs typeface="Calibri"/>
              </a:rPr>
              <a:t>Duplex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mode: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Both </a:t>
            </a:r>
            <a:r>
              <a:rPr sz="2400" spc="-15" dirty="0">
                <a:latin typeface="Calibri"/>
                <a:cs typeface="Calibri"/>
              </a:rPr>
              <a:t>station </a:t>
            </a:r>
            <a:r>
              <a:rPr sz="2400" spc="-10" dirty="0">
                <a:latin typeface="Calibri"/>
                <a:cs typeface="Calibri"/>
              </a:rPr>
              <a:t>can transmit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receive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simultaneously,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But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time.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Ex: </a:t>
            </a:r>
            <a:r>
              <a:rPr sz="2400" spc="-30" dirty="0">
                <a:latin typeface="Calibri"/>
                <a:cs typeface="Calibri"/>
              </a:rPr>
              <a:t>Telephone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1792" y="4332571"/>
            <a:ext cx="4313555" cy="991869"/>
            <a:chOff x="1271792" y="4332571"/>
            <a:chExt cx="4313555" cy="9918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1792" y="4332571"/>
              <a:ext cx="1506071" cy="9913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18410" y="4633722"/>
              <a:ext cx="3067050" cy="76200"/>
            </a:xfrm>
            <a:custGeom>
              <a:avLst/>
              <a:gdLst/>
              <a:ahLst/>
              <a:cxnLst/>
              <a:rect l="l" t="t" r="r" b="b"/>
              <a:pathLst>
                <a:path w="3067050" h="76200">
                  <a:moveTo>
                    <a:pt x="2990595" y="0"/>
                  </a:moveTo>
                  <a:lnTo>
                    <a:pt x="2990595" y="76200"/>
                  </a:lnTo>
                  <a:lnTo>
                    <a:pt x="3046984" y="48005"/>
                  </a:lnTo>
                  <a:lnTo>
                    <a:pt x="3003295" y="48005"/>
                  </a:lnTo>
                  <a:lnTo>
                    <a:pt x="3003295" y="28193"/>
                  </a:lnTo>
                  <a:lnTo>
                    <a:pt x="3046983" y="28193"/>
                  </a:lnTo>
                  <a:lnTo>
                    <a:pt x="2990595" y="0"/>
                  </a:lnTo>
                  <a:close/>
                </a:path>
                <a:path w="3067050" h="76200">
                  <a:moveTo>
                    <a:pt x="2990595" y="28193"/>
                  </a:moveTo>
                  <a:lnTo>
                    <a:pt x="0" y="28193"/>
                  </a:lnTo>
                  <a:lnTo>
                    <a:pt x="0" y="48005"/>
                  </a:lnTo>
                  <a:lnTo>
                    <a:pt x="2990595" y="48005"/>
                  </a:lnTo>
                  <a:lnTo>
                    <a:pt x="2990595" y="28193"/>
                  </a:lnTo>
                  <a:close/>
                </a:path>
                <a:path w="3067050" h="76200">
                  <a:moveTo>
                    <a:pt x="3046983" y="28193"/>
                  </a:moveTo>
                  <a:lnTo>
                    <a:pt x="3003295" y="28193"/>
                  </a:lnTo>
                  <a:lnTo>
                    <a:pt x="3003295" y="48005"/>
                  </a:lnTo>
                  <a:lnTo>
                    <a:pt x="3046984" y="48005"/>
                  </a:lnTo>
                  <a:lnTo>
                    <a:pt x="3066795" y="38100"/>
                  </a:lnTo>
                  <a:lnTo>
                    <a:pt x="3046983" y="28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5140" y="4760214"/>
              <a:ext cx="2124710" cy="116205"/>
            </a:xfrm>
            <a:custGeom>
              <a:avLst/>
              <a:gdLst/>
              <a:ahLst/>
              <a:cxnLst/>
              <a:rect l="l" t="t" r="r" b="b"/>
              <a:pathLst>
                <a:path w="2124710" h="116204">
                  <a:moveTo>
                    <a:pt x="2088173" y="71219"/>
                  </a:moveTo>
                  <a:lnTo>
                    <a:pt x="2028952" y="105283"/>
                  </a:lnTo>
                  <a:lnTo>
                    <a:pt x="2027936" y="109093"/>
                  </a:lnTo>
                  <a:lnTo>
                    <a:pt x="2029587" y="112141"/>
                  </a:lnTo>
                  <a:lnTo>
                    <a:pt x="2031364" y="115188"/>
                  </a:lnTo>
                  <a:lnTo>
                    <a:pt x="2035302" y="116205"/>
                  </a:lnTo>
                  <a:lnTo>
                    <a:pt x="2113359" y="71374"/>
                  </a:lnTo>
                  <a:lnTo>
                    <a:pt x="2088173" y="71219"/>
                  </a:lnTo>
                  <a:close/>
                </a:path>
                <a:path w="2124710" h="116204">
                  <a:moveTo>
                    <a:pt x="88900" y="0"/>
                  </a:moveTo>
                  <a:lnTo>
                    <a:pt x="85852" y="1650"/>
                  </a:lnTo>
                  <a:lnTo>
                    <a:pt x="0" y="51054"/>
                  </a:lnTo>
                  <a:lnTo>
                    <a:pt x="88265" y="103378"/>
                  </a:lnTo>
                  <a:lnTo>
                    <a:pt x="92202" y="102362"/>
                  </a:lnTo>
                  <a:lnTo>
                    <a:pt x="95758" y="96266"/>
                  </a:lnTo>
                  <a:lnTo>
                    <a:pt x="94742" y="92456"/>
                  </a:lnTo>
                  <a:lnTo>
                    <a:pt x="35960" y="57685"/>
                  </a:lnTo>
                  <a:lnTo>
                    <a:pt x="12573" y="57531"/>
                  </a:lnTo>
                  <a:lnTo>
                    <a:pt x="12573" y="44831"/>
                  </a:lnTo>
                  <a:lnTo>
                    <a:pt x="36297" y="44831"/>
                  </a:lnTo>
                  <a:lnTo>
                    <a:pt x="95250" y="10922"/>
                  </a:lnTo>
                  <a:lnTo>
                    <a:pt x="96266" y="7112"/>
                  </a:lnTo>
                  <a:lnTo>
                    <a:pt x="94615" y="4063"/>
                  </a:lnTo>
                  <a:lnTo>
                    <a:pt x="92837" y="1016"/>
                  </a:lnTo>
                  <a:lnTo>
                    <a:pt x="88900" y="0"/>
                  </a:lnTo>
                  <a:close/>
                </a:path>
                <a:path w="2124710" h="116204">
                  <a:moveTo>
                    <a:pt x="2099092" y="64943"/>
                  </a:moveTo>
                  <a:lnTo>
                    <a:pt x="2088173" y="71219"/>
                  </a:lnTo>
                  <a:lnTo>
                    <a:pt x="2111629" y="71374"/>
                  </a:lnTo>
                  <a:lnTo>
                    <a:pt x="2111629" y="70485"/>
                  </a:lnTo>
                  <a:lnTo>
                    <a:pt x="2108454" y="70485"/>
                  </a:lnTo>
                  <a:lnTo>
                    <a:pt x="2099092" y="64943"/>
                  </a:lnTo>
                  <a:close/>
                </a:path>
                <a:path w="2124710" h="116204">
                  <a:moveTo>
                    <a:pt x="2035937" y="12827"/>
                  </a:moveTo>
                  <a:lnTo>
                    <a:pt x="2032127" y="13843"/>
                  </a:lnTo>
                  <a:lnTo>
                    <a:pt x="2030222" y="16891"/>
                  </a:lnTo>
                  <a:lnTo>
                    <a:pt x="2028444" y="19812"/>
                  </a:lnTo>
                  <a:lnTo>
                    <a:pt x="2029460" y="23749"/>
                  </a:lnTo>
                  <a:lnTo>
                    <a:pt x="2088241" y="58519"/>
                  </a:lnTo>
                  <a:lnTo>
                    <a:pt x="2111629" y="58674"/>
                  </a:lnTo>
                  <a:lnTo>
                    <a:pt x="2111629" y="71374"/>
                  </a:lnTo>
                  <a:lnTo>
                    <a:pt x="2113359" y="71374"/>
                  </a:lnTo>
                  <a:lnTo>
                    <a:pt x="2124202" y="65150"/>
                  </a:lnTo>
                  <a:lnTo>
                    <a:pt x="2035937" y="12827"/>
                  </a:lnTo>
                  <a:close/>
                </a:path>
                <a:path w="2124710" h="116204">
                  <a:moveTo>
                    <a:pt x="36028" y="44985"/>
                  </a:moveTo>
                  <a:lnTo>
                    <a:pt x="25109" y="51261"/>
                  </a:lnTo>
                  <a:lnTo>
                    <a:pt x="35960" y="57685"/>
                  </a:lnTo>
                  <a:lnTo>
                    <a:pt x="2088173" y="71219"/>
                  </a:lnTo>
                  <a:lnTo>
                    <a:pt x="2099092" y="64943"/>
                  </a:lnTo>
                  <a:lnTo>
                    <a:pt x="2088241" y="58519"/>
                  </a:lnTo>
                  <a:lnTo>
                    <a:pt x="36028" y="44985"/>
                  </a:lnTo>
                  <a:close/>
                </a:path>
                <a:path w="2124710" h="116204">
                  <a:moveTo>
                    <a:pt x="2108454" y="59562"/>
                  </a:moveTo>
                  <a:lnTo>
                    <a:pt x="2099092" y="64943"/>
                  </a:lnTo>
                  <a:lnTo>
                    <a:pt x="2108454" y="70485"/>
                  </a:lnTo>
                  <a:lnTo>
                    <a:pt x="2108454" y="59562"/>
                  </a:lnTo>
                  <a:close/>
                </a:path>
                <a:path w="2124710" h="116204">
                  <a:moveTo>
                    <a:pt x="2111629" y="59562"/>
                  </a:moveTo>
                  <a:lnTo>
                    <a:pt x="2108454" y="59562"/>
                  </a:lnTo>
                  <a:lnTo>
                    <a:pt x="2108454" y="70485"/>
                  </a:lnTo>
                  <a:lnTo>
                    <a:pt x="2111629" y="70485"/>
                  </a:lnTo>
                  <a:lnTo>
                    <a:pt x="2111629" y="59562"/>
                  </a:lnTo>
                  <a:close/>
                </a:path>
                <a:path w="2124710" h="116204">
                  <a:moveTo>
                    <a:pt x="2088241" y="58519"/>
                  </a:moveTo>
                  <a:lnTo>
                    <a:pt x="2099092" y="64943"/>
                  </a:lnTo>
                  <a:lnTo>
                    <a:pt x="2108454" y="59562"/>
                  </a:lnTo>
                  <a:lnTo>
                    <a:pt x="2111629" y="59562"/>
                  </a:lnTo>
                  <a:lnTo>
                    <a:pt x="2111629" y="58674"/>
                  </a:lnTo>
                  <a:lnTo>
                    <a:pt x="2088241" y="58519"/>
                  </a:lnTo>
                  <a:close/>
                </a:path>
                <a:path w="2124710" h="116204">
                  <a:moveTo>
                    <a:pt x="12573" y="44831"/>
                  </a:moveTo>
                  <a:lnTo>
                    <a:pt x="12573" y="57531"/>
                  </a:lnTo>
                  <a:lnTo>
                    <a:pt x="35960" y="57685"/>
                  </a:lnTo>
                  <a:lnTo>
                    <a:pt x="34198" y="56642"/>
                  </a:lnTo>
                  <a:lnTo>
                    <a:pt x="15748" y="56642"/>
                  </a:lnTo>
                  <a:lnTo>
                    <a:pt x="15748" y="45719"/>
                  </a:lnTo>
                  <a:lnTo>
                    <a:pt x="34751" y="45719"/>
                  </a:lnTo>
                  <a:lnTo>
                    <a:pt x="36028" y="44985"/>
                  </a:lnTo>
                  <a:lnTo>
                    <a:pt x="12573" y="44831"/>
                  </a:lnTo>
                  <a:close/>
                </a:path>
                <a:path w="2124710" h="116204">
                  <a:moveTo>
                    <a:pt x="15748" y="45719"/>
                  </a:moveTo>
                  <a:lnTo>
                    <a:pt x="15748" y="56642"/>
                  </a:lnTo>
                  <a:lnTo>
                    <a:pt x="25109" y="51261"/>
                  </a:lnTo>
                  <a:lnTo>
                    <a:pt x="15748" y="45719"/>
                  </a:lnTo>
                  <a:close/>
                </a:path>
                <a:path w="2124710" h="116204">
                  <a:moveTo>
                    <a:pt x="25109" y="51261"/>
                  </a:moveTo>
                  <a:lnTo>
                    <a:pt x="15748" y="56642"/>
                  </a:lnTo>
                  <a:lnTo>
                    <a:pt x="34198" y="56642"/>
                  </a:lnTo>
                  <a:lnTo>
                    <a:pt x="25109" y="51261"/>
                  </a:lnTo>
                  <a:close/>
                </a:path>
                <a:path w="2124710" h="116204">
                  <a:moveTo>
                    <a:pt x="34751" y="45719"/>
                  </a:moveTo>
                  <a:lnTo>
                    <a:pt x="15748" y="45719"/>
                  </a:lnTo>
                  <a:lnTo>
                    <a:pt x="25109" y="51261"/>
                  </a:lnTo>
                  <a:lnTo>
                    <a:pt x="34751" y="45719"/>
                  </a:lnTo>
                  <a:close/>
                </a:path>
                <a:path w="2124710" h="116204">
                  <a:moveTo>
                    <a:pt x="36297" y="44831"/>
                  </a:moveTo>
                  <a:lnTo>
                    <a:pt x="12573" y="44831"/>
                  </a:lnTo>
                  <a:lnTo>
                    <a:pt x="36028" y="44985"/>
                  </a:lnTo>
                  <a:lnTo>
                    <a:pt x="36297" y="44831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9680" y="4344763"/>
            <a:ext cx="1506071" cy="9913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36545" y="4940553"/>
            <a:ext cx="2722245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Direction of</a:t>
            </a:r>
            <a:r>
              <a:rPr sz="1400" spc="-10" dirty="0">
                <a:latin typeface="Calibri"/>
                <a:cs typeface="Calibri"/>
              </a:rPr>
              <a:t> Data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Full </a:t>
            </a:r>
            <a:r>
              <a:rPr sz="1400" spc="-10" dirty="0">
                <a:latin typeface="Calibri"/>
                <a:cs typeface="Calibri"/>
              </a:rPr>
              <a:t>Duplex </a:t>
            </a:r>
            <a:r>
              <a:rPr sz="1400" spc="-5" dirty="0">
                <a:latin typeface="Calibri"/>
                <a:cs typeface="Calibri"/>
              </a:rPr>
              <a:t>Communication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Structure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CA7412-B911-8561-3A69-1A39404B7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6568"/>
            <a:ext cx="8276286" cy="4647414"/>
          </a:xfrm>
        </p:spPr>
      </p:pic>
      <p:sp>
        <p:nvSpPr>
          <p:cNvPr id="3" name="AutoShape 8" descr="Best Appreciation Thank You Message">
            <a:extLst>
              <a:ext uri="{FF2B5EF4-FFF2-40B4-BE49-F238E27FC236}">
                <a16:creationId xmlns:a16="http://schemas.microsoft.com/office/drawing/2014/main" id="{B5B5E6A7-F4C4-B83F-9F70-B88C9EB56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85800" y="2133600"/>
            <a:ext cx="5471160" cy="169227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6000" b="0" spc="-55" dirty="0">
                <a:solidFill>
                  <a:srgbClr val="C00000"/>
                </a:solidFill>
                <a:latin typeface="Calibri Light"/>
                <a:cs typeface="Calibri Light"/>
              </a:rPr>
              <a:t>Introduction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Network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Computer Network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Advantages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5800"/>
            <a:ext cx="465871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C00000"/>
                </a:solidFill>
              </a:rPr>
              <a:t>Ne</a:t>
            </a:r>
            <a:r>
              <a:rPr sz="3600" spc="-20" dirty="0">
                <a:solidFill>
                  <a:srgbClr val="C00000"/>
                </a:solidFill>
              </a:rPr>
              <a:t>t</a:t>
            </a:r>
            <a:r>
              <a:rPr sz="3600" spc="-90" dirty="0">
                <a:solidFill>
                  <a:srgbClr val="C00000"/>
                </a:solidFill>
              </a:rPr>
              <a:t>w</a:t>
            </a:r>
            <a:r>
              <a:rPr sz="3600" spc="-40" dirty="0">
                <a:solidFill>
                  <a:srgbClr val="C00000"/>
                </a:solidFill>
              </a:rPr>
              <a:t>o</a:t>
            </a:r>
            <a:r>
              <a:rPr sz="3600" spc="-30" dirty="0">
                <a:solidFill>
                  <a:srgbClr val="C00000"/>
                </a:solidFill>
              </a:rPr>
              <a:t>r</a:t>
            </a:r>
            <a:r>
              <a:rPr sz="3600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57274"/>
            <a:ext cx="7381875" cy="30861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WHAT?</a:t>
            </a:r>
            <a:endParaRPr sz="2800" dirty="0">
              <a:latin typeface="Calibri"/>
              <a:cs typeface="Calibri"/>
            </a:endParaRPr>
          </a:p>
          <a:p>
            <a:pPr marL="709930" lvl="1" indent="-240665">
              <a:lnSpc>
                <a:spcPct val="100000"/>
              </a:lnSpc>
              <a:spcBef>
                <a:spcPts val="245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25" dirty="0">
                <a:latin typeface="Calibri"/>
                <a:cs typeface="Calibri"/>
              </a:rPr>
              <a:t>system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interconnected </a:t>
            </a:r>
            <a:r>
              <a:rPr sz="2400" spc="-5" dirty="0">
                <a:latin typeface="Calibri"/>
                <a:cs typeface="Calibri"/>
              </a:rPr>
              <a:t>people 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things.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Why?</a:t>
            </a:r>
            <a:endParaRPr sz="2800" dirty="0">
              <a:latin typeface="Calibri"/>
              <a:cs typeface="Calibri"/>
            </a:endParaRPr>
          </a:p>
          <a:p>
            <a:pPr marL="709930" lvl="1" indent="-240665">
              <a:lnSpc>
                <a:spcPct val="100000"/>
              </a:lnSpc>
              <a:spcBef>
                <a:spcPts val="244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5" dirty="0">
                <a:latin typeface="Calibri"/>
                <a:cs typeface="Calibri"/>
              </a:rPr>
              <a:t>Connection</a:t>
            </a:r>
            <a:endParaRPr sz="2400" dirty="0">
              <a:latin typeface="Calibri"/>
              <a:cs typeface="Calibri"/>
            </a:endParaRPr>
          </a:p>
          <a:p>
            <a:pPr marL="709930" lvl="1" indent="-240665">
              <a:lnSpc>
                <a:spcPct val="100000"/>
              </a:lnSpc>
              <a:spcBef>
                <a:spcPts val="215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10" dirty="0">
                <a:latin typeface="Calibri"/>
                <a:cs typeface="Calibri"/>
              </a:rPr>
              <a:t>Communication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Where?</a:t>
            </a:r>
            <a:endParaRPr sz="2800" dirty="0">
              <a:latin typeface="Calibri"/>
              <a:cs typeface="Calibri"/>
            </a:endParaRPr>
          </a:p>
          <a:p>
            <a:pPr marL="709930" lvl="1" indent="-240665">
              <a:lnSpc>
                <a:spcPct val="100000"/>
              </a:lnSpc>
              <a:spcBef>
                <a:spcPts val="245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transfer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anything.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80734"/>
            <a:ext cx="53924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Computer</a:t>
            </a:r>
            <a:r>
              <a:rPr spc="-110" dirty="0"/>
              <a:t> </a:t>
            </a:r>
            <a:r>
              <a:rPr spc="-30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729855" cy="294696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computer network 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devices (often  </a:t>
            </a:r>
            <a:r>
              <a:rPr sz="2800" spc="-25" dirty="0">
                <a:latin typeface="Calibri"/>
                <a:cs typeface="Calibri"/>
              </a:rPr>
              <a:t>referred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as node) </a:t>
            </a:r>
            <a:r>
              <a:rPr sz="2800" spc="-10" dirty="0">
                <a:latin typeface="Calibri"/>
                <a:cs typeface="Calibri"/>
              </a:rPr>
              <a:t>connected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communication  </a:t>
            </a:r>
            <a:r>
              <a:rPr sz="2800" spc="-15" dirty="0">
                <a:latin typeface="Calibri"/>
                <a:cs typeface="Calibri"/>
              </a:rPr>
              <a:t>links.</a:t>
            </a:r>
            <a:endParaRPr lang="en-US" sz="2800" spc="-15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41300" marR="6350" indent="-228600" algn="just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A node can be a </a:t>
            </a:r>
            <a:r>
              <a:rPr sz="2800" spc="-40" dirty="0">
                <a:latin typeface="Calibri"/>
                <a:cs typeface="Calibri"/>
              </a:rPr>
              <a:t>computer, </a:t>
            </a:r>
            <a:r>
              <a:rPr sz="2800" spc="-15" dirty="0">
                <a:latin typeface="Calibri"/>
                <a:cs typeface="Calibri"/>
              </a:rPr>
              <a:t>printer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other  </a:t>
            </a:r>
            <a:r>
              <a:rPr sz="2800" spc="-10" dirty="0">
                <a:latin typeface="Calibri"/>
                <a:cs typeface="Calibri"/>
              </a:rPr>
              <a:t>device </a:t>
            </a:r>
            <a:r>
              <a:rPr sz="2800" spc="-5" dirty="0">
                <a:latin typeface="Calibri"/>
                <a:cs typeface="Calibri"/>
              </a:rPr>
              <a:t>capable of </a:t>
            </a:r>
            <a:r>
              <a:rPr sz="2800" spc="-10" dirty="0">
                <a:latin typeface="Calibri"/>
                <a:cs typeface="Calibri"/>
              </a:rPr>
              <a:t>sending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receiving </a:t>
            </a:r>
            <a:r>
              <a:rPr sz="2800" spc="-20" dirty="0">
                <a:latin typeface="Calibri"/>
                <a:cs typeface="Calibri"/>
              </a:rPr>
              <a:t>data  generated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other nodes on the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80734"/>
            <a:ext cx="53162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Computer</a:t>
            </a:r>
            <a:r>
              <a:rPr spc="-110" dirty="0"/>
              <a:t> </a:t>
            </a:r>
            <a:r>
              <a:rPr spc="-30" dirty="0"/>
              <a:t>Network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6057" y="1913684"/>
            <a:ext cx="6352011" cy="39936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1" y="580734"/>
            <a:ext cx="455129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Networking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729220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Networking 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communication between  two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more remote </a:t>
            </a:r>
            <a:r>
              <a:rPr sz="2800" spc="-10" dirty="0">
                <a:latin typeface="Calibri"/>
                <a:cs typeface="Calibri"/>
              </a:rPr>
              <a:t>parties, that </a:t>
            </a:r>
            <a:r>
              <a:rPr sz="2800" spc="-20" dirty="0">
                <a:latin typeface="Calibri"/>
                <a:cs typeface="Calibri"/>
              </a:rPr>
              <a:t>involves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connection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computers, </a:t>
            </a:r>
            <a:r>
              <a:rPr sz="2800" spc="-5" dirty="0">
                <a:latin typeface="Calibri"/>
                <a:cs typeface="Calibri"/>
              </a:rPr>
              <a:t>media and </a:t>
            </a:r>
            <a:r>
              <a:rPr sz="2800" spc="-15" dirty="0">
                <a:latin typeface="Calibri"/>
                <a:cs typeface="Calibri"/>
              </a:rPr>
              <a:t>networking  </a:t>
            </a:r>
            <a:r>
              <a:rPr sz="2800" spc="-10" dirty="0">
                <a:latin typeface="Calibri"/>
                <a:cs typeface="Calibri"/>
              </a:rPr>
              <a:t>devices.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1832" y="1563624"/>
            <a:ext cx="1120139" cy="609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54323" y="2534470"/>
            <a:ext cx="2717800" cy="3167380"/>
            <a:chOff x="3354323" y="2534470"/>
            <a:chExt cx="2717800" cy="31673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412" y="2534470"/>
              <a:ext cx="1098745" cy="1079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4323" y="3835908"/>
              <a:ext cx="2717292" cy="18653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1" y="580734"/>
            <a:ext cx="556272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Network</a:t>
            </a:r>
            <a:r>
              <a:rPr spc="-130" dirty="0"/>
              <a:t> </a:t>
            </a:r>
            <a:r>
              <a:rPr spc="-25" dirty="0"/>
              <a:t>Applications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04182" y="4173677"/>
            <a:ext cx="67119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Network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1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cati</a:t>
            </a:r>
            <a:r>
              <a:rPr sz="11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5476" y="1537716"/>
            <a:ext cx="1451162" cy="99583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21663" y="1752600"/>
            <a:ext cx="6315710" cy="2753995"/>
            <a:chOff x="1121663" y="1752600"/>
            <a:chExt cx="6315710" cy="275399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8776" y="3020780"/>
              <a:ext cx="816403" cy="6447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0515" y="3851148"/>
              <a:ext cx="1086860" cy="655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06396" y="4214876"/>
              <a:ext cx="828675" cy="243204"/>
            </a:xfrm>
            <a:custGeom>
              <a:avLst/>
              <a:gdLst/>
              <a:ahLst/>
              <a:cxnLst/>
              <a:rect l="l" t="t" r="r" b="b"/>
              <a:pathLst>
                <a:path w="828675" h="243204">
                  <a:moveTo>
                    <a:pt x="75288" y="30696"/>
                  </a:moveTo>
                  <a:lnTo>
                    <a:pt x="72016" y="43021"/>
                  </a:lnTo>
                  <a:lnTo>
                    <a:pt x="825119" y="242824"/>
                  </a:lnTo>
                  <a:lnTo>
                    <a:pt x="828421" y="230631"/>
                  </a:lnTo>
                  <a:lnTo>
                    <a:pt x="75288" y="30696"/>
                  </a:lnTo>
                  <a:close/>
                </a:path>
                <a:path w="828675" h="243204">
                  <a:moveTo>
                    <a:pt x="83439" y="0"/>
                  </a:moveTo>
                  <a:lnTo>
                    <a:pt x="0" y="17272"/>
                  </a:lnTo>
                  <a:lnTo>
                    <a:pt x="63881" y="73660"/>
                  </a:lnTo>
                  <a:lnTo>
                    <a:pt x="72016" y="43021"/>
                  </a:lnTo>
                  <a:lnTo>
                    <a:pt x="59690" y="39750"/>
                  </a:lnTo>
                  <a:lnTo>
                    <a:pt x="62992" y="27431"/>
                  </a:lnTo>
                  <a:lnTo>
                    <a:pt x="76155" y="27431"/>
                  </a:lnTo>
                  <a:lnTo>
                    <a:pt x="83439" y="0"/>
                  </a:lnTo>
                  <a:close/>
                </a:path>
                <a:path w="828675" h="243204">
                  <a:moveTo>
                    <a:pt x="62992" y="27431"/>
                  </a:moveTo>
                  <a:lnTo>
                    <a:pt x="59690" y="39750"/>
                  </a:lnTo>
                  <a:lnTo>
                    <a:pt x="72016" y="43021"/>
                  </a:lnTo>
                  <a:lnTo>
                    <a:pt x="75288" y="30696"/>
                  </a:lnTo>
                  <a:lnTo>
                    <a:pt x="62992" y="27431"/>
                  </a:lnTo>
                  <a:close/>
                </a:path>
                <a:path w="828675" h="243204">
                  <a:moveTo>
                    <a:pt x="76155" y="27431"/>
                  </a:moveTo>
                  <a:lnTo>
                    <a:pt x="62992" y="27431"/>
                  </a:lnTo>
                  <a:lnTo>
                    <a:pt x="75288" y="30696"/>
                  </a:lnTo>
                  <a:lnTo>
                    <a:pt x="76155" y="27431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2403" y="3633216"/>
              <a:ext cx="127381" cy="2068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9360" y="1752600"/>
              <a:ext cx="865632" cy="6553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83052" y="2436876"/>
              <a:ext cx="694055" cy="1083945"/>
            </a:xfrm>
            <a:custGeom>
              <a:avLst/>
              <a:gdLst/>
              <a:ahLst/>
              <a:cxnLst/>
              <a:rect l="l" t="t" r="r" b="b"/>
              <a:pathLst>
                <a:path w="694054" h="1083945">
                  <a:moveTo>
                    <a:pt x="46307" y="60850"/>
                  </a:moveTo>
                  <a:lnTo>
                    <a:pt x="35614" y="67668"/>
                  </a:lnTo>
                  <a:lnTo>
                    <a:pt x="683387" y="1083945"/>
                  </a:lnTo>
                  <a:lnTo>
                    <a:pt x="694055" y="1077087"/>
                  </a:lnTo>
                  <a:lnTo>
                    <a:pt x="46307" y="60850"/>
                  </a:lnTo>
                  <a:close/>
                </a:path>
                <a:path w="694054" h="1083945">
                  <a:moveTo>
                    <a:pt x="0" y="0"/>
                  </a:moveTo>
                  <a:lnTo>
                    <a:pt x="8890" y="84709"/>
                  </a:lnTo>
                  <a:lnTo>
                    <a:pt x="35614" y="67668"/>
                  </a:lnTo>
                  <a:lnTo>
                    <a:pt x="28829" y="57023"/>
                  </a:lnTo>
                  <a:lnTo>
                    <a:pt x="39497" y="50164"/>
                  </a:lnTo>
                  <a:lnTo>
                    <a:pt x="63066" y="50164"/>
                  </a:lnTo>
                  <a:lnTo>
                    <a:pt x="73025" y="43814"/>
                  </a:lnTo>
                  <a:lnTo>
                    <a:pt x="0" y="0"/>
                  </a:lnTo>
                  <a:close/>
                </a:path>
                <a:path w="694054" h="1083945">
                  <a:moveTo>
                    <a:pt x="39497" y="50164"/>
                  </a:moveTo>
                  <a:lnTo>
                    <a:pt x="28829" y="57023"/>
                  </a:lnTo>
                  <a:lnTo>
                    <a:pt x="35614" y="67668"/>
                  </a:lnTo>
                  <a:lnTo>
                    <a:pt x="46307" y="60850"/>
                  </a:lnTo>
                  <a:lnTo>
                    <a:pt x="39497" y="50164"/>
                  </a:lnTo>
                  <a:close/>
                </a:path>
                <a:path w="694054" h="1083945">
                  <a:moveTo>
                    <a:pt x="63066" y="50164"/>
                  </a:moveTo>
                  <a:lnTo>
                    <a:pt x="39497" y="50164"/>
                  </a:lnTo>
                  <a:lnTo>
                    <a:pt x="46307" y="60850"/>
                  </a:lnTo>
                  <a:lnTo>
                    <a:pt x="63066" y="50164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1663" y="2171700"/>
              <a:ext cx="533400" cy="10500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55063" y="3063239"/>
              <a:ext cx="1430655" cy="1066800"/>
            </a:xfrm>
            <a:custGeom>
              <a:avLst/>
              <a:gdLst/>
              <a:ahLst/>
              <a:cxnLst/>
              <a:rect l="l" t="t" r="r" b="b"/>
              <a:pathLst>
                <a:path w="1430655" h="1066800">
                  <a:moveTo>
                    <a:pt x="64903" y="40327"/>
                  </a:moveTo>
                  <a:lnTo>
                    <a:pt x="57331" y="50522"/>
                  </a:lnTo>
                  <a:lnTo>
                    <a:pt x="1423035" y="1066292"/>
                  </a:lnTo>
                  <a:lnTo>
                    <a:pt x="1430655" y="1056132"/>
                  </a:lnTo>
                  <a:lnTo>
                    <a:pt x="64903" y="40327"/>
                  </a:lnTo>
                  <a:close/>
                </a:path>
                <a:path w="1430655" h="1066800">
                  <a:moveTo>
                    <a:pt x="0" y="0"/>
                  </a:moveTo>
                  <a:lnTo>
                    <a:pt x="38354" y="76073"/>
                  </a:lnTo>
                  <a:lnTo>
                    <a:pt x="57331" y="50522"/>
                  </a:lnTo>
                  <a:lnTo>
                    <a:pt x="47117" y="42925"/>
                  </a:lnTo>
                  <a:lnTo>
                    <a:pt x="54737" y="32765"/>
                  </a:lnTo>
                  <a:lnTo>
                    <a:pt x="70519" y="32765"/>
                  </a:lnTo>
                  <a:lnTo>
                    <a:pt x="83819" y="14859"/>
                  </a:lnTo>
                  <a:lnTo>
                    <a:pt x="0" y="0"/>
                  </a:lnTo>
                  <a:close/>
                </a:path>
                <a:path w="1430655" h="1066800">
                  <a:moveTo>
                    <a:pt x="54737" y="32765"/>
                  </a:moveTo>
                  <a:lnTo>
                    <a:pt x="47117" y="42925"/>
                  </a:lnTo>
                  <a:lnTo>
                    <a:pt x="57331" y="50522"/>
                  </a:lnTo>
                  <a:lnTo>
                    <a:pt x="64903" y="40327"/>
                  </a:lnTo>
                  <a:lnTo>
                    <a:pt x="54737" y="32765"/>
                  </a:lnTo>
                  <a:close/>
                </a:path>
                <a:path w="1430655" h="1066800">
                  <a:moveTo>
                    <a:pt x="70519" y="32765"/>
                  </a:moveTo>
                  <a:lnTo>
                    <a:pt x="54737" y="32765"/>
                  </a:lnTo>
                  <a:lnTo>
                    <a:pt x="64903" y="40327"/>
                  </a:lnTo>
                  <a:lnTo>
                    <a:pt x="70519" y="3276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4819" y="3633216"/>
              <a:ext cx="76200" cy="1156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09587" y="3264408"/>
              <a:ext cx="827531" cy="92941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25897" y="3933951"/>
              <a:ext cx="1084580" cy="304800"/>
            </a:xfrm>
            <a:custGeom>
              <a:avLst/>
              <a:gdLst/>
              <a:ahLst/>
              <a:cxnLst/>
              <a:rect l="l" t="t" r="r" b="b"/>
              <a:pathLst>
                <a:path w="1084579" h="304800">
                  <a:moveTo>
                    <a:pt x="1008948" y="30734"/>
                  </a:moveTo>
                  <a:lnTo>
                    <a:pt x="0" y="292100"/>
                  </a:lnTo>
                  <a:lnTo>
                    <a:pt x="3301" y="304419"/>
                  </a:lnTo>
                  <a:lnTo>
                    <a:pt x="1012129" y="43052"/>
                  </a:lnTo>
                  <a:lnTo>
                    <a:pt x="1008948" y="30734"/>
                  </a:lnTo>
                  <a:close/>
                </a:path>
                <a:path w="1084579" h="304800">
                  <a:moveTo>
                    <a:pt x="1073105" y="27559"/>
                  </a:moveTo>
                  <a:lnTo>
                    <a:pt x="1021206" y="27559"/>
                  </a:lnTo>
                  <a:lnTo>
                    <a:pt x="1024381" y="39878"/>
                  </a:lnTo>
                  <a:lnTo>
                    <a:pt x="1012129" y="43052"/>
                  </a:lnTo>
                  <a:lnTo>
                    <a:pt x="1020063" y="73787"/>
                  </a:lnTo>
                  <a:lnTo>
                    <a:pt x="1073105" y="27559"/>
                  </a:lnTo>
                  <a:close/>
                </a:path>
                <a:path w="1084579" h="304800">
                  <a:moveTo>
                    <a:pt x="1021206" y="27559"/>
                  </a:moveTo>
                  <a:lnTo>
                    <a:pt x="1008948" y="30734"/>
                  </a:lnTo>
                  <a:lnTo>
                    <a:pt x="1012129" y="43052"/>
                  </a:lnTo>
                  <a:lnTo>
                    <a:pt x="1024381" y="39878"/>
                  </a:lnTo>
                  <a:lnTo>
                    <a:pt x="1021206" y="27559"/>
                  </a:lnTo>
                  <a:close/>
                </a:path>
                <a:path w="1084579" h="304800">
                  <a:moveTo>
                    <a:pt x="1001013" y="0"/>
                  </a:moveTo>
                  <a:lnTo>
                    <a:pt x="1008948" y="30734"/>
                  </a:lnTo>
                  <a:lnTo>
                    <a:pt x="1021206" y="27559"/>
                  </a:lnTo>
                  <a:lnTo>
                    <a:pt x="1073105" y="27559"/>
                  </a:lnTo>
                  <a:lnTo>
                    <a:pt x="1084326" y="17780"/>
                  </a:lnTo>
                  <a:lnTo>
                    <a:pt x="100101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73185" y="2656332"/>
              <a:ext cx="938086" cy="73152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72202" y="2173223"/>
              <a:ext cx="172085" cy="1503045"/>
            </a:xfrm>
            <a:custGeom>
              <a:avLst/>
              <a:gdLst/>
              <a:ahLst/>
              <a:cxnLst/>
              <a:rect l="l" t="t" r="r" b="b"/>
              <a:pathLst>
                <a:path w="172085" h="1503045">
                  <a:moveTo>
                    <a:pt x="127525" y="75321"/>
                  </a:moveTo>
                  <a:lnTo>
                    <a:pt x="0" y="1501648"/>
                  </a:lnTo>
                  <a:lnTo>
                    <a:pt x="12700" y="1502790"/>
                  </a:lnTo>
                  <a:lnTo>
                    <a:pt x="140216" y="76446"/>
                  </a:lnTo>
                  <a:lnTo>
                    <a:pt x="127525" y="75321"/>
                  </a:lnTo>
                  <a:close/>
                </a:path>
                <a:path w="172085" h="1503045">
                  <a:moveTo>
                    <a:pt x="165322" y="62737"/>
                  </a:moveTo>
                  <a:lnTo>
                    <a:pt x="128650" y="62737"/>
                  </a:lnTo>
                  <a:lnTo>
                    <a:pt x="141350" y="63753"/>
                  </a:lnTo>
                  <a:lnTo>
                    <a:pt x="140216" y="76446"/>
                  </a:lnTo>
                  <a:lnTo>
                    <a:pt x="171831" y="79248"/>
                  </a:lnTo>
                  <a:lnTo>
                    <a:pt x="165322" y="62737"/>
                  </a:lnTo>
                  <a:close/>
                </a:path>
                <a:path w="172085" h="1503045">
                  <a:moveTo>
                    <a:pt x="128650" y="62737"/>
                  </a:moveTo>
                  <a:lnTo>
                    <a:pt x="127525" y="75321"/>
                  </a:lnTo>
                  <a:lnTo>
                    <a:pt x="140216" y="76446"/>
                  </a:lnTo>
                  <a:lnTo>
                    <a:pt x="141350" y="63753"/>
                  </a:lnTo>
                  <a:lnTo>
                    <a:pt x="128650" y="62737"/>
                  </a:lnTo>
                  <a:close/>
                </a:path>
                <a:path w="172085" h="1503045">
                  <a:moveTo>
                    <a:pt x="140588" y="0"/>
                  </a:moveTo>
                  <a:lnTo>
                    <a:pt x="95885" y="72516"/>
                  </a:lnTo>
                  <a:lnTo>
                    <a:pt x="127525" y="75321"/>
                  </a:lnTo>
                  <a:lnTo>
                    <a:pt x="128650" y="62737"/>
                  </a:lnTo>
                  <a:lnTo>
                    <a:pt x="165322" y="62737"/>
                  </a:lnTo>
                  <a:lnTo>
                    <a:pt x="1405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88635" y="2581655"/>
              <a:ext cx="1435735" cy="1375410"/>
            </a:xfrm>
            <a:custGeom>
              <a:avLst/>
              <a:gdLst/>
              <a:ahLst/>
              <a:cxnLst/>
              <a:rect l="l" t="t" r="r" b="b"/>
              <a:pathLst>
                <a:path w="1435734" h="1375410">
                  <a:moveTo>
                    <a:pt x="1376300" y="48124"/>
                  </a:moveTo>
                  <a:lnTo>
                    <a:pt x="0" y="1366139"/>
                  </a:lnTo>
                  <a:lnTo>
                    <a:pt x="8889" y="1375283"/>
                  </a:lnTo>
                  <a:lnTo>
                    <a:pt x="1385054" y="57278"/>
                  </a:lnTo>
                  <a:lnTo>
                    <a:pt x="1376300" y="48124"/>
                  </a:lnTo>
                  <a:close/>
                </a:path>
                <a:path w="1435734" h="1375410">
                  <a:moveTo>
                    <a:pt x="1421656" y="39370"/>
                  </a:moveTo>
                  <a:lnTo>
                    <a:pt x="1385442" y="39370"/>
                  </a:lnTo>
                  <a:lnTo>
                    <a:pt x="1394206" y="48514"/>
                  </a:lnTo>
                  <a:lnTo>
                    <a:pt x="1385054" y="57278"/>
                  </a:lnTo>
                  <a:lnTo>
                    <a:pt x="1407033" y="80264"/>
                  </a:lnTo>
                  <a:lnTo>
                    <a:pt x="1421656" y="39370"/>
                  </a:lnTo>
                  <a:close/>
                </a:path>
                <a:path w="1435734" h="1375410">
                  <a:moveTo>
                    <a:pt x="1385442" y="39370"/>
                  </a:moveTo>
                  <a:lnTo>
                    <a:pt x="1376300" y="48124"/>
                  </a:lnTo>
                  <a:lnTo>
                    <a:pt x="1385054" y="57278"/>
                  </a:lnTo>
                  <a:lnTo>
                    <a:pt x="1394206" y="48514"/>
                  </a:lnTo>
                  <a:lnTo>
                    <a:pt x="1385442" y="39370"/>
                  </a:lnTo>
                  <a:close/>
                </a:path>
                <a:path w="1435734" h="1375410">
                  <a:moveTo>
                    <a:pt x="1435735" y="0"/>
                  </a:moveTo>
                  <a:lnTo>
                    <a:pt x="1354328" y="25146"/>
                  </a:lnTo>
                  <a:lnTo>
                    <a:pt x="1376300" y="48124"/>
                  </a:lnTo>
                  <a:lnTo>
                    <a:pt x="1385442" y="39370"/>
                  </a:lnTo>
                  <a:lnTo>
                    <a:pt x="1421656" y="39370"/>
                  </a:lnTo>
                  <a:lnTo>
                    <a:pt x="143573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490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62000"/>
            <a:ext cx="7696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Advantages </a:t>
            </a:r>
            <a:r>
              <a:rPr spc="-10" dirty="0"/>
              <a:t>of</a:t>
            </a:r>
            <a:r>
              <a:rPr spc="-160" dirty="0"/>
              <a:t> </a:t>
            </a:r>
            <a:r>
              <a:rPr spc="-25" dirty="0"/>
              <a:t>Networking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07918"/>
            <a:ext cx="5108575" cy="3093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Easy</a:t>
            </a:r>
            <a:r>
              <a:rPr sz="2800" spc="-10" dirty="0">
                <a:latin typeface="Calibri"/>
                <a:cs typeface="Calibri"/>
              </a:rPr>
              <a:t> communication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File,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Resource </a:t>
            </a:r>
            <a:r>
              <a:rPr sz="2800" spc="-10" dirty="0">
                <a:latin typeface="Calibri"/>
                <a:cs typeface="Calibri"/>
              </a:rPr>
              <a:t>sharing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(hardware)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25" dirty="0">
                <a:latin typeface="Calibri"/>
                <a:cs typeface="Calibri"/>
              </a:rPr>
              <a:t>storage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capacity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Reduce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cost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Save</a:t>
            </a:r>
            <a:r>
              <a:rPr sz="2800" spc="-5" dirty="0">
                <a:latin typeface="Calibri"/>
                <a:cs typeface="Calibri"/>
              </a:rPr>
              <a:t> time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1453</TotalTime>
  <Words>631</Words>
  <Application>Microsoft Office PowerPoint</Application>
  <PresentationFormat>On-screen Show (4:3)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Times New Roman</vt:lpstr>
      <vt:lpstr>Wingdings</vt:lpstr>
      <vt:lpstr>Pixel</vt:lpstr>
      <vt:lpstr>Computer - S1  Lecture 5  Computer Network  </vt:lpstr>
      <vt:lpstr>Contents</vt:lpstr>
      <vt:lpstr>PowerPoint Presentation</vt:lpstr>
      <vt:lpstr>Network</vt:lpstr>
      <vt:lpstr>Computer Network</vt:lpstr>
      <vt:lpstr>Computer Network</vt:lpstr>
      <vt:lpstr>Networking</vt:lpstr>
      <vt:lpstr>Network Applications</vt:lpstr>
      <vt:lpstr>Advantages of Networking</vt:lpstr>
      <vt:lpstr>PowerPoint Presentation</vt:lpstr>
      <vt:lpstr>Types of Network</vt:lpstr>
      <vt:lpstr>Categories of Network</vt:lpstr>
      <vt:lpstr>Network Criteria</vt:lpstr>
      <vt:lpstr>PowerPoint Presentation</vt:lpstr>
      <vt:lpstr>Host</vt:lpstr>
      <vt:lpstr>Workstation</vt:lpstr>
      <vt:lpstr>Client and Server</vt:lpstr>
      <vt:lpstr>Client and Server</vt:lpstr>
      <vt:lpstr>Node</vt:lpstr>
      <vt:lpstr>Types of Network  Architecture Peer to Peer – Client Server Model</vt:lpstr>
      <vt:lpstr>Peer-to-Peer Network</vt:lpstr>
      <vt:lpstr>PowerPoint Presentation</vt:lpstr>
      <vt:lpstr>Simplex Mode</vt:lpstr>
      <vt:lpstr>Half-Duplex Mode</vt:lpstr>
      <vt:lpstr>Full-Duplex (Duplex) Mode</vt:lpstr>
      <vt:lpstr>PowerPoint Presentation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 Ibrahim</dc:creator>
  <cp:lastModifiedBy>Maher</cp:lastModifiedBy>
  <cp:revision>50</cp:revision>
  <dcterms:created xsi:type="dcterms:W3CDTF">2006-06-14T19:06:06Z</dcterms:created>
  <dcterms:modified xsi:type="dcterms:W3CDTF">2024-01-30T07:26:11Z</dcterms:modified>
</cp:coreProperties>
</file>