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307937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A7536-7EED-4FF3-B788-2B082056D668}"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123333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321314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361459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1327925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125656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3378076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2577311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109417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54313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A7536-7EED-4FF3-B788-2B082056D668}"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373342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FA7536-7EED-4FF3-B788-2B082056D668}"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354344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FA7536-7EED-4FF3-B788-2B082056D668}" type="datetimeFigureOut">
              <a:rPr lang="en-US" smtClean="0"/>
              <a:t>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29994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FA7536-7EED-4FF3-B788-2B082056D668}" type="datetimeFigureOut">
              <a:rPr lang="en-US" smtClean="0"/>
              <a:t>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140032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A7536-7EED-4FF3-B788-2B082056D668}" type="datetimeFigureOut">
              <a:rPr lang="en-US" smtClean="0"/>
              <a:t>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399687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A7536-7EED-4FF3-B788-2B082056D668}"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376597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A7536-7EED-4FF3-B788-2B082056D668}"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9AD9D-98C3-4C50-BF02-B987DB9B85F5}" type="slidenum">
              <a:rPr lang="en-US" smtClean="0"/>
              <a:t>‹#›</a:t>
            </a:fld>
            <a:endParaRPr lang="en-US"/>
          </a:p>
        </p:txBody>
      </p:sp>
    </p:spTree>
    <p:extLst>
      <p:ext uri="{BB962C8B-B14F-4D97-AF65-F5344CB8AC3E}">
        <p14:creationId xmlns:p14="http://schemas.microsoft.com/office/powerpoint/2010/main" val="287319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FA7536-7EED-4FF3-B788-2B082056D668}" type="datetimeFigureOut">
              <a:rPr lang="en-US" smtClean="0"/>
              <a:t>1/7/2024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B9AD9D-98C3-4C50-BF02-B987DB9B85F5}" type="slidenum">
              <a:rPr lang="en-US" smtClean="0"/>
              <a:t>‹#›</a:t>
            </a:fld>
            <a:endParaRPr lang="en-US"/>
          </a:p>
        </p:txBody>
      </p:sp>
    </p:spTree>
    <p:extLst>
      <p:ext uri="{BB962C8B-B14F-4D97-AF65-F5344CB8AC3E}">
        <p14:creationId xmlns:p14="http://schemas.microsoft.com/office/powerpoint/2010/main" val="357692390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cienceofpeople.com/secrets-of-a-successful-ted-tal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9211-F378-BB99-29A8-39AB4AF98DF0}"/>
              </a:ext>
            </a:extLst>
          </p:cNvPr>
          <p:cNvSpPr>
            <a:spLocks noGrp="1"/>
          </p:cNvSpPr>
          <p:nvPr>
            <p:ph type="ctrTitle"/>
          </p:nvPr>
        </p:nvSpPr>
        <p:spPr/>
        <p:txBody>
          <a:bodyPr/>
          <a:lstStyle/>
          <a:p>
            <a:pPr algn="ctr"/>
            <a:r>
              <a:rPr kumimoji="0" lang="en-US" sz="40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AL-MUSTAQBAL UNIVERSITY</a:t>
            </a:r>
            <a:br>
              <a:rPr kumimoji="0" lang="en-US" sz="40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r>
              <a:rPr kumimoji="0" lang="en-US" sz="40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 Department of Biomedical Engineering</a:t>
            </a:r>
            <a:endParaRPr lang="en-US" dirty="0"/>
          </a:p>
        </p:txBody>
      </p:sp>
      <p:sp>
        <p:nvSpPr>
          <p:cNvPr id="3" name="Subtitle 2">
            <a:extLst>
              <a:ext uri="{FF2B5EF4-FFF2-40B4-BE49-F238E27FC236}">
                <a16:creationId xmlns:a16="http://schemas.microsoft.com/office/drawing/2014/main" id="{56C4076C-13DF-B420-D96A-2BF81DC18F20}"/>
              </a:ext>
            </a:extLst>
          </p:cNvPr>
          <p:cNvSpPr>
            <a:spLocks noGrp="1"/>
          </p:cNvSpPr>
          <p:nvPr>
            <p:ph type="subTitle" idx="1"/>
          </p:nvPr>
        </p:nvSpPr>
        <p:spPr>
          <a:xfrm>
            <a:off x="185195" y="3996267"/>
            <a:ext cx="11317827" cy="2254062"/>
          </a:xfrm>
        </p:spPr>
        <p:txBody>
          <a:bodyPr/>
          <a:lstStyle/>
          <a:p>
            <a:pPr algn="l"/>
            <a:r>
              <a:rPr lang="en-US" dirty="0" err="1"/>
              <a:t>MSC.Reem</a:t>
            </a:r>
            <a:r>
              <a:rPr lang="en-US" dirty="0"/>
              <a:t> Salah Hassan</a:t>
            </a:r>
          </a:p>
          <a:p>
            <a:pPr algn="l"/>
            <a:r>
              <a:rPr lang="en-US" dirty="0"/>
              <a:t>Presentation Skills</a:t>
            </a:r>
          </a:p>
          <a:p>
            <a:pPr algn="l"/>
            <a:r>
              <a:rPr lang="en-US"/>
              <a:t>Body language while presenting</a:t>
            </a:r>
            <a:endParaRPr lang="en-US" dirty="0"/>
          </a:p>
          <a:p>
            <a:pPr algn="l"/>
            <a:endParaRPr lang="en-US" dirty="0"/>
          </a:p>
        </p:txBody>
      </p:sp>
      <p:pic>
        <p:nvPicPr>
          <p:cNvPr id="4" name="Picture 3">
            <a:extLst>
              <a:ext uri="{FF2B5EF4-FFF2-40B4-BE49-F238E27FC236}">
                <a16:creationId xmlns:a16="http://schemas.microsoft.com/office/drawing/2014/main" id="{B5603827-A27E-8DF7-6EAD-9CBE3A93D51D}"/>
              </a:ext>
            </a:extLst>
          </p:cNvPr>
          <p:cNvPicPr>
            <a:picLocks noChangeAspect="1"/>
          </p:cNvPicPr>
          <p:nvPr/>
        </p:nvPicPr>
        <p:blipFill>
          <a:blip r:embed="rId2"/>
          <a:stretch>
            <a:fillRect/>
          </a:stretch>
        </p:blipFill>
        <p:spPr>
          <a:xfrm>
            <a:off x="8005560" y="-1834"/>
            <a:ext cx="2174586" cy="2001898"/>
          </a:xfrm>
          <a:prstGeom prst="rect">
            <a:avLst/>
          </a:prstGeom>
        </p:spPr>
      </p:pic>
      <p:pic>
        <p:nvPicPr>
          <p:cNvPr id="5" name="Picture 4">
            <a:extLst>
              <a:ext uri="{FF2B5EF4-FFF2-40B4-BE49-F238E27FC236}">
                <a16:creationId xmlns:a16="http://schemas.microsoft.com/office/drawing/2014/main" id="{2B451296-A12A-9E0B-35E9-D15EDEB7E202}"/>
              </a:ext>
            </a:extLst>
          </p:cNvPr>
          <p:cNvPicPr>
            <a:picLocks noChangeAspect="1"/>
          </p:cNvPicPr>
          <p:nvPr/>
        </p:nvPicPr>
        <p:blipFill>
          <a:blip r:embed="rId3"/>
          <a:stretch>
            <a:fillRect/>
          </a:stretch>
        </p:blipFill>
        <p:spPr>
          <a:xfrm>
            <a:off x="10180146" y="0"/>
            <a:ext cx="2011854" cy="2005758"/>
          </a:xfrm>
          <a:prstGeom prst="rect">
            <a:avLst/>
          </a:prstGeom>
        </p:spPr>
      </p:pic>
    </p:spTree>
    <p:extLst>
      <p:ext uri="{BB962C8B-B14F-4D97-AF65-F5344CB8AC3E}">
        <p14:creationId xmlns:p14="http://schemas.microsoft.com/office/powerpoint/2010/main" val="237023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0B1D-A512-3842-3E97-E551A944F3F7}"/>
              </a:ext>
            </a:extLst>
          </p:cNvPr>
          <p:cNvSpPr>
            <a:spLocks noGrp="1"/>
          </p:cNvSpPr>
          <p:nvPr>
            <p:ph type="title"/>
          </p:nvPr>
        </p:nvSpPr>
        <p:spPr/>
        <p:txBody>
          <a:bodyPr>
            <a:normAutofit/>
          </a:bodyPr>
          <a:lstStyle/>
          <a:p>
            <a:r>
              <a:rPr lang="en-US" dirty="0"/>
              <a:t>So here are two dos and two don'ts when it comes to posture during a presentation:</a:t>
            </a:r>
          </a:p>
        </p:txBody>
      </p:sp>
      <p:sp>
        <p:nvSpPr>
          <p:cNvPr id="3" name="Content Placeholder 2">
            <a:extLst>
              <a:ext uri="{FF2B5EF4-FFF2-40B4-BE49-F238E27FC236}">
                <a16:creationId xmlns:a16="http://schemas.microsoft.com/office/drawing/2014/main" id="{4D38A217-7222-C886-7AF3-37975A5F35B2}"/>
              </a:ext>
            </a:extLst>
          </p:cNvPr>
          <p:cNvSpPr>
            <a:spLocks noGrp="1"/>
          </p:cNvSpPr>
          <p:nvPr>
            <p:ph idx="1"/>
          </p:nvPr>
        </p:nvSpPr>
        <p:spPr/>
        <p:txBody>
          <a:bodyPr/>
          <a:lstStyle/>
          <a:p>
            <a:pPr marL="514350" indent="-514350">
              <a:buFont typeface="+mj-lt"/>
              <a:buAutoNum type="arabicPeriod"/>
            </a:pPr>
            <a:r>
              <a:rPr lang="en-US" sz="1800" b="1" dirty="0">
                <a:solidFill>
                  <a:srgbClr val="2B2B29"/>
                </a:solidFill>
                <a:effectLst/>
              </a:rPr>
              <a:t>Don't slouch</a:t>
            </a:r>
            <a:endParaRPr lang="ar-SA" sz="1800" b="1" dirty="0">
              <a:solidFill>
                <a:srgbClr val="2B2B29"/>
              </a:solidFill>
              <a:effectLst/>
            </a:endParaRPr>
          </a:p>
          <a:p>
            <a:pPr marL="514350" indent="-514350">
              <a:buFont typeface="+mj-lt"/>
              <a:buAutoNum type="arabicPeriod"/>
            </a:pPr>
            <a:r>
              <a:rPr lang="en-US" b="1" dirty="0">
                <a:solidFill>
                  <a:srgbClr val="2B2B29"/>
                </a:solidFill>
                <a:effectLst/>
              </a:rPr>
              <a:t>Try not to be tense</a:t>
            </a:r>
            <a:endParaRPr lang="ar-SA" sz="1800" b="1" dirty="0">
              <a:solidFill>
                <a:srgbClr val="2B2B29"/>
              </a:solidFill>
            </a:endParaRPr>
          </a:p>
          <a:p>
            <a:pPr marL="514350" indent="-514350">
              <a:buFont typeface="+mj-lt"/>
              <a:buAutoNum type="arabicPeriod"/>
            </a:pPr>
            <a:r>
              <a:rPr lang="en-US" sz="1800" b="1" dirty="0">
                <a:solidFill>
                  <a:srgbClr val="2B2B29"/>
                </a:solidFill>
                <a:effectLst/>
              </a:rPr>
              <a:t>Think about your audience</a:t>
            </a:r>
            <a:r>
              <a:rPr lang="en-US" sz="1800" dirty="0">
                <a:solidFill>
                  <a:srgbClr val="2B2B29"/>
                </a:solidFill>
                <a:effectLst/>
              </a:rPr>
              <a:t> </a:t>
            </a:r>
            <a:endParaRPr lang="ar-SA" sz="1800" b="1" dirty="0">
              <a:solidFill>
                <a:srgbClr val="2B2B29"/>
              </a:solidFill>
              <a:effectLst/>
            </a:endParaRPr>
          </a:p>
          <a:p>
            <a:pPr marL="514350" indent="-514350">
              <a:buFont typeface="+mj-lt"/>
              <a:buAutoNum type="arabicPeriod"/>
            </a:pPr>
            <a:r>
              <a:rPr lang="en-US" sz="1800" b="1" dirty="0">
                <a:solidFill>
                  <a:srgbClr val="2B2B29"/>
                </a:solidFill>
                <a:effectLst/>
              </a:rPr>
              <a:t>Be adaptable</a:t>
            </a:r>
            <a:endParaRPr lang="en-US" dirty="0"/>
          </a:p>
        </p:txBody>
      </p:sp>
    </p:spTree>
    <p:extLst>
      <p:ext uri="{BB962C8B-B14F-4D97-AF65-F5344CB8AC3E}">
        <p14:creationId xmlns:p14="http://schemas.microsoft.com/office/powerpoint/2010/main" val="127464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0267-93E3-F300-95A5-E0AB4B56761A}"/>
              </a:ext>
            </a:extLst>
          </p:cNvPr>
          <p:cNvSpPr>
            <a:spLocks noGrp="1"/>
          </p:cNvSpPr>
          <p:nvPr>
            <p:ph type="title"/>
          </p:nvPr>
        </p:nvSpPr>
        <p:spPr/>
        <p:txBody>
          <a:bodyPr/>
          <a:lstStyle/>
          <a:p>
            <a:r>
              <a:rPr lang="en-US" dirty="0"/>
              <a:t>5. Don't forget to breathe</a:t>
            </a:r>
          </a:p>
        </p:txBody>
      </p:sp>
      <p:sp>
        <p:nvSpPr>
          <p:cNvPr id="3" name="Content Placeholder 2">
            <a:extLst>
              <a:ext uri="{FF2B5EF4-FFF2-40B4-BE49-F238E27FC236}">
                <a16:creationId xmlns:a16="http://schemas.microsoft.com/office/drawing/2014/main" id="{BCFAA123-E90D-CEFC-978A-E55975EADF5E}"/>
              </a:ext>
            </a:extLst>
          </p:cNvPr>
          <p:cNvSpPr>
            <a:spLocks noGrp="1"/>
          </p:cNvSpPr>
          <p:nvPr>
            <p:ph idx="1"/>
          </p:nvPr>
        </p:nvSpPr>
        <p:spPr/>
        <p:txBody>
          <a:bodyPr>
            <a:normAutofit fontScale="85000" lnSpcReduction="10000"/>
          </a:bodyPr>
          <a:lstStyle/>
          <a:p>
            <a:pPr marL="0" indent="0">
              <a:buNone/>
            </a:pPr>
            <a:r>
              <a:rPr lang="en-US" sz="1800" dirty="0">
                <a:solidFill>
                  <a:srgbClr val="2B2B29"/>
                </a:solidFill>
                <a:effectLst/>
              </a:rPr>
              <a:t>Whether you're nervous, excited or insecure about delivering a presentation to an audience, it's surprisingly common to either freeze or to speak faster than normal, leading you to experience a shortness of breath. Regardless of how you feel about presenting, it's important to remember to breathe normally. It's a great way to center yourself, find some calm and take control of the situation. Breathing at a healthy pace will also give you the chance to gather your thoughts in between points, and most importantly, give your audience the opportunity to take in what you've just said. </a:t>
            </a:r>
            <a:endParaRPr lang="en-US" dirty="0"/>
          </a:p>
          <a:p>
            <a:pPr marL="0" indent="0">
              <a:buNone/>
            </a:pPr>
            <a:r>
              <a:rPr lang="en-US" sz="1800" dirty="0">
                <a:solidFill>
                  <a:srgbClr val="2B2B29"/>
                </a:solidFill>
                <a:effectLst/>
              </a:rPr>
              <a:t>Much like eye contact, pausing to breathe needs to be timed well. Too short and you seem flustered, too long and it gets awkward. Try delivering a sentence or two and then pausing to breathe. Soon, you'll find a rhythm and cadence that enables both you and your audience to settle in for the ride so they remain focused and curious, and you stay calm and in complete control. </a:t>
            </a:r>
            <a:endParaRPr lang="en-US" dirty="0"/>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7116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4CCB-B244-F116-A069-2822F87251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867B7E-A151-60B6-F02D-FD7E4B1E9630}"/>
              </a:ext>
            </a:extLst>
          </p:cNvPr>
          <p:cNvSpPr>
            <a:spLocks noGrp="1"/>
          </p:cNvSpPr>
          <p:nvPr>
            <p:ph idx="1"/>
          </p:nvPr>
        </p:nvSpPr>
        <p:spPr/>
        <p:txBody>
          <a:bodyPr>
            <a:normAutofit fontScale="92500" lnSpcReduction="10000"/>
          </a:bodyPr>
          <a:lstStyle/>
          <a:p>
            <a:pPr marL="0" indent="0">
              <a:buNone/>
            </a:pPr>
            <a:r>
              <a:rPr lang="en-US" dirty="0"/>
              <a:t>What does body language have to do with a PowerPoint presentation?" you ask. Well, more than you think. In the same way it's always worth putting some thought into the placement of our text and images or the way we design a slide, it's also worth thinking about the placement of other things "outside of the presentation" like our hands and eyes, as well as the way we present ourselves (no pun intended)</a:t>
            </a:r>
            <a:endParaRPr lang="ar-SA" dirty="0"/>
          </a:p>
          <a:p>
            <a:pPr marL="0" indent="0">
              <a:buNone/>
            </a:pPr>
            <a:r>
              <a:rPr lang="en-US" dirty="0"/>
              <a:t>Your body language can either help you engage your audience and be confident and relaxed during your presentation, or make you look dull and uninterested thanks to slouching, lack of eye contact or nervous pacing back and forth. So, while we normally focus on helping you design your slides</a:t>
            </a:r>
            <a:r>
              <a:rPr lang="ar-SA" dirty="0"/>
              <a:t>.</a:t>
            </a:r>
            <a:endParaRPr lang="en-US" dirty="0"/>
          </a:p>
        </p:txBody>
      </p:sp>
    </p:spTree>
    <p:extLst>
      <p:ext uri="{BB962C8B-B14F-4D97-AF65-F5344CB8AC3E}">
        <p14:creationId xmlns:p14="http://schemas.microsoft.com/office/powerpoint/2010/main" val="240963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A69E-0778-F785-D71F-B2EDFAFECFBD}"/>
              </a:ext>
            </a:extLst>
          </p:cNvPr>
          <p:cNvSpPr>
            <a:spLocks noGrp="1"/>
          </p:cNvSpPr>
          <p:nvPr>
            <p:ph type="title"/>
          </p:nvPr>
        </p:nvSpPr>
        <p:spPr/>
        <p:txBody>
          <a:bodyPr>
            <a:normAutofit fontScale="90000"/>
          </a:bodyPr>
          <a:lstStyle/>
          <a:p>
            <a:r>
              <a:rPr lang="en-US" b="1" dirty="0"/>
              <a:t>5 body language tips to improve your presentations</a:t>
            </a:r>
            <a:br>
              <a:rPr lang="en-US" b="1" dirty="0"/>
            </a:br>
            <a:endParaRPr lang="en-US" dirty="0"/>
          </a:p>
        </p:txBody>
      </p:sp>
      <p:sp>
        <p:nvSpPr>
          <p:cNvPr id="3" name="Content Placeholder 2">
            <a:extLst>
              <a:ext uri="{FF2B5EF4-FFF2-40B4-BE49-F238E27FC236}">
                <a16:creationId xmlns:a16="http://schemas.microsoft.com/office/drawing/2014/main" id="{AB4C4325-5446-A218-2AA0-A33466EBB5F5}"/>
              </a:ext>
            </a:extLst>
          </p:cNvPr>
          <p:cNvSpPr>
            <a:spLocks noGrp="1"/>
          </p:cNvSpPr>
          <p:nvPr>
            <p:ph idx="1"/>
          </p:nvPr>
        </p:nvSpPr>
        <p:spPr/>
        <p:txBody>
          <a:bodyPr/>
          <a:lstStyle/>
          <a:p>
            <a:pPr marL="514350" indent="-514350">
              <a:buAutoNum type="arabicPeriod"/>
            </a:pPr>
            <a:r>
              <a:rPr lang="en-US" b="1" dirty="0">
                <a:solidFill>
                  <a:srgbClr val="2B2B29"/>
                </a:solidFill>
                <a:effectLst/>
              </a:rPr>
              <a:t>Make eye contact, but don't be creepy</a:t>
            </a:r>
            <a:endParaRPr lang="ar-SA" b="1" dirty="0">
              <a:solidFill>
                <a:srgbClr val="2B2B29"/>
              </a:solidFill>
              <a:effectLst/>
            </a:endParaRPr>
          </a:p>
          <a:p>
            <a:pPr marL="0" indent="0">
              <a:buNone/>
            </a:pPr>
            <a:r>
              <a:rPr lang="en-US" sz="1800" dirty="0">
                <a:solidFill>
                  <a:srgbClr val="2B2B29"/>
                </a:solidFill>
                <a:effectLst/>
              </a:rPr>
              <a:t>If you're nervous, your body will often instinctively try to avoid eye contact. If you're overly confident, you might stare for too long, making the other person nervous. The goal here is to find that sweet spot and look for long enough to appear confident without coming across as creepy.</a:t>
            </a:r>
            <a:endParaRPr lang="en-US" dirty="0"/>
          </a:p>
        </p:txBody>
      </p:sp>
      <p:pic>
        <p:nvPicPr>
          <p:cNvPr id="5" name="Picture 4">
            <a:extLst>
              <a:ext uri="{FF2B5EF4-FFF2-40B4-BE49-F238E27FC236}">
                <a16:creationId xmlns:a16="http://schemas.microsoft.com/office/drawing/2014/main" id="{961FD489-0558-035F-8A54-9CB95CE65B11}"/>
              </a:ext>
            </a:extLst>
          </p:cNvPr>
          <p:cNvPicPr>
            <a:picLocks noChangeAspect="1"/>
          </p:cNvPicPr>
          <p:nvPr/>
        </p:nvPicPr>
        <p:blipFill>
          <a:blip r:embed="rId2"/>
          <a:stretch>
            <a:fillRect/>
          </a:stretch>
        </p:blipFill>
        <p:spPr>
          <a:xfrm>
            <a:off x="7244960" y="2963119"/>
            <a:ext cx="4550567" cy="3109672"/>
          </a:xfrm>
          <a:prstGeom prst="rect">
            <a:avLst/>
          </a:prstGeom>
        </p:spPr>
      </p:pic>
    </p:spTree>
    <p:extLst>
      <p:ext uri="{BB962C8B-B14F-4D97-AF65-F5344CB8AC3E}">
        <p14:creationId xmlns:p14="http://schemas.microsoft.com/office/powerpoint/2010/main" val="260168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B85C-9DFF-9906-2292-9E2B24875F95}"/>
              </a:ext>
            </a:extLst>
          </p:cNvPr>
          <p:cNvSpPr>
            <a:spLocks noGrp="1"/>
          </p:cNvSpPr>
          <p:nvPr>
            <p:ph type="title"/>
          </p:nvPr>
        </p:nvSpPr>
        <p:spPr/>
        <p:txBody>
          <a:bodyPr/>
          <a:lstStyle/>
          <a:p>
            <a:r>
              <a:rPr lang="en-US" b="1" dirty="0">
                <a:solidFill>
                  <a:srgbClr val="2B2B29"/>
                </a:solidFill>
                <a:effectLst/>
              </a:rPr>
              <a:t>Here are a few tips for healthy eye contact:</a:t>
            </a:r>
            <a:endParaRPr lang="en-US" dirty="0"/>
          </a:p>
        </p:txBody>
      </p:sp>
      <p:sp>
        <p:nvSpPr>
          <p:cNvPr id="5" name="Rectangle 2">
            <a:extLst>
              <a:ext uri="{FF2B5EF4-FFF2-40B4-BE49-F238E27FC236}">
                <a16:creationId xmlns:a16="http://schemas.microsoft.com/office/drawing/2014/main" id="{1B01493A-D7AB-96D0-F6C3-3C0566749B98}"/>
              </a:ext>
            </a:extLst>
          </p:cNvPr>
          <p:cNvSpPr>
            <a:spLocks noGrp="1" noChangeArrowheads="1"/>
          </p:cNvSpPr>
          <p:nvPr>
            <p:ph idx="1"/>
          </p:nvPr>
        </p:nvSpPr>
        <p:spPr bwMode="auto">
          <a:xfrm>
            <a:off x="641430" y="2367301"/>
            <a:ext cx="92086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rgbClr val="2B2B29"/>
                </a:solidFill>
                <a:effectLst/>
                <a:latin typeface="Arial" panose="020B0604020202020204" pitchFamily="34" charset="0"/>
              </a:rPr>
              <a:t>Aim to move around and look at everyone in the room at least once</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rgbClr val="2B2B29"/>
                </a:solidFill>
                <a:effectLst/>
                <a:latin typeface="Arial" panose="020B0604020202020204" pitchFamily="34" charset="0"/>
              </a:rPr>
              <a:t>Try about 2 seconds – less looks nervous, longer feels awkward </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rgbClr val="2B2B29"/>
                </a:solidFill>
                <a:effectLst/>
                <a:latin typeface="Arial" panose="020B0604020202020204" pitchFamily="34" charset="0"/>
              </a:rPr>
              <a:t>If you're too nervous to lock in, try looking just above people's eyes</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rgbClr val="2B2B29"/>
                </a:solidFill>
                <a:effectLst/>
                <a:latin typeface="Arial" panose="020B0604020202020204" pitchFamily="34" charset="0"/>
              </a:rPr>
              <a:t>Don't look down at your notes the whole time if you're aiming to connect</a:t>
            </a:r>
            <a:r>
              <a:rPr kumimoji="0" lang="en-US" altLang="en-US" sz="20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0709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B5D3-5123-24AE-BB94-ED65F7056FA8}"/>
              </a:ext>
            </a:extLst>
          </p:cNvPr>
          <p:cNvSpPr>
            <a:spLocks noGrp="1"/>
          </p:cNvSpPr>
          <p:nvPr>
            <p:ph type="title"/>
          </p:nvPr>
        </p:nvSpPr>
        <p:spPr/>
        <p:txBody>
          <a:bodyPr/>
          <a:lstStyle/>
          <a:p>
            <a:r>
              <a:rPr lang="en-US" sz="1800" b="1" dirty="0">
                <a:solidFill>
                  <a:srgbClr val="2B2B29"/>
                </a:solidFill>
                <a:effectLst/>
              </a:rPr>
              <a:t>2. Use hand gestures ... the right ones, that is</a:t>
            </a:r>
            <a:endParaRPr lang="en-US" dirty="0"/>
          </a:p>
        </p:txBody>
      </p:sp>
      <p:sp>
        <p:nvSpPr>
          <p:cNvPr id="3" name="Content Placeholder 2">
            <a:extLst>
              <a:ext uri="{FF2B5EF4-FFF2-40B4-BE49-F238E27FC236}">
                <a16:creationId xmlns:a16="http://schemas.microsoft.com/office/drawing/2014/main" id="{DCC20A9F-96A8-80E5-972A-3F9C62B3C40A}"/>
              </a:ext>
            </a:extLst>
          </p:cNvPr>
          <p:cNvSpPr>
            <a:spLocks noGrp="1"/>
          </p:cNvSpPr>
          <p:nvPr>
            <p:ph idx="1"/>
          </p:nvPr>
        </p:nvSpPr>
        <p:spPr/>
        <p:txBody>
          <a:bodyPr/>
          <a:lstStyle/>
          <a:p>
            <a:r>
              <a:rPr lang="en-US" dirty="0">
                <a:solidFill>
                  <a:srgbClr val="2B2B29"/>
                </a:solidFill>
                <a:effectLst/>
              </a:rPr>
              <a:t>According to </a:t>
            </a:r>
            <a:r>
              <a:rPr lang="en-US" dirty="0">
                <a:solidFill>
                  <a:srgbClr val="FF0091"/>
                </a:solidFill>
                <a:effectLst/>
              </a:rPr>
              <a:t>a </a:t>
            </a:r>
            <a:r>
              <a:rPr lang="en-US" dirty="0">
                <a:solidFill>
                  <a:srgbClr val="FF0091"/>
                </a:solidFill>
                <a:effectLst/>
                <a:hlinkClick r:id="rId2"/>
              </a:rPr>
              <a:t>study by Vanessa Van Edwards</a:t>
            </a:r>
            <a:r>
              <a:rPr lang="en-US" dirty="0">
                <a:solidFill>
                  <a:srgbClr val="2B2B29"/>
                </a:solidFill>
                <a:effectLst/>
              </a:rPr>
              <a:t>, lead investigator for Science of People, hand gestures are among the five essential ingredients that make up a successful TED talk. Intentional, well-timed hand gestures can show your audience that you care about the topic and that you're a </a:t>
            </a:r>
            <a:r>
              <a:rPr lang="en-US" dirty="0" err="1">
                <a:solidFill>
                  <a:srgbClr val="2B2B29"/>
                </a:solidFill>
                <a:effectLst/>
              </a:rPr>
              <a:t>knowledgable</a:t>
            </a:r>
            <a:r>
              <a:rPr lang="en-US" dirty="0">
                <a:solidFill>
                  <a:srgbClr val="2B2B29"/>
                </a:solidFill>
                <a:effectLst/>
              </a:rPr>
              <a:t> and effective communicator. On the flipside, unintentional hand gestures can easily cause distraction and make you look nervous or unprofessional and even annoying. </a:t>
            </a:r>
            <a:endParaRPr lang="en-US" dirty="0"/>
          </a:p>
          <a:p>
            <a:endParaRPr lang="en-US" dirty="0"/>
          </a:p>
        </p:txBody>
      </p:sp>
    </p:spTree>
    <p:extLst>
      <p:ext uri="{BB962C8B-B14F-4D97-AF65-F5344CB8AC3E}">
        <p14:creationId xmlns:p14="http://schemas.microsoft.com/office/powerpoint/2010/main" val="314468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E39D-81C8-41F6-2A35-7B28ABD0C47C}"/>
              </a:ext>
            </a:extLst>
          </p:cNvPr>
          <p:cNvSpPr>
            <a:spLocks noGrp="1"/>
          </p:cNvSpPr>
          <p:nvPr>
            <p:ph type="title"/>
          </p:nvPr>
        </p:nvSpPr>
        <p:spPr/>
        <p:txBody>
          <a:bodyPr/>
          <a:lstStyle/>
          <a:p>
            <a:r>
              <a:rPr lang="en-US" sz="1800" b="1" dirty="0">
                <a:solidFill>
                  <a:srgbClr val="2B2B29"/>
                </a:solidFill>
                <a:effectLst/>
              </a:rPr>
              <a:t>Here are a few common ones to avoid: </a:t>
            </a:r>
            <a:endParaRPr lang="en-US" dirty="0"/>
          </a:p>
        </p:txBody>
      </p:sp>
      <p:sp>
        <p:nvSpPr>
          <p:cNvPr id="3" name="Content Placeholder 2">
            <a:extLst>
              <a:ext uri="{FF2B5EF4-FFF2-40B4-BE49-F238E27FC236}">
                <a16:creationId xmlns:a16="http://schemas.microsoft.com/office/drawing/2014/main" id="{B4ABD31B-AF8E-C2AC-CC48-6C15528F99B9}"/>
              </a:ext>
            </a:extLst>
          </p:cNvPr>
          <p:cNvSpPr>
            <a:spLocks noGrp="1"/>
          </p:cNvSpPr>
          <p:nvPr>
            <p:ph idx="1"/>
          </p:nvPr>
        </p:nvSpPr>
        <p:spPr/>
        <p:txBody>
          <a:bodyPr/>
          <a:lstStyle/>
          <a:p>
            <a:r>
              <a:rPr lang="en-US" dirty="0"/>
              <a:t>Fiddling with a watch, wedding band or microphone</a:t>
            </a:r>
          </a:p>
          <a:p>
            <a:r>
              <a:rPr lang="en-US" dirty="0"/>
              <a:t>Playing with keys, pens, coins or stuff in your pocket</a:t>
            </a:r>
          </a:p>
          <a:p>
            <a:r>
              <a:rPr lang="en-US" dirty="0"/>
              <a:t>Stroking your hair, beard, mustache (or eyebrows!)</a:t>
            </a:r>
          </a:p>
          <a:p>
            <a:r>
              <a:rPr lang="en-US" dirty="0"/>
              <a:t>Repeatedly adjusting items of clothing</a:t>
            </a:r>
          </a:p>
          <a:p>
            <a:r>
              <a:rPr lang="en-US" dirty="0"/>
              <a:t>Pointing at people</a:t>
            </a:r>
          </a:p>
        </p:txBody>
      </p:sp>
    </p:spTree>
    <p:extLst>
      <p:ext uri="{BB962C8B-B14F-4D97-AF65-F5344CB8AC3E}">
        <p14:creationId xmlns:p14="http://schemas.microsoft.com/office/powerpoint/2010/main" val="43384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A542-DA7B-0AB0-CE8D-8AF59736AFC7}"/>
              </a:ext>
            </a:extLst>
          </p:cNvPr>
          <p:cNvSpPr>
            <a:spLocks noGrp="1"/>
          </p:cNvSpPr>
          <p:nvPr>
            <p:ph type="title"/>
          </p:nvPr>
        </p:nvSpPr>
        <p:spPr/>
        <p:txBody>
          <a:bodyPr/>
          <a:lstStyle/>
          <a:p>
            <a:r>
              <a:rPr lang="en-US" dirty="0"/>
              <a:t>And a few to try:</a:t>
            </a:r>
          </a:p>
        </p:txBody>
      </p:sp>
      <p:sp>
        <p:nvSpPr>
          <p:cNvPr id="3" name="Content Placeholder 2">
            <a:extLst>
              <a:ext uri="{FF2B5EF4-FFF2-40B4-BE49-F238E27FC236}">
                <a16:creationId xmlns:a16="http://schemas.microsoft.com/office/drawing/2014/main" id="{A9EE2537-EE5B-C800-EA3C-4DB097377BFC}"/>
              </a:ext>
            </a:extLst>
          </p:cNvPr>
          <p:cNvSpPr>
            <a:spLocks noGrp="1"/>
          </p:cNvSpPr>
          <p:nvPr>
            <p:ph idx="1"/>
          </p:nvPr>
        </p:nvSpPr>
        <p:spPr/>
        <p:txBody>
          <a:bodyPr/>
          <a:lstStyle/>
          <a:p>
            <a:endParaRPr lang="en-US" dirty="0"/>
          </a:p>
          <a:p>
            <a:r>
              <a:rPr lang="en-US" dirty="0"/>
              <a:t>    Pausing to point an important element or message on your slide</a:t>
            </a:r>
          </a:p>
          <a:p>
            <a:r>
              <a:rPr lang="en-US" dirty="0"/>
              <a:t>    Using welcoming, positive gestures to engage with the audience</a:t>
            </a:r>
          </a:p>
          <a:p>
            <a:r>
              <a:rPr lang="en-US" dirty="0"/>
              <a:t>    Using a gesture to invite the audience to answer a question</a:t>
            </a:r>
          </a:p>
          <a:p>
            <a:r>
              <a:rPr lang="en-US" dirty="0"/>
              <a:t>    Counting key points on your fingers for emphasis</a:t>
            </a:r>
          </a:p>
          <a:p>
            <a:r>
              <a:rPr lang="en-US" dirty="0"/>
              <a:t>    Clapping to celebrate or acknowledge an achievement </a:t>
            </a:r>
          </a:p>
          <a:p>
            <a:endParaRPr lang="en-US" dirty="0"/>
          </a:p>
        </p:txBody>
      </p:sp>
    </p:spTree>
    <p:extLst>
      <p:ext uri="{BB962C8B-B14F-4D97-AF65-F5344CB8AC3E}">
        <p14:creationId xmlns:p14="http://schemas.microsoft.com/office/powerpoint/2010/main" val="167949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0D8A-E78F-29B8-CC3E-CD06F3771388}"/>
              </a:ext>
            </a:extLst>
          </p:cNvPr>
          <p:cNvSpPr>
            <a:spLocks noGrp="1"/>
          </p:cNvSpPr>
          <p:nvPr>
            <p:ph type="title"/>
          </p:nvPr>
        </p:nvSpPr>
        <p:spPr/>
        <p:txBody>
          <a:bodyPr/>
          <a:lstStyle/>
          <a:p>
            <a:r>
              <a:rPr lang="en-US" dirty="0"/>
              <a:t>3. Consider your clothes</a:t>
            </a:r>
          </a:p>
        </p:txBody>
      </p:sp>
      <p:sp>
        <p:nvSpPr>
          <p:cNvPr id="3" name="Content Placeholder 2">
            <a:extLst>
              <a:ext uri="{FF2B5EF4-FFF2-40B4-BE49-F238E27FC236}">
                <a16:creationId xmlns:a16="http://schemas.microsoft.com/office/drawing/2014/main" id="{33BDEFD6-522D-A548-0DA5-CA2758339ECA}"/>
              </a:ext>
            </a:extLst>
          </p:cNvPr>
          <p:cNvSpPr>
            <a:spLocks noGrp="1"/>
          </p:cNvSpPr>
          <p:nvPr>
            <p:ph idx="1"/>
          </p:nvPr>
        </p:nvSpPr>
        <p:spPr/>
        <p:txBody>
          <a:bodyPr/>
          <a:lstStyle/>
          <a:p>
            <a:r>
              <a:rPr lang="en-US" dirty="0"/>
              <a:t>Are your clothes enhancing your message or distracting people</a:t>
            </a:r>
          </a:p>
          <a:p>
            <a:pPr marL="0" indent="0">
              <a:buNone/>
            </a:pPr>
            <a:r>
              <a:rPr lang="en-US" dirty="0"/>
              <a:t>A t-shirt with an eye-catching design or some provocative wording might be perfect for a night on the town, but if it's not supporting your message, it may be distracting and detracting from it. If in doubt, go neutral. Plainer clothes are often a good choice, or at least items of clothing that don't carry conflicting messaging. </a:t>
            </a:r>
          </a:p>
        </p:txBody>
      </p:sp>
    </p:spTree>
    <p:extLst>
      <p:ext uri="{BB962C8B-B14F-4D97-AF65-F5344CB8AC3E}">
        <p14:creationId xmlns:p14="http://schemas.microsoft.com/office/powerpoint/2010/main" val="80575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25E0-26CD-AAEC-5A89-AC19698C2937}"/>
              </a:ext>
            </a:extLst>
          </p:cNvPr>
          <p:cNvSpPr>
            <a:spLocks noGrp="1"/>
          </p:cNvSpPr>
          <p:nvPr>
            <p:ph type="title"/>
          </p:nvPr>
        </p:nvSpPr>
        <p:spPr/>
        <p:txBody>
          <a:bodyPr/>
          <a:lstStyle/>
          <a:p>
            <a:r>
              <a:rPr lang="en-US" sz="1800" b="1" dirty="0">
                <a:solidFill>
                  <a:srgbClr val="2B2B29"/>
                </a:solidFill>
                <a:effectLst/>
              </a:rPr>
              <a:t>4. Remember your posture</a:t>
            </a:r>
            <a:endParaRPr lang="en-US" dirty="0"/>
          </a:p>
        </p:txBody>
      </p:sp>
      <p:sp>
        <p:nvSpPr>
          <p:cNvPr id="3" name="Content Placeholder 2">
            <a:extLst>
              <a:ext uri="{FF2B5EF4-FFF2-40B4-BE49-F238E27FC236}">
                <a16:creationId xmlns:a16="http://schemas.microsoft.com/office/drawing/2014/main" id="{CFAB2FB6-D50E-305C-1142-69D4CA79DA28}"/>
              </a:ext>
            </a:extLst>
          </p:cNvPr>
          <p:cNvSpPr>
            <a:spLocks noGrp="1"/>
          </p:cNvSpPr>
          <p:nvPr>
            <p:ph idx="1"/>
          </p:nvPr>
        </p:nvSpPr>
        <p:spPr/>
        <p:txBody>
          <a:bodyPr/>
          <a:lstStyle/>
          <a:p>
            <a:r>
              <a:rPr lang="en-US" sz="1800" dirty="0">
                <a:solidFill>
                  <a:srgbClr val="2B2B29"/>
                </a:solidFill>
                <a:effectLst/>
              </a:rPr>
              <a:t>Body language matters. As mentioned in one of the earlier tips, a poor posture such as slouching will give your audience the impression that you’re not confident nor interested in your topic or yourself. If you're tense, they'll sense your nervousness. Remind yourself to relax throughout your presentation and to straighten up if you start to slouch. Not only will this give you the chance to improve your posture, but it'll also allow your audience to take in the points you’ve just covered.</a:t>
            </a:r>
            <a:endParaRPr lang="en-US" dirty="0"/>
          </a:p>
          <a:p>
            <a:endParaRPr lang="en-US" dirty="0"/>
          </a:p>
        </p:txBody>
      </p:sp>
      <p:pic>
        <p:nvPicPr>
          <p:cNvPr id="5" name="Picture 4">
            <a:extLst>
              <a:ext uri="{FF2B5EF4-FFF2-40B4-BE49-F238E27FC236}">
                <a16:creationId xmlns:a16="http://schemas.microsoft.com/office/drawing/2014/main" id="{028FB08F-3834-0C9A-44B9-9824EF26AACB}"/>
              </a:ext>
            </a:extLst>
          </p:cNvPr>
          <p:cNvPicPr>
            <a:picLocks noChangeAspect="1"/>
          </p:cNvPicPr>
          <p:nvPr/>
        </p:nvPicPr>
        <p:blipFill>
          <a:blip r:embed="rId2"/>
          <a:stretch>
            <a:fillRect/>
          </a:stretch>
        </p:blipFill>
        <p:spPr>
          <a:xfrm>
            <a:off x="5640365" y="3147671"/>
            <a:ext cx="5131466" cy="3472526"/>
          </a:xfrm>
          <a:prstGeom prst="rect">
            <a:avLst/>
          </a:prstGeom>
        </p:spPr>
      </p:pic>
    </p:spTree>
    <p:extLst>
      <p:ext uri="{BB962C8B-B14F-4D97-AF65-F5344CB8AC3E}">
        <p14:creationId xmlns:p14="http://schemas.microsoft.com/office/powerpoint/2010/main" val="1891401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53</TotalTime>
  <Words>886</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Corbel</vt:lpstr>
      <vt:lpstr>Times New Roman</vt:lpstr>
      <vt:lpstr>Parallax</vt:lpstr>
      <vt:lpstr>AL-MUSTAQBAL UNIVERSITY  Department of Biomedical Engineering</vt:lpstr>
      <vt:lpstr>PowerPoint Presentation</vt:lpstr>
      <vt:lpstr>5 body language tips to improve your presentations </vt:lpstr>
      <vt:lpstr>Here are a few tips for healthy eye contact:</vt:lpstr>
      <vt:lpstr>2. Use hand gestures ... the right ones, that is</vt:lpstr>
      <vt:lpstr>Here are a few common ones to avoid: </vt:lpstr>
      <vt:lpstr>And a few to try:</vt:lpstr>
      <vt:lpstr>3. Consider your clothes</vt:lpstr>
      <vt:lpstr>4. Remember your posture</vt:lpstr>
      <vt:lpstr>So here are two dos and two don'ts when it comes to posture during a presentation:</vt:lpstr>
      <vt:lpstr>5. Don't forget to breathe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cp:lastModifiedBy>
  <cp:revision>10</cp:revision>
  <dcterms:created xsi:type="dcterms:W3CDTF">2024-01-04T10:34:27Z</dcterms:created>
  <dcterms:modified xsi:type="dcterms:W3CDTF">2024-01-07T22:48:06Z</dcterms:modified>
</cp:coreProperties>
</file>