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73" r:id="rId8"/>
    <p:sldId id="263" r:id="rId9"/>
    <p:sldId id="264" r:id="rId10"/>
    <p:sldId id="265" r:id="rId11"/>
    <p:sldId id="266" r:id="rId12"/>
    <p:sldId id="267" r:id="rId13"/>
    <p:sldId id="268" r:id="rId14"/>
    <p:sldId id="269" r:id="rId15"/>
    <p:sldId id="270" r:id="rId16"/>
    <p:sldId id="271" r:id="rId17"/>
    <p:sldId id="272" r:id="rId18"/>
    <p:sldId id="274"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97" d="100"/>
          <a:sy n="97" d="100"/>
        </p:scale>
        <p:origin x="2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2004989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139132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8623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2226398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5678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1617439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2923298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291144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207869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CBAD4766-124A-4F22-AFE7-7DFB77757031}" type="datetimeFigureOut">
              <a:rPr lang="ar-IQ" smtClean="0"/>
              <a:t>23/04/1445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248543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BAD4766-124A-4F22-AFE7-7DFB77757031}" type="datetimeFigureOut">
              <a:rPr lang="ar-IQ" smtClean="0"/>
              <a:t>23/04/1445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400095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BAD4766-124A-4F22-AFE7-7DFB77757031}" type="datetimeFigureOut">
              <a:rPr lang="ar-IQ" smtClean="0"/>
              <a:t>23/04/1445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209415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BAD4766-124A-4F22-AFE7-7DFB77757031}" type="datetimeFigureOut">
              <a:rPr lang="ar-IQ" smtClean="0"/>
              <a:t>23/04/1445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586576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D4766-124A-4F22-AFE7-7DFB77757031}" type="datetimeFigureOut">
              <a:rPr lang="ar-IQ" smtClean="0"/>
              <a:t>23/04/1445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3546333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CBAD4766-124A-4F22-AFE7-7DFB77757031}" type="datetimeFigureOut">
              <a:rPr lang="ar-IQ" smtClean="0"/>
              <a:t>23/04/1445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45079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CBAD4766-124A-4F22-AFE7-7DFB77757031}" type="datetimeFigureOut">
              <a:rPr lang="ar-IQ" smtClean="0"/>
              <a:t>23/04/1445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DA7251B-8BF4-47A6-8AD8-1E00F44CF965}" type="slidenum">
              <a:rPr lang="ar-IQ" smtClean="0"/>
              <a:t>‹#›</a:t>
            </a:fld>
            <a:endParaRPr lang="ar-IQ"/>
          </a:p>
        </p:txBody>
      </p:sp>
    </p:spTree>
    <p:extLst>
      <p:ext uri="{BB962C8B-B14F-4D97-AF65-F5344CB8AC3E}">
        <p14:creationId xmlns:p14="http://schemas.microsoft.com/office/powerpoint/2010/main" val="49002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AD4766-124A-4F22-AFE7-7DFB77757031}" type="datetimeFigureOut">
              <a:rPr lang="ar-IQ" smtClean="0"/>
              <a:t>23/04/1445</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A7251B-8BF4-47A6-8AD8-1E00F44CF965}" type="slidenum">
              <a:rPr lang="ar-IQ" smtClean="0"/>
              <a:t>‹#›</a:t>
            </a:fld>
            <a:endParaRPr lang="ar-IQ"/>
          </a:p>
        </p:txBody>
      </p:sp>
    </p:spTree>
    <p:extLst>
      <p:ext uri="{BB962C8B-B14F-4D97-AF65-F5344CB8AC3E}">
        <p14:creationId xmlns:p14="http://schemas.microsoft.com/office/powerpoint/2010/main" val="2072347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sz="2000" b="1" dirty="0">
                <a:solidFill>
                  <a:srgbClr val="000000"/>
                </a:solidFill>
                <a:latin typeface="Times New Roman" panose="02020603050405020304" pitchFamily="18" charset="0"/>
              </a:rPr>
              <a:t>Types of composite </a:t>
            </a:r>
            <a:endParaRPr lang="en-US" sz="2000" dirty="0">
              <a:solidFill>
                <a:srgbClr val="000000"/>
              </a:solidFill>
              <a:latin typeface="Times New Roman" panose="02020603050405020304" pitchFamily="18" charset="0"/>
            </a:endParaRPr>
          </a:p>
          <a:p>
            <a:pPr algn="l"/>
            <a:r>
              <a:rPr lang="en-US" dirty="0">
                <a:solidFill>
                  <a:srgbClr val="000000"/>
                </a:solidFill>
                <a:latin typeface="Times New Roman" panose="02020603050405020304" pitchFamily="18" charset="0"/>
              </a:rPr>
              <a:t>Based on </a:t>
            </a:r>
            <a:r>
              <a:rPr lang="en-US" b="1" dirty="0">
                <a:solidFill>
                  <a:srgbClr val="000000"/>
                </a:solidFill>
                <a:latin typeface="Times New Roman" panose="02020603050405020304" pitchFamily="18" charset="0"/>
              </a:rPr>
              <a:t>curing mechanism </a:t>
            </a:r>
            <a:r>
              <a:rPr lang="en-US" dirty="0">
                <a:solidFill>
                  <a:srgbClr val="000000"/>
                </a:solidFill>
                <a:latin typeface="Times New Roman" panose="02020603050405020304" pitchFamily="18" charset="0"/>
              </a:rPr>
              <a:t>can be divided to: </a:t>
            </a:r>
          </a:p>
          <a:p>
            <a:pPr algn="l"/>
            <a:r>
              <a:rPr lang="en-US" dirty="0">
                <a:solidFill>
                  <a:srgbClr val="000000"/>
                </a:solidFill>
                <a:latin typeface="Times New Roman" panose="02020603050405020304" pitchFamily="18" charset="0"/>
              </a:rPr>
              <a:t>1. Chemically activated composite or self cured composite. </a:t>
            </a:r>
          </a:p>
          <a:p>
            <a:pPr algn="l"/>
            <a:r>
              <a:rPr lang="en-US" dirty="0">
                <a:solidFill>
                  <a:srgbClr val="000000"/>
                </a:solidFill>
                <a:latin typeface="Times New Roman" panose="02020603050405020304" pitchFamily="18" charset="0"/>
              </a:rPr>
              <a:t>2. Light activated composite. </a:t>
            </a:r>
          </a:p>
          <a:p>
            <a:pPr algn="l"/>
            <a:r>
              <a:rPr lang="en-US" dirty="0">
                <a:solidFill>
                  <a:srgbClr val="000000"/>
                </a:solidFill>
                <a:latin typeface="Times New Roman" panose="02020603050405020304" pitchFamily="18" charset="0"/>
              </a:rPr>
              <a:t>3. Dual cured composite </a:t>
            </a:r>
          </a:p>
          <a:p>
            <a:pPr algn="l"/>
            <a:endParaRPr lang="ar-IQ" dirty="0"/>
          </a:p>
        </p:txBody>
      </p:sp>
      <p:pic>
        <p:nvPicPr>
          <p:cNvPr id="4" name="صورة 3"/>
          <p:cNvPicPr>
            <a:picLocks noChangeAspect="1"/>
          </p:cNvPicPr>
          <p:nvPr/>
        </p:nvPicPr>
        <p:blipFill>
          <a:blip r:embed="rId2"/>
          <a:stretch>
            <a:fillRect/>
          </a:stretch>
        </p:blipFill>
        <p:spPr>
          <a:xfrm>
            <a:off x="1520652" y="4273499"/>
            <a:ext cx="7753350" cy="2066925"/>
          </a:xfrm>
          <a:prstGeom prst="rect">
            <a:avLst/>
          </a:prstGeom>
        </p:spPr>
      </p:pic>
    </p:spTree>
    <p:extLst>
      <p:ext uri="{BB962C8B-B14F-4D97-AF65-F5344CB8AC3E}">
        <p14:creationId xmlns:p14="http://schemas.microsoft.com/office/powerpoint/2010/main" val="1261079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sz="2000" b="1" dirty="0">
                <a:solidFill>
                  <a:srgbClr val="000000"/>
                </a:solidFill>
                <a:latin typeface="Times New Roman" panose="02020603050405020304" pitchFamily="18" charset="0"/>
              </a:rPr>
              <a:t>2.Micro filled composite: </a:t>
            </a:r>
            <a:r>
              <a:rPr lang="en-US" dirty="0">
                <a:solidFill>
                  <a:srgbClr val="000000"/>
                </a:solidFill>
                <a:latin typeface="Times New Roman" panose="02020603050405020304" pitchFamily="18" charset="0"/>
              </a:rPr>
              <a:t>They were developed to overcome the problems of surface roughness of conventional composite. The </a:t>
            </a:r>
            <a:r>
              <a:rPr lang="en-US" dirty="0" err="1">
                <a:solidFill>
                  <a:srgbClr val="000000"/>
                </a:solidFill>
                <a:latin typeface="Times New Roman" panose="02020603050405020304" pitchFamily="18" charset="0"/>
              </a:rPr>
              <a:t>microfilled</a:t>
            </a:r>
            <a:r>
              <a:rPr lang="en-US" dirty="0">
                <a:solidFill>
                  <a:srgbClr val="000000"/>
                </a:solidFill>
                <a:latin typeface="Times New Roman" panose="02020603050405020304" pitchFamily="18" charset="0"/>
              </a:rPr>
              <a:t> composite achieved the smoothness of unfilled acrylic direct filling resins and the advantages of having filler. The smoother surface is due to the incorporation of micro fillers, </a:t>
            </a:r>
            <a:r>
              <a:rPr lang="en-US" b="1" dirty="0">
                <a:solidFill>
                  <a:srgbClr val="000000"/>
                </a:solidFill>
                <a:latin typeface="Times New Roman" panose="02020603050405020304" pitchFamily="18" charset="0"/>
              </a:rPr>
              <a:t>Colloidal silica </a:t>
            </a:r>
            <a:r>
              <a:rPr lang="en-US" dirty="0">
                <a:solidFill>
                  <a:srgbClr val="000000"/>
                </a:solidFill>
                <a:latin typeface="Times New Roman" panose="02020603050405020304" pitchFamily="18" charset="0"/>
              </a:rPr>
              <a:t>is used as micro filler with size </a:t>
            </a:r>
            <a:r>
              <a:rPr lang="en-US" b="1" dirty="0">
                <a:solidFill>
                  <a:srgbClr val="000000"/>
                </a:solidFill>
                <a:latin typeface="Times New Roman" panose="02020603050405020304" pitchFamily="18" charset="0"/>
              </a:rPr>
              <a:t>0.01 to 0.1 </a:t>
            </a:r>
            <a:r>
              <a:rPr lang="en-US" b="1" dirty="0" err="1">
                <a:solidFill>
                  <a:srgbClr val="000000"/>
                </a:solidFill>
                <a:latin typeface="Times New Roman" panose="02020603050405020304" pitchFamily="18" charset="0"/>
              </a:rPr>
              <a:t>μm</a:t>
            </a:r>
            <a:r>
              <a:rPr lang="en-US" dirty="0">
                <a:solidFill>
                  <a:srgbClr val="000000"/>
                </a:solidFill>
                <a:latin typeface="Times New Roman" panose="02020603050405020304" pitchFamily="18" charset="0"/>
              </a:rPr>
              <a:t>, Filler loading is </a:t>
            </a:r>
            <a:r>
              <a:rPr lang="en-US" b="1" dirty="0">
                <a:solidFill>
                  <a:srgbClr val="000000"/>
                </a:solidFill>
                <a:latin typeface="Times New Roman" panose="02020603050405020304" pitchFamily="18" charset="0"/>
              </a:rPr>
              <a:t>50 vol. </a:t>
            </a:r>
            <a:r>
              <a:rPr lang="en-US" b="1" dirty="0" err="1">
                <a:solidFill>
                  <a:srgbClr val="000000"/>
                </a:solidFill>
                <a:latin typeface="Times New Roman" panose="02020603050405020304" pitchFamily="18" charset="0"/>
              </a:rPr>
              <a:t>wt</a:t>
            </a:r>
            <a:r>
              <a:rPr lang="en-US" b="1" dirty="0">
                <a:solidFill>
                  <a:srgbClr val="000000"/>
                </a:solidFill>
                <a:latin typeface="Times New Roman" panose="02020603050405020304" pitchFamily="18" charset="0"/>
              </a:rPr>
              <a:t> %. </a:t>
            </a:r>
            <a:endParaRPr lang="ar-IQ" dirty="0"/>
          </a:p>
        </p:txBody>
      </p:sp>
    </p:spTree>
    <p:extLst>
      <p:ext uri="{BB962C8B-B14F-4D97-AF65-F5344CB8AC3E}">
        <p14:creationId xmlns:p14="http://schemas.microsoft.com/office/powerpoint/2010/main" val="3938144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sz="2000" b="1" dirty="0">
                <a:solidFill>
                  <a:srgbClr val="000000"/>
                </a:solidFill>
                <a:latin typeface="Times New Roman" panose="02020603050405020304" pitchFamily="18" charset="0"/>
              </a:rPr>
              <a:t>3.Small particles composite: </a:t>
            </a:r>
            <a:r>
              <a:rPr lang="en-US" dirty="0">
                <a:solidFill>
                  <a:srgbClr val="000000"/>
                </a:solidFill>
                <a:latin typeface="Times New Roman" panose="02020603050405020304" pitchFamily="18" charset="0"/>
              </a:rPr>
              <a:t>Small particles composite were introduced in an attempt to have good surface smoothness (like </a:t>
            </a:r>
            <a:r>
              <a:rPr lang="en-US" dirty="0" err="1">
                <a:solidFill>
                  <a:srgbClr val="000000"/>
                </a:solidFill>
                <a:latin typeface="Times New Roman" panose="02020603050405020304" pitchFamily="18" charset="0"/>
              </a:rPr>
              <a:t>microfilled</a:t>
            </a:r>
            <a:r>
              <a:rPr lang="en-US" dirty="0">
                <a:solidFill>
                  <a:srgbClr val="000000"/>
                </a:solidFill>
                <a:latin typeface="Times New Roman" panose="02020603050405020304" pitchFamily="18" charset="0"/>
              </a:rPr>
              <a:t> composite) and yet retain or improve the physical and mechanical properties of conventional composite. The small particles composite use fillers that have been ground to smaller filler size about </a:t>
            </a:r>
            <a:r>
              <a:rPr lang="en-US" b="1" dirty="0">
                <a:solidFill>
                  <a:srgbClr val="000000"/>
                </a:solidFill>
                <a:latin typeface="Times New Roman" panose="02020603050405020304" pitchFamily="18" charset="0"/>
              </a:rPr>
              <a:t>0.1 – 10 </a:t>
            </a:r>
            <a:r>
              <a:rPr lang="en-US" b="1" dirty="0" err="1">
                <a:solidFill>
                  <a:srgbClr val="000000"/>
                </a:solidFill>
                <a:latin typeface="Times New Roman" panose="02020603050405020304" pitchFamily="18" charset="0"/>
              </a:rPr>
              <a:t>μm</a:t>
            </a:r>
            <a:r>
              <a:rPr lang="en-US" dirty="0" smtClean="0">
                <a:solidFill>
                  <a:srgbClr val="000000"/>
                </a:solidFill>
                <a:latin typeface="Times New Roman" panose="02020603050405020304" pitchFamily="18" charset="0"/>
              </a:rPr>
              <a:t>.</a:t>
            </a:r>
          </a:p>
          <a:p>
            <a:pPr algn="l"/>
            <a:r>
              <a:rPr lang="en-US" dirty="0">
                <a:solidFill>
                  <a:srgbClr val="000000"/>
                </a:solidFill>
                <a:latin typeface="Times New Roman" panose="02020603050405020304" pitchFamily="18" charset="0"/>
              </a:rPr>
              <a:t> Due to the higher filler content ( 65 to 77 vol. % or 80 to 90 wt. %) the best physical and mechanical properties are observed with this type. they can be used in areas of stress such as CI II and CI III restorations (Due to the improved strength and abrasion resistance). The filler employed are:</a:t>
            </a:r>
            <a:endParaRPr lang="ar-IQ" dirty="0"/>
          </a:p>
        </p:txBody>
      </p:sp>
    </p:spTree>
    <p:extLst>
      <p:ext uri="{BB962C8B-B14F-4D97-AF65-F5344CB8AC3E}">
        <p14:creationId xmlns:p14="http://schemas.microsoft.com/office/powerpoint/2010/main" val="326144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endParaRPr lang="ar-IQ" sz="1400" dirty="0">
              <a:solidFill>
                <a:srgbClr val="000000"/>
              </a:solidFill>
              <a:latin typeface="Times New Roman" panose="02020603050405020304" pitchFamily="18" charset="0"/>
            </a:endParaRPr>
          </a:p>
          <a:p>
            <a:pPr algn="l"/>
            <a:r>
              <a:rPr lang="en-US" dirty="0">
                <a:solidFill>
                  <a:srgbClr val="000000"/>
                </a:solidFill>
                <a:latin typeface="Times New Roman" panose="02020603050405020304" pitchFamily="18" charset="0"/>
              </a:rPr>
              <a:t>1. </a:t>
            </a:r>
            <a:r>
              <a:rPr lang="en-US" b="1" dirty="0">
                <a:solidFill>
                  <a:srgbClr val="000000"/>
                </a:solidFill>
                <a:latin typeface="Times New Roman" panose="02020603050405020304" pitchFamily="18" charset="0"/>
              </a:rPr>
              <a:t>Glass containing heavy metals, Ground quartz </a:t>
            </a:r>
            <a:r>
              <a:rPr lang="en-US" dirty="0">
                <a:solidFill>
                  <a:srgbClr val="000000"/>
                </a:solidFill>
                <a:latin typeface="Times New Roman" panose="02020603050405020304" pitchFamily="18" charset="0"/>
              </a:rPr>
              <a:t>is also used </a:t>
            </a:r>
            <a:endParaRPr lang="ar-IQ" sz="1200" dirty="0">
              <a:latin typeface="Times New Roman" panose="02020603050405020304" pitchFamily="18" charset="0"/>
            </a:endParaRPr>
          </a:p>
          <a:p>
            <a:pPr algn="l"/>
            <a:r>
              <a:rPr lang="en-US" dirty="0">
                <a:latin typeface="Times New Roman" panose="02020603050405020304" pitchFamily="18" charset="0"/>
              </a:rPr>
              <a:t>2. </a:t>
            </a:r>
            <a:r>
              <a:rPr lang="en-US" b="1" dirty="0">
                <a:latin typeface="Times New Roman" panose="02020603050405020304" pitchFamily="18" charset="0"/>
              </a:rPr>
              <a:t>Colloidal silica </a:t>
            </a:r>
            <a:r>
              <a:rPr lang="en-US" dirty="0">
                <a:latin typeface="Times New Roman" panose="02020603050405020304" pitchFamily="18" charset="0"/>
              </a:rPr>
              <a:t>is also added in small amount. 5 </a:t>
            </a:r>
            <a:r>
              <a:rPr lang="en-US" dirty="0" err="1">
                <a:latin typeface="Times New Roman" panose="02020603050405020304" pitchFamily="18" charset="0"/>
              </a:rPr>
              <a:t>wt</a:t>
            </a:r>
            <a:r>
              <a:rPr lang="en-US" dirty="0">
                <a:latin typeface="Times New Roman" panose="02020603050405020304" pitchFamily="18" charset="0"/>
              </a:rPr>
              <a:t> % to adjust the paste viscosity. </a:t>
            </a:r>
          </a:p>
          <a:p>
            <a:pPr algn="l"/>
            <a:endParaRPr lang="ar-IQ" dirty="0"/>
          </a:p>
        </p:txBody>
      </p:sp>
    </p:spTree>
    <p:extLst>
      <p:ext uri="{BB962C8B-B14F-4D97-AF65-F5344CB8AC3E}">
        <p14:creationId xmlns:p14="http://schemas.microsoft.com/office/powerpoint/2010/main" val="2446462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sz="2000" b="1" dirty="0">
                <a:solidFill>
                  <a:srgbClr val="000000"/>
                </a:solidFill>
                <a:latin typeface="Times New Roman" panose="02020603050405020304" pitchFamily="18" charset="0"/>
              </a:rPr>
              <a:t>4. Hybrid composite: - </a:t>
            </a:r>
            <a:r>
              <a:rPr lang="en-US" dirty="0">
                <a:solidFill>
                  <a:srgbClr val="000000"/>
                </a:solidFill>
                <a:latin typeface="Times New Roman" panose="02020603050405020304" pitchFamily="18" charset="0"/>
              </a:rPr>
              <a:t>These were developed so as to obtain better surface smoothness than that of small particle, but yet maintain the properties of latter. The hybrid composites have a surface smoothness and esthetics competitive with </a:t>
            </a:r>
            <a:r>
              <a:rPr lang="en-US" dirty="0" err="1">
                <a:solidFill>
                  <a:srgbClr val="000000"/>
                </a:solidFill>
                <a:latin typeface="Times New Roman" panose="02020603050405020304" pitchFamily="18" charset="0"/>
              </a:rPr>
              <a:t>microfilled</a:t>
            </a:r>
            <a:r>
              <a:rPr lang="en-US" dirty="0">
                <a:solidFill>
                  <a:srgbClr val="000000"/>
                </a:solidFill>
                <a:latin typeface="Times New Roman" panose="02020603050405020304" pitchFamily="18" charset="0"/>
              </a:rPr>
              <a:t> composite for anterior restoration. </a:t>
            </a:r>
          </a:p>
          <a:p>
            <a:pPr algn="l"/>
            <a:r>
              <a:rPr lang="en-US" dirty="0">
                <a:solidFill>
                  <a:srgbClr val="000000"/>
                </a:solidFill>
                <a:latin typeface="Times New Roman" panose="02020603050405020304" pitchFamily="18" charset="0"/>
              </a:rPr>
              <a:t>Hybrid composites are formulated with mixed filler systems containing both </a:t>
            </a:r>
            <a:r>
              <a:rPr lang="en-US" dirty="0" err="1">
                <a:solidFill>
                  <a:srgbClr val="000000"/>
                </a:solidFill>
                <a:latin typeface="Times New Roman" panose="02020603050405020304" pitchFamily="18" charset="0"/>
              </a:rPr>
              <a:t>microfine</a:t>
            </a:r>
            <a:r>
              <a:rPr lang="en-US" dirty="0">
                <a:solidFill>
                  <a:srgbClr val="000000"/>
                </a:solidFill>
                <a:latin typeface="Times New Roman" panose="02020603050405020304" pitchFamily="18" charset="0"/>
              </a:rPr>
              <a:t> (</a:t>
            </a:r>
            <a:r>
              <a:rPr lang="en-US" b="1" dirty="0">
                <a:solidFill>
                  <a:srgbClr val="000000"/>
                </a:solidFill>
                <a:latin typeface="Times New Roman" panose="02020603050405020304" pitchFamily="18" charset="0"/>
              </a:rPr>
              <a:t>0.01 to 0.1 </a:t>
            </a:r>
            <a:r>
              <a:rPr lang="en-US" b="1" dirty="0" err="1">
                <a:solidFill>
                  <a:srgbClr val="000000"/>
                </a:solidFill>
                <a:latin typeface="Times New Roman" panose="02020603050405020304" pitchFamily="18" charset="0"/>
              </a:rPr>
              <a:t>μm</a:t>
            </a:r>
            <a:r>
              <a:rPr lang="en-US" dirty="0">
                <a:solidFill>
                  <a:srgbClr val="000000"/>
                </a:solidFill>
                <a:latin typeface="Times New Roman" panose="02020603050405020304" pitchFamily="18" charset="0"/>
              </a:rPr>
              <a:t>) and fine (</a:t>
            </a:r>
            <a:r>
              <a:rPr lang="en-US" b="1" dirty="0">
                <a:solidFill>
                  <a:srgbClr val="000000"/>
                </a:solidFill>
                <a:latin typeface="Times New Roman" panose="02020603050405020304" pitchFamily="18" charset="0"/>
              </a:rPr>
              <a:t>0.1 to 10 </a:t>
            </a:r>
            <a:r>
              <a:rPr lang="en-US" b="1" dirty="0" err="1">
                <a:solidFill>
                  <a:srgbClr val="000000"/>
                </a:solidFill>
                <a:latin typeface="Times New Roman" panose="02020603050405020304" pitchFamily="18" charset="0"/>
              </a:rPr>
              <a:t>μm</a:t>
            </a:r>
            <a:r>
              <a:rPr lang="en-US" dirty="0">
                <a:solidFill>
                  <a:srgbClr val="000000"/>
                </a:solidFill>
                <a:latin typeface="Times New Roman" panose="02020603050405020304" pitchFamily="18" charset="0"/>
              </a:rPr>
              <a:t>) particle </a:t>
            </a:r>
            <a:r>
              <a:rPr lang="en-US" dirty="0" smtClean="0">
                <a:solidFill>
                  <a:srgbClr val="000000"/>
                </a:solidFill>
                <a:latin typeface="Times New Roman" panose="02020603050405020304" pitchFamily="18" charset="0"/>
              </a:rPr>
              <a:t>fillers. </a:t>
            </a:r>
            <a:endParaRPr lang="ar-IQ" dirty="0"/>
          </a:p>
        </p:txBody>
      </p:sp>
    </p:spTree>
    <p:extLst>
      <p:ext uri="{BB962C8B-B14F-4D97-AF65-F5344CB8AC3E}">
        <p14:creationId xmlns:p14="http://schemas.microsoft.com/office/powerpoint/2010/main" val="1168184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a:t>5.Nanocomposite/ </a:t>
            </a:r>
            <a:r>
              <a:rPr lang="en-US" dirty="0" err="1"/>
              <a:t>Nanofillers</a:t>
            </a:r>
            <a:r>
              <a:rPr lang="en-US" dirty="0"/>
              <a:t> :</a:t>
            </a:r>
            <a:r>
              <a:rPr lang="en-US" dirty="0" err="1"/>
              <a:t>Nanofillers</a:t>
            </a:r>
            <a:r>
              <a:rPr lang="en-US" dirty="0"/>
              <a:t> and Nanocomposites the latest advancement in composite technology has been the use of nanotechnology in development of fillers. Nanotechnology is the production of functional materials and structures in the range of 1 -100 nanometers (nm) by various physical and chemical methods</a:t>
            </a:r>
            <a:r>
              <a:rPr lang="en-US" dirty="0" smtClean="0"/>
              <a:t>.</a:t>
            </a:r>
          </a:p>
          <a:p>
            <a:pPr algn="l"/>
            <a:r>
              <a:rPr lang="en-US" dirty="0"/>
              <a:t>Manipulation of the composite: Composites used for restoring teeth are usually supplied in a kit containing the following:</a:t>
            </a:r>
          </a:p>
          <a:p>
            <a:pPr algn="l"/>
            <a:r>
              <a:rPr lang="en-US" dirty="0"/>
              <a:t>• Syringes of composite resin paste in various shades.</a:t>
            </a:r>
            <a:endParaRPr lang="ar-IQ" dirty="0"/>
          </a:p>
        </p:txBody>
      </p:sp>
    </p:spTree>
    <p:extLst>
      <p:ext uri="{BB962C8B-B14F-4D97-AF65-F5344CB8AC3E}">
        <p14:creationId xmlns:p14="http://schemas.microsoft.com/office/powerpoint/2010/main" val="236692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endParaRPr lang="ar-IQ" dirty="0"/>
          </a:p>
          <a:p>
            <a:pPr algn="l"/>
            <a:r>
              <a:rPr lang="en-US" dirty="0"/>
              <a:t>Etching liquid (37% phosphoric acid). </a:t>
            </a:r>
          </a:p>
          <a:p>
            <a:pPr algn="l"/>
            <a:r>
              <a:rPr lang="en-US" dirty="0"/>
              <a:t>• Enamel dentin bonding agent. </a:t>
            </a:r>
          </a:p>
          <a:p>
            <a:pPr algn="l"/>
            <a:r>
              <a:rPr lang="en-US" dirty="0"/>
              <a:t>• Shade guide</a:t>
            </a:r>
            <a:r>
              <a:rPr lang="en-US" dirty="0" smtClean="0"/>
              <a:t>.</a:t>
            </a:r>
          </a:p>
          <a:p>
            <a:pPr algn="l"/>
            <a:r>
              <a:rPr lang="en-US" dirty="0" smtClean="0"/>
              <a:t> </a:t>
            </a:r>
            <a:endParaRPr lang="en-US" dirty="0"/>
          </a:p>
          <a:p>
            <a:pPr algn="l"/>
            <a:endParaRPr lang="ar-IQ" dirty="0"/>
          </a:p>
        </p:txBody>
      </p:sp>
      <p:pic>
        <p:nvPicPr>
          <p:cNvPr id="4" name="صورة 3"/>
          <p:cNvPicPr>
            <a:picLocks noChangeAspect="1"/>
          </p:cNvPicPr>
          <p:nvPr/>
        </p:nvPicPr>
        <p:blipFill>
          <a:blip r:embed="rId2"/>
          <a:stretch>
            <a:fillRect/>
          </a:stretch>
        </p:blipFill>
        <p:spPr>
          <a:xfrm>
            <a:off x="2712362" y="4393890"/>
            <a:ext cx="3463636" cy="1877661"/>
          </a:xfrm>
          <a:prstGeom prst="rect">
            <a:avLst/>
          </a:prstGeom>
        </p:spPr>
      </p:pic>
    </p:spTree>
    <p:extLst>
      <p:ext uri="{BB962C8B-B14F-4D97-AF65-F5344CB8AC3E}">
        <p14:creationId xmlns:p14="http://schemas.microsoft.com/office/powerpoint/2010/main" val="3845349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a:t>The manipulation is</a:t>
            </a:r>
          </a:p>
          <a:p>
            <a:pPr algn="l"/>
            <a:r>
              <a:rPr lang="en-US" dirty="0"/>
              <a:t>1. pulpal protection: with cavity liner</a:t>
            </a:r>
          </a:p>
          <a:p>
            <a:pPr algn="l"/>
            <a:r>
              <a:rPr lang="en-US" dirty="0"/>
              <a:t>2. Etching: the enamel at the cavity margins is acid etched with 37% phosphoric acid solution or gel for 30 seconds. Flush the acid away with water, and gently dry the surface with a stream of air.</a:t>
            </a:r>
          </a:p>
          <a:p>
            <a:pPr algn="l"/>
            <a:r>
              <a:rPr lang="en-US" dirty="0"/>
              <a:t>3. Bonding agent an enamel and dentin bond agent is applied and polymerized that provides micromechanical retention of the restoration. The cavity is now ready for the composite.</a:t>
            </a:r>
          </a:p>
          <a:p>
            <a:pPr algn="l"/>
            <a:r>
              <a:rPr lang="en-US" dirty="0"/>
              <a:t>4. dispensing: For light-Cured Composites, dispense small increments and pack into the cavity preparation, while controlled setting time allows for the individual polymerization of small increments of composite which help</a:t>
            </a:r>
            <a:endParaRPr lang="ar-IQ" dirty="0"/>
          </a:p>
        </p:txBody>
      </p:sp>
    </p:spTree>
    <p:extLst>
      <p:ext uri="{BB962C8B-B14F-4D97-AF65-F5344CB8AC3E}">
        <p14:creationId xmlns:p14="http://schemas.microsoft.com/office/powerpoint/2010/main" val="2379575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a:t>in:</a:t>
            </a:r>
          </a:p>
          <a:p>
            <a:pPr algn="l"/>
            <a:r>
              <a:rPr lang="en-US" dirty="0"/>
              <a:t>A- Use of multiple shades of composite within a single restoration.</a:t>
            </a:r>
          </a:p>
          <a:p>
            <a:pPr algn="l"/>
            <a:r>
              <a:rPr lang="en-US" dirty="0"/>
              <a:t>B- Accommodating polymerization shrinkage within each </a:t>
            </a:r>
            <a:r>
              <a:rPr lang="en-US" dirty="0" smtClean="0"/>
              <a:t>increment</a:t>
            </a:r>
          </a:p>
          <a:p>
            <a:pPr algn="l"/>
            <a:endParaRPr lang="ar-IQ" dirty="0"/>
          </a:p>
        </p:txBody>
      </p:sp>
    </p:spTree>
    <p:extLst>
      <p:ext uri="{BB962C8B-B14F-4D97-AF65-F5344CB8AC3E}">
        <p14:creationId xmlns:p14="http://schemas.microsoft.com/office/powerpoint/2010/main" val="165977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endParaRPr lang="ar-IQ" sz="1400" dirty="0">
              <a:solidFill>
                <a:srgbClr val="000000"/>
              </a:solidFill>
              <a:latin typeface="Times New Roman" panose="02020603050405020304" pitchFamily="18" charset="0"/>
            </a:endParaRPr>
          </a:p>
          <a:p>
            <a:pPr algn="l"/>
            <a:r>
              <a:rPr lang="en-US" sz="2000" b="1" dirty="0">
                <a:solidFill>
                  <a:srgbClr val="000000"/>
                </a:solidFill>
                <a:latin typeface="Times New Roman" panose="02020603050405020304" pitchFamily="18" charset="0"/>
              </a:rPr>
              <a:t>6. </a:t>
            </a:r>
            <a:r>
              <a:rPr lang="en-US" b="1" dirty="0">
                <a:solidFill>
                  <a:srgbClr val="000000"/>
                </a:solidFill>
                <a:latin typeface="Times New Roman" panose="02020603050405020304" pitchFamily="18" charset="0"/>
              </a:rPr>
              <a:t>Polymerization: </a:t>
            </a:r>
            <a:r>
              <a:rPr lang="en-US" dirty="0">
                <a:solidFill>
                  <a:srgbClr val="000000"/>
                </a:solidFill>
                <a:latin typeface="Times New Roman" panose="02020603050405020304" pitchFamily="18" charset="0"/>
              </a:rPr>
              <a:t>for light cure composite the exposure times vary from 20 to 60 seconds for a restoration </a:t>
            </a:r>
            <a:r>
              <a:rPr lang="en-US" b="1" dirty="0">
                <a:solidFill>
                  <a:srgbClr val="000000"/>
                </a:solidFill>
                <a:latin typeface="Times New Roman" panose="02020603050405020304" pitchFamily="18" charset="0"/>
              </a:rPr>
              <a:t>2 mm </a:t>
            </a:r>
            <a:r>
              <a:rPr lang="en-US" dirty="0">
                <a:solidFill>
                  <a:srgbClr val="000000"/>
                </a:solidFill>
                <a:latin typeface="Times New Roman" panose="02020603050405020304" pitchFamily="18" charset="0"/>
              </a:rPr>
              <a:t>thick depending on the type of light-curing unit and the (type, depth, and shade) of the composite. </a:t>
            </a:r>
          </a:p>
          <a:p>
            <a:pPr algn="l"/>
            <a:r>
              <a:rPr lang="en-US" dirty="0">
                <a:solidFill>
                  <a:srgbClr val="000000"/>
                </a:solidFill>
                <a:latin typeface="Times New Roman" panose="02020603050405020304" pitchFamily="18" charset="0"/>
              </a:rPr>
              <a:t>for Self-Cured Composites: After mixing, a working (or insertion) time is </a:t>
            </a:r>
            <a:r>
              <a:rPr lang="en-US" b="1" dirty="0">
                <a:solidFill>
                  <a:srgbClr val="000000"/>
                </a:solidFill>
                <a:latin typeface="Times New Roman" panose="02020603050405020304" pitchFamily="18" charset="0"/>
              </a:rPr>
              <a:t>1 to 1.5 </a:t>
            </a:r>
            <a:r>
              <a:rPr lang="en-US" dirty="0">
                <a:solidFill>
                  <a:srgbClr val="000000"/>
                </a:solidFill>
                <a:latin typeface="Times New Roman" panose="02020603050405020304" pitchFamily="18" charset="0"/>
              </a:rPr>
              <a:t>minutes then the mix will begin to harden, the setting time is about </a:t>
            </a:r>
            <a:r>
              <a:rPr lang="en-US" b="1" dirty="0">
                <a:solidFill>
                  <a:srgbClr val="000000"/>
                </a:solidFill>
                <a:latin typeface="Times New Roman" panose="02020603050405020304" pitchFamily="18" charset="0"/>
              </a:rPr>
              <a:t>4 to 5 </a:t>
            </a:r>
            <a:r>
              <a:rPr lang="en-US" dirty="0">
                <a:solidFill>
                  <a:srgbClr val="000000"/>
                </a:solidFill>
                <a:latin typeface="Times New Roman" panose="02020603050405020304" pitchFamily="18" charset="0"/>
              </a:rPr>
              <a:t>minutes from the start of the mix. </a:t>
            </a:r>
          </a:p>
          <a:p>
            <a:pPr algn="l"/>
            <a:r>
              <a:rPr lang="en-US" dirty="0">
                <a:solidFill>
                  <a:srgbClr val="000000"/>
                </a:solidFill>
                <a:latin typeface="Times New Roman" panose="02020603050405020304" pitchFamily="18" charset="0"/>
              </a:rPr>
              <a:t>For Dual-Cured Composites: They contain chemical accelerators and light activators, so polymerization can be initiated by light and then continued by the self-cured mechanism. </a:t>
            </a:r>
          </a:p>
          <a:p>
            <a:pPr algn="l"/>
            <a:r>
              <a:rPr lang="en-US" sz="2000" b="1" dirty="0">
                <a:solidFill>
                  <a:srgbClr val="000000"/>
                </a:solidFill>
                <a:latin typeface="Times New Roman" panose="02020603050405020304" pitchFamily="18" charset="0"/>
              </a:rPr>
              <a:t>7. Finishing and polishing. </a:t>
            </a:r>
            <a:endParaRPr lang="en-US" sz="2000" dirty="0">
              <a:solidFill>
                <a:srgbClr val="000000"/>
              </a:solidFill>
              <a:latin typeface="Times New Roman" panose="02020603050405020304" pitchFamily="18" charset="0"/>
            </a:endParaRPr>
          </a:p>
          <a:p>
            <a:pPr algn="l"/>
            <a:endParaRPr lang="ar-IQ" dirty="0"/>
          </a:p>
        </p:txBody>
      </p:sp>
    </p:spTree>
    <p:extLst>
      <p:ext uri="{BB962C8B-B14F-4D97-AF65-F5344CB8AC3E}">
        <p14:creationId xmlns:p14="http://schemas.microsoft.com/office/powerpoint/2010/main" val="2916626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ctr"/>
            <a:r>
              <a:rPr lang="en-US" sz="5400" dirty="0" smtClean="0"/>
              <a:t>Thank you</a:t>
            </a:r>
            <a:endParaRPr lang="ar-IQ" sz="5400" dirty="0"/>
          </a:p>
        </p:txBody>
      </p:sp>
    </p:spTree>
    <p:extLst>
      <p:ext uri="{BB962C8B-B14F-4D97-AF65-F5344CB8AC3E}">
        <p14:creationId xmlns:p14="http://schemas.microsoft.com/office/powerpoint/2010/main" val="3139234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a:t>Based on size of filler particles can be divided to:</a:t>
            </a:r>
          </a:p>
          <a:p>
            <a:pPr algn="l"/>
            <a:r>
              <a:rPr lang="en-US" dirty="0"/>
              <a:t>1. Conventional or traditional composite.</a:t>
            </a:r>
          </a:p>
          <a:p>
            <a:pPr algn="l"/>
            <a:r>
              <a:rPr lang="en-US" dirty="0"/>
              <a:t>2. Small particles composite.</a:t>
            </a:r>
          </a:p>
          <a:p>
            <a:pPr algn="l"/>
            <a:r>
              <a:rPr lang="en-US" dirty="0"/>
              <a:t>3. Micro filled composite.</a:t>
            </a:r>
          </a:p>
          <a:p>
            <a:pPr algn="l"/>
            <a:r>
              <a:rPr lang="en-US" dirty="0"/>
              <a:t>4. Hybrid composite.</a:t>
            </a:r>
          </a:p>
          <a:p>
            <a:pPr algn="l"/>
            <a:r>
              <a:rPr lang="en-US" dirty="0"/>
              <a:t>5. Nanocomposites.</a:t>
            </a:r>
            <a:endParaRPr lang="ar-IQ" dirty="0"/>
          </a:p>
        </p:txBody>
      </p:sp>
    </p:spTree>
    <p:extLst>
      <p:ext uri="{BB962C8B-B14F-4D97-AF65-F5344CB8AC3E}">
        <p14:creationId xmlns:p14="http://schemas.microsoft.com/office/powerpoint/2010/main" val="1546327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sz="2000" b="1" dirty="0">
                <a:solidFill>
                  <a:srgbClr val="000000"/>
                </a:solidFill>
                <a:latin typeface="Times New Roman" panose="02020603050405020304" pitchFamily="18" charset="0"/>
              </a:rPr>
              <a:t>Chemically activated composite resins (self cured composite):</a:t>
            </a:r>
            <a:r>
              <a:rPr lang="en-US" dirty="0">
                <a:solidFill>
                  <a:srgbClr val="000000"/>
                </a:solidFill>
                <a:latin typeface="Times New Roman" panose="02020603050405020304" pitchFamily="18" charset="0"/>
              </a:rPr>
              <a:t>This is two paste system (base and catalyst) two tubes. </a:t>
            </a:r>
          </a:p>
          <a:p>
            <a:pPr algn="l"/>
            <a:r>
              <a:rPr lang="en-US" dirty="0">
                <a:solidFill>
                  <a:srgbClr val="000000"/>
                </a:solidFill>
                <a:latin typeface="Times New Roman" panose="02020603050405020304" pitchFamily="18" charset="0"/>
              </a:rPr>
              <a:t>The base paste Contains </a:t>
            </a:r>
            <a:r>
              <a:rPr lang="en-US" b="1" dirty="0">
                <a:solidFill>
                  <a:srgbClr val="000000"/>
                </a:solidFill>
                <a:latin typeface="Times New Roman" panose="02020603050405020304" pitchFamily="18" charset="0"/>
              </a:rPr>
              <a:t>benzyl peroxide initiator </a:t>
            </a:r>
            <a:endParaRPr lang="en-US" dirty="0">
              <a:solidFill>
                <a:srgbClr val="000000"/>
              </a:solidFill>
              <a:latin typeface="Times New Roman" panose="02020603050405020304" pitchFamily="18" charset="0"/>
            </a:endParaRPr>
          </a:p>
          <a:p>
            <a:pPr algn="l"/>
            <a:r>
              <a:rPr lang="en-US" dirty="0">
                <a:solidFill>
                  <a:srgbClr val="000000"/>
                </a:solidFill>
                <a:latin typeface="Times New Roman" panose="02020603050405020304" pitchFamily="18" charset="0"/>
              </a:rPr>
              <a:t>The Catalyst paste contains </a:t>
            </a:r>
            <a:r>
              <a:rPr lang="en-US" b="1" dirty="0">
                <a:solidFill>
                  <a:srgbClr val="000000"/>
                </a:solidFill>
                <a:latin typeface="Times New Roman" panose="02020603050405020304" pitchFamily="18" charset="0"/>
              </a:rPr>
              <a:t>tertiary amine activator </a:t>
            </a:r>
            <a:endParaRPr lang="ar-IQ" dirty="0"/>
          </a:p>
        </p:txBody>
      </p:sp>
    </p:spTree>
    <p:extLst>
      <p:ext uri="{BB962C8B-B14F-4D97-AF65-F5344CB8AC3E}">
        <p14:creationId xmlns:p14="http://schemas.microsoft.com/office/powerpoint/2010/main" val="224484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sz="2000" b="1" dirty="0">
                <a:solidFill>
                  <a:srgbClr val="000000"/>
                </a:solidFill>
                <a:latin typeface="Times New Roman" panose="02020603050405020304" pitchFamily="18" charset="0"/>
              </a:rPr>
              <a:t>Light activated composite resins: </a:t>
            </a:r>
            <a:endParaRPr lang="en-US" sz="2000" dirty="0">
              <a:solidFill>
                <a:srgbClr val="000000"/>
              </a:solidFill>
              <a:latin typeface="Times New Roman" panose="02020603050405020304" pitchFamily="18" charset="0"/>
            </a:endParaRPr>
          </a:p>
          <a:p>
            <a:pPr algn="l"/>
            <a:r>
              <a:rPr lang="en-US" b="1" dirty="0">
                <a:solidFill>
                  <a:srgbClr val="000000"/>
                </a:solidFill>
                <a:latin typeface="Times New Roman" panose="02020603050405020304" pitchFamily="18" charset="0"/>
              </a:rPr>
              <a:t>UV activated systems: </a:t>
            </a:r>
            <a:r>
              <a:rPr lang="en-US" dirty="0">
                <a:solidFill>
                  <a:srgbClr val="000000"/>
                </a:solidFill>
                <a:latin typeface="Times New Roman" panose="02020603050405020304" pitchFamily="18" charset="0"/>
              </a:rPr>
              <a:t>The earliest system used Ultra Violet light. Not used now a day because of the Limited penetration of the light into the resin, Lack of penetration through tooth structure and it Irritant to the soft tissue. </a:t>
            </a:r>
            <a:endParaRPr lang="en-US" dirty="0" smtClean="0">
              <a:solidFill>
                <a:srgbClr val="000000"/>
              </a:solidFill>
              <a:latin typeface="Times New Roman" panose="02020603050405020304" pitchFamily="18" charset="0"/>
            </a:endParaRPr>
          </a:p>
          <a:p>
            <a:pPr algn="l"/>
            <a:endParaRPr lang="en-US" dirty="0">
              <a:solidFill>
                <a:srgbClr val="000000"/>
              </a:solidFill>
              <a:latin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Visible Light activated resins</a:t>
            </a:r>
            <a:r>
              <a:rPr lang="en-US" dirty="0"/>
              <a:t>: They are widely used than the chemically</a:t>
            </a:r>
          </a:p>
          <a:p>
            <a:pPr algn="l"/>
            <a:r>
              <a:rPr lang="en-US" dirty="0"/>
              <a:t>activated resins. These are single paste system containing Photo initiator 1)</a:t>
            </a:r>
          </a:p>
          <a:p>
            <a:pPr algn="l"/>
            <a:r>
              <a:rPr lang="en-US" dirty="0"/>
              <a:t>and Amine accelerator.</a:t>
            </a:r>
            <a:endParaRPr lang="ar-IQ" dirty="0"/>
          </a:p>
        </p:txBody>
      </p:sp>
    </p:spTree>
    <p:extLst>
      <p:ext uri="{BB962C8B-B14F-4D97-AF65-F5344CB8AC3E}">
        <p14:creationId xmlns:p14="http://schemas.microsoft.com/office/powerpoint/2010/main" val="265563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a:solidFill>
                  <a:srgbClr val="000000"/>
                </a:solidFill>
                <a:latin typeface="Times New Roman" panose="02020603050405020304" pitchFamily="18" charset="0"/>
              </a:rPr>
              <a:t>Under normal light they don't inter act but when exposed to light of the correct wave length the photo initiator is activated and reacts with amine to form free radical. In some cases inhibitors are added to enhance its stability to room light or dental operatory light. The properties of light cures composite are: </a:t>
            </a:r>
          </a:p>
          <a:p>
            <a:pPr algn="l"/>
            <a:r>
              <a:rPr lang="en-US" dirty="0">
                <a:solidFill>
                  <a:srgbClr val="000000"/>
                </a:solidFill>
                <a:latin typeface="Times New Roman" panose="02020603050405020304" pitchFamily="18" charset="0"/>
              </a:rPr>
              <a:t>1. Supplied as single component (light tight syringes) or unit-dose capsules. </a:t>
            </a:r>
          </a:p>
          <a:p>
            <a:pPr algn="l"/>
            <a:r>
              <a:rPr lang="en-US" dirty="0">
                <a:solidFill>
                  <a:srgbClr val="000000"/>
                </a:solidFill>
                <a:latin typeface="Times New Roman" panose="02020603050405020304" pitchFamily="18" charset="0"/>
              </a:rPr>
              <a:t>2. Working time under control of Operator. </a:t>
            </a:r>
          </a:p>
          <a:p>
            <a:pPr algn="l"/>
            <a:r>
              <a:rPr lang="en-US" dirty="0">
                <a:solidFill>
                  <a:srgbClr val="000000"/>
                </a:solidFill>
                <a:latin typeface="Times New Roman" panose="02020603050405020304" pitchFamily="18" charset="0"/>
              </a:rPr>
              <a:t>3. More Homogenous mix </a:t>
            </a:r>
          </a:p>
          <a:p>
            <a:pPr algn="l"/>
            <a:r>
              <a:rPr lang="en-US" dirty="0">
                <a:solidFill>
                  <a:srgbClr val="000000"/>
                </a:solidFill>
                <a:latin typeface="Times New Roman" panose="02020603050405020304" pitchFamily="18" charset="0"/>
              </a:rPr>
              <a:t>4. Required light of correct wave Length for its activation. </a:t>
            </a:r>
          </a:p>
          <a:p>
            <a:pPr algn="l"/>
            <a:r>
              <a:rPr lang="en-US" dirty="0">
                <a:solidFill>
                  <a:srgbClr val="000000"/>
                </a:solidFill>
                <a:latin typeface="Times New Roman" panose="02020603050405020304" pitchFamily="18" charset="0"/>
              </a:rPr>
              <a:t>5. Cure only where sufficient Intensity of light is received. </a:t>
            </a:r>
          </a:p>
          <a:p>
            <a:pPr algn="l"/>
            <a:r>
              <a:rPr lang="en-US" dirty="0">
                <a:solidFill>
                  <a:srgbClr val="000000"/>
                </a:solidFill>
                <a:latin typeface="Times New Roman" panose="02020603050405020304" pitchFamily="18" charset="0"/>
              </a:rPr>
              <a:t>6. Less chance of air entrapment during manipulation </a:t>
            </a:r>
          </a:p>
          <a:p>
            <a:pPr algn="l"/>
            <a:endParaRPr lang="ar-IQ" dirty="0"/>
          </a:p>
        </p:txBody>
      </p:sp>
    </p:spTree>
    <p:extLst>
      <p:ext uri="{BB962C8B-B14F-4D97-AF65-F5344CB8AC3E}">
        <p14:creationId xmlns:p14="http://schemas.microsoft.com/office/powerpoint/2010/main" val="310845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5" name="عنصر نائب للمحتوى 4"/>
          <p:cNvSpPr>
            <a:spLocks noGrp="1"/>
          </p:cNvSpPr>
          <p:nvPr>
            <p:ph idx="1"/>
          </p:nvPr>
        </p:nvSpPr>
        <p:spPr/>
        <p:txBody>
          <a:bodyPr/>
          <a:lstStyle/>
          <a:p>
            <a:pPr algn="l"/>
            <a:r>
              <a:rPr lang="en-US" sz="2000" b="1" dirty="0">
                <a:solidFill>
                  <a:srgbClr val="000000"/>
                </a:solidFill>
                <a:latin typeface="Times New Roman" panose="02020603050405020304" pitchFamily="18" charset="0"/>
              </a:rPr>
              <a:t>Dual cured composite: </a:t>
            </a:r>
            <a:r>
              <a:rPr lang="en-US" dirty="0">
                <a:solidFill>
                  <a:srgbClr val="000000"/>
                </a:solidFill>
                <a:latin typeface="Times New Roman" panose="02020603050405020304" pitchFamily="18" charset="0"/>
              </a:rPr>
              <a:t>This formulation contained an initiator and accelerator that allow light activation follow by self curing. It consists of two light-curable pastes, one containing </a:t>
            </a:r>
            <a:r>
              <a:rPr lang="en-US" b="1" dirty="0">
                <a:solidFill>
                  <a:srgbClr val="000000"/>
                </a:solidFill>
                <a:latin typeface="Times New Roman" panose="02020603050405020304" pitchFamily="18" charset="0"/>
              </a:rPr>
              <a:t>benzoyl peroxide </a:t>
            </a:r>
            <a:r>
              <a:rPr lang="en-US" dirty="0">
                <a:solidFill>
                  <a:srgbClr val="000000"/>
                </a:solidFill>
                <a:latin typeface="Times New Roman" panose="02020603050405020304" pitchFamily="18" charset="0"/>
              </a:rPr>
              <a:t>and the other containing an </a:t>
            </a:r>
            <a:r>
              <a:rPr lang="en-US" b="1" dirty="0">
                <a:solidFill>
                  <a:srgbClr val="000000"/>
                </a:solidFill>
                <a:latin typeface="Times New Roman" panose="02020603050405020304" pitchFamily="18" charset="0"/>
              </a:rPr>
              <a:t>aromatic tertiary amine accelerator</a:t>
            </a:r>
            <a:r>
              <a:rPr lang="en-US" dirty="0">
                <a:solidFill>
                  <a:srgbClr val="000000"/>
                </a:solidFill>
                <a:latin typeface="Times New Roman" panose="02020603050405020304" pitchFamily="18" charset="0"/>
              </a:rPr>
              <a:t>. The major advantage of this system is assurance of completion of cure. The major disadvantage is porosity caused by the required mixing. But this has been greatly alleviated by the use of mixing syringes. There is also less color stability than with the light cure resins due to the accelerators, but this is still better than for self-cure systems. </a:t>
            </a:r>
            <a:endParaRPr lang="ar-IQ" dirty="0"/>
          </a:p>
        </p:txBody>
      </p:sp>
    </p:spTree>
    <p:extLst>
      <p:ext uri="{BB962C8B-B14F-4D97-AF65-F5344CB8AC3E}">
        <p14:creationId xmlns:p14="http://schemas.microsoft.com/office/powerpoint/2010/main" val="372323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a:t>For Self- and Dual-Cured Composites, Mix equal amount of base and catalyst pastes thoroughly for 20 to 30 seconds use plastic or wooden spatulas (avoid metal spatulas because the inorganic filler particles are abrasive and small amounts of the metal can abraded and discolor the composite.</a:t>
            </a:r>
          </a:p>
          <a:p>
            <a:pPr algn="l"/>
            <a:r>
              <a:rPr lang="en-US" dirty="0" smtClean="0"/>
              <a:t>Insertion</a:t>
            </a:r>
            <a:r>
              <a:rPr lang="en-US" dirty="0"/>
              <a:t>: The composite can be inserted with a plastic instrument, which does not stick to the composite during insertion or It can be injected into the cavity preparation by a </a:t>
            </a:r>
            <a:r>
              <a:rPr lang="en-US" dirty="0" smtClean="0"/>
              <a:t>syringe</a:t>
            </a:r>
          </a:p>
          <a:p>
            <a:pPr algn="l"/>
            <a:endParaRPr lang="ar-IQ" dirty="0"/>
          </a:p>
        </p:txBody>
      </p:sp>
    </p:spTree>
    <p:extLst>
      <p:ext uri="{BB962C8B-B14F-4D97-AF65-F5344CB8AC3E}">
        <p14:creationId xmlns:p14="http://schemas.microsoft.com/office/powerpoint/2010/main" val="329926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sz="2000" b="1" dirty="0">
                <a:solidFill>
                  <a:srgbClr val="000000"/>
                </a:solidFill>
                <a:latin typeface="Times New Roman" panose="02020603050405020304" pitchFamily="18" charset="0"/>
              </a:rPr>
              <a:t>Classification based on size of filler particles </a:t>
            </a:r>
            <a:endParaRPr lang="en-US" sz="2000" dirty="0">
              <a:solidFill>
                <a:srgbClr val="000000"/>
              </a:solidFill>
              <a:latin typeface="Times New Roman" panose="02020603050405020304" pitchFamily="18" charset="0"/>
            </a:endParaRPr>
          </a:p>
          <a:p>
            <a:pPr algn="l"/>
            <a:r>
              <a:rPr lang="en-US" sz="2000" b="1" dirty="0">
                <a:solidFill>
                  <a:srgbClr val="000000"/>
                </a:solidFill>
                <a:latin typeface="Times New Roman" panose="02020603050405020304" pitchFamily="18" charset="0"/>
              </a:rPr>
              <a:t>1.Conventional composite (Traditional or </a:t>
            </a:r>
            <a:r>
              <a:rPr lang="en-US" sz="2000" b="1" dirty="0" err="1">
                <a:solidFill>
                  <a:srgbClr val="000000"/>
                </a:solidFill>
                <a:latin typeface="Times New Roman" panose="02020603050405020304" pitchFamily="18" charset="0"/>
              </a:rPr>
              <a:t>macrofilled</a:t>
            </a:r>
            <a:r>
              <a:rPr lang="en-US" sz="2000" b="1" dirty="0">
                <a:solidFill>
                  <a:srgbClr val="000000"/>
                </a:solidFill>
                <a:latin typeface="Times New Roman" panose="02020603050405020304" pitchFamily="18" charset="0"/>
              </a:rPr>
              <a:t> composite): </a:t>
            </a:r>
            <a:r>
              <a:rPr lang="en-US" dirty="0">
                <a:solidFill>
                  <a:srgbClr val="000000"/>
                </a:solidFill>
                <a:latin typeface="Times New Roman" panose="02020603050405020304" pitchFamily="18" charset="0"/>
              </a:rPr>
              <a:t>The early composites were </a:t>
            </a:r>
            <a:r>
              <a:rPr lang="en-US" dirty="0" err="1">
                <a:solidFill>
                  <a:srgbClr val="000000"/>
                </a:solidFill>
                <a:latin typeface="Times New Roman" panose="02020603050405020304" pitchFamily="18" charset="0"/>
              </a:rPr>
              <a:t>macrofills</a:t>
            </a:r>
            <a:r>
              <a:rPr lang="en-US" dirty="0">
                <a:solidFill>
                  <a:srgbClr val="000000"/>
                </a:solidFill>
                <a:latin typeface="Times New Roman" panose="02020603050405020304" pitchFamily="18" charset="0"/>
              </a:rPr>
              <a:t>, These composites contained large spherical or irregular shaped filler particles, There is a wide distribution of particle size of average filler diameter of </a:t>
            </a:r>
            <a:r>
              <a:rPr lang="en-US" b="1" dirty="0">
                <a:solidFill>
                  <a:srgbClr val="000000"/>
                </a:solidFill>
                <a:latin typeface="Times New Roman" panose="02020603050405020304" pitchFamily="18" charset="0"/>
              </a:rPr>
              <a:t>10 to 100 </a:t>
            </a:r>
            <a:r>
              <a:rPr lang="en-US" b="1" dirty="0" err="1">
                <a:solidFill>
                  <a:srgbClr val="000000"/>
                </a:solidFill>
                <a:latin typeface="Times New Roman" panose="02020603050405020304" pitchFamily="18" charset="0"/>
              </a:rPr>
              <a:t>μm</a:t>
            </a:r>
            <a:r>
              <a:rPr lang="en-US" dirty="0">
                <a:solidFill>
                  <a:srgbClr val="000000"/>
                </a:solidFill>
                <a:latin typeface="Times New Roman" panose="02020603050405020304" pitchFamily="18" charset="0"/>
              </a:rPr>
              <a:t>, Filler loading is </a:t>
            </a:r>
            <a:r>
              <a:rPr lang="en-US" b="1" dirty="0">
                <a:solidFill>
                  <a:srgbClr val="000000"/>
                </a:solidFill>
                <a:latin typeface="Times New Roman" panose="02020603050405020304" pitchFamily="18" charset="0"/>
              </a:rPr>
              <a:t>70-80 </a:t>
            </a:r>
            <a:r>
              <a:rPr lang="en-US" b="1" dirty="0" err="1">
                <a:solidFill>
                  <a:srgbClr val="000000"/>
                </a:solidFill>
                <a:latin typeface="Times New Roman" panose="02020603050405020304" pitchFamily="18" charset="0"/>
              </a:rPr>
              <a:t>wt</a:t>
            </a:r>
            <a:r>
              <a:rPr lang="en-US" b="1" dirty="0">
                <a:solidFill>
                  <a:srgbClr val="000000"/>
                </a:solidFill>
                <a:latin typeface="Times New Roman" panose="02020603050405020304" pitchFamily="18" charset="0"/>
              </a:rPr>
              <a:t> % or 50-60 </a:t>
            </a:r>
            <a:r>
              <a:rPr lang="en-US" b="1" dirty="0" err="1">
                <a:solidFill>
                  <a:srgbClr val="000000"/>
                </a:solidFill>
                <a:latin typeface="Times New Roman" panose="02020603050405020304" pitchFamily="18" charset="0"/>
              </a:rPr>
              <a:t>vol</a:t>
            </a:r>
            <a:r>
              <a:rPr lang="en-US" b="1" dirty="0">
                <a:solidFill>
                  <a:srgbClr val="000000"/>
                </a:solidFill>
                <a:latin typeface="Times New Roman" panose="02020603050405020304" pitchFamily="18" charset="0"/>
              </a:rPr>
              <a:t> %. Ground quarts </a:t>
            </a:r>
            <a:r>
              <a:rPr lang="en-US" dirty="0">
                <a:solidFill>
                  <a:srgbClr val="000000"/>
                </a:solidFill>
                <a:latin typeface="Times New Roman" panose="02020603050405020304" pitchFamily="18" charset="0"/>
              </a:rPr>
              <a:t>are most commonly used as filler. </a:t>
            </a:r>
            <a:endParaRPr lang="ar-IQ" dirty="0"/>
          </a:p>
        </p:txBody>
      </p:sp>
    </p:spTree>
    <p:extLst>
      <p:ext uri="{BB962C8B-B14F-4D97-AF65-F5344CB8AC3E}">
        <p14:creationId xmlns:p14="http://schemas.microsoft.com/office/powerpoint/2010/main" val="592346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a:solidFill>
                  <a:srgbClr val="000000"/>
                </a:solidFill>
                <a:latin typeface="Times New Roman" panose="02020603050405020304" pitchFamily="18" charset="0"/>
              </a:rPr>
              <a:t>The conventional composite have improved properties compared to unfilled restorative resin (acrylic) it has more compressive strength, tensile strength, elastic modulus and hardness, and it has less water sorption and low coefficient of thermal expansion. Although the conventional composite were superior to unfilled resin, they had certain </a:t>
            </a:r>
            <a:r>
              <a:rPr lang="en-US" b="1" dirty="0">
                <a:solidFill>
                  <a:srgbClr val="000000"/>
                </a:solidFill>
                <a:latin typeface="Times New Roman" panose="02020603050405020304" pitchFamily="18" charset="0"/>
              </a:rPr>
              <a:t>disadvantages: </a:t>
            </a:r>
            <a:endParaRPr lang="en-US" dirty="0">
              <a:solidFill>
                <a:srgbClr val="000000"/>
              </a:solidFill>
              <a:latin typeface="Times New Roman" panose="02020603050405020304" pitchFamily="18" charset="0"/>
            </a:endParaRPr>
          </a:p>
          <a:p>
            <a:pPr algn="l"/>
            <a:r>
              <a:rPr lang="en-US" dirty="0">
                <a:solidFill>
                  <a:srgbClr val="000000"/>
                </a:solidFill>
                <a:latin typeface="Times New Roman" panose="02020603050405020304" pitchFamily="18" charset="0"/>
              </a:rPr>
              <a:t>1. Surface finish was very poor and dull appearance (Polishing was difficult and results in a rough surface) this is due to selective wear of the softer resin matrix leaving the hard filler particles elevated. </a:t>
            </a:r>
          </a:p>
          <a:p>
            <a:pPr algn="l"/>
            <a:r>
              <a:rPr lang="en-US" dirty="0">
                <a:solidFill>
                  <a:srgbClr val="000000"/>
                </a:solidFill>
                <a:latin typeface="Times New Roman" panose="02020603050405020304" pitchFamily="18" charset="0"/>
              </a:rPr>
              <a:t>2. Poor resistance to occlusal wear. </a:t>
            </a:r>
          </a:p>
          <a:p>
            <a:pPr algn="l"/>
            <a:r>
              <a:rPr lang="en-US" dirty="0">
                <a:solidFill>
                  <a:srgbClr val="000000"/>
                </a:solidFill>
                <a:latin typeface="Times New Roman" panose="02020603050405020304" pitchFamily="18" charset="0"/>
              </a:rPr>
              <a:t>3. Tendency to discolor, the rough surface tends to stain. </a:t>
            </a:r>
          </a:p>
          <a:p>
            <a:pPr algn="l"/>
            <a:endParaRPr lang="ar-IQ" dirty="0"/>
          </a:p>
        </p:txBody>
      </p:sp>
    </p:spTree>
    <p:extLst>
      <p:ext uri="{BB962C8B-B14F-4D97-AF65-F5344CB8AC3E}">
        <p14:creationId xmlns:p14="http://schemas.microsoft.com/office/powerpoint/2010/main" val="3937899922"/>
      </p:ext>
    </p:extLst>
  </p:cSld>
  <p:clrMapOvr>
    <a:masterClrMapping/>
  </p:clrMapOvr>
</p:sld>
</file>

<file path=ppt/theme/theme1.xml><?xml version="1.0" encoding="utf-8"?>
<a:theme xmlns:a="http://schemas.openxmlformats.org/drawingml/2006/main" name="واجهة">
  <a:themeElements>
    <a:clrScheme name="واجهة">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واجهة">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جهة">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80</TotalTime>
  <Words>1336</Words>
  <Application>Microsoft Office PowerPoint</Application>
  <PresentationFormat>شاشة عريضة</PresentationFormat>
  <Paragraphs>66</Paragraphs>
  <Slides>19</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19</vt:i4>
      </vt:variant>
    </vt:vector>
  </HeadingPairs>
  <TitlesOfParts>
    <vt:vector size="25" baseType="lpstr">
      <vt:lpstr>Arial</vt:lpstr>
      <vt:lpstr>Tahoma</vt:lpstr>
      <vt:lpstr>Times New Roman</vt:lpstr>
      <vt:lpstr>Trebuchet MS</vt:lpstr>
      <vt:lpstr>Wingdings 3</vt:lpstr>
      <vt:lpstr>واجهة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scott adkins</dc:creator>
  <cp:lastModifiedBy>scott adkins</cp:lastModifiedBy>
  <cp:revision>7</cp:revision>
  <dcterms:created xsi:type="dcterms:W3CDTF">2023-11-05T05:14:23Z</dcterms:created>
  <dcterms:modified xsi:type="dcterms:W3CDTF">2023-11-06T07:20:57Z</dcterms:modified>
</cp:coreProperties>
</file>