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343" r:id="rId3"/>
    <p:sldId id="329" r:id="rId4"/>
    <p:sldId id="344" r:id="rId5"/>
    <p:sldId id="330" r:id="rId6"/>
    <p:sldId id="345" r:id="rId7"/>
    <p:sldId id="331" r:id="rId8"/>
    <p:sldId id="346" r:id="rId9"/>
    <p:sldId id="347" r:id="rId10"/>
    <p:sldId id="332" r:id="rId11"/>
    <p:sldId id="333" r:id="rId12"/>
    <p:sldId id="348" r:id="rId13"/>
    <p:sldId id="334" r:id="rId14"/>
    <p:sldId id="349" r:id="rId15"/>
    <p:sldId id="335" r:id="rId16"/>
    <p:sldId id="336" r:id="rId17"/>
    <p:sldId id="350" r:id="rId18"/>
    <p:sldId id="337" r:id="rId19"/>
    <p:sldId id="338" r:id="rId20"/>
    <p:sldId id="351" r:id="rId21"/>
    <p:sldId id="339" r:id="rId22"/>
    <p:sldId id="352" r:id="rId23"/>
    <p:sldId id="340" r:id="rId24"/>
    <p:sldId id="353" r:id="rId25"/>
    <p:sldId id="341" r:id="rId26"/>
    <p:sldId id="342" r:id="rId27"/>
  </p:sldIdLst>
  <p:sldSz cx="9144000" cy="6858000" type="screen4x3"/>
  <p:notesSz cx="9144000" cy="6858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97" autoAdjust="0"/>
  </p:normalViewPr>
  <p:slideViewPr>
    <p:cSldViewPr>
      <p:cViewPr varScale="1">
        <p:scale>
          <a:sx n="63" d="100"/>
          <a:sy n="63" d="100"/>
        </p:scale>
        <p:origin x="-1578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61285" y="814577"/>
            <a:ext cx="3821429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Dr </a:t>
            </a:r>
            <a:r>
              <a:rPr dirty="0"/>
              <a:t>Mujtaba</a:t>
            </a:r>
            <a:r>
              <a:rPr spc="-70" dirty="0"/>
              <a:t> </a:t>
            </a:r>
            <a:r>
              <a:rPr spc="-5" dirty="0"/>
              <a:t>Ashraf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R="5080" algn="r">
              <a:lnSpc>
                <a:spcPct val="100000"/>
              </a:lnSpc>
            </a:pPr>
            <a:r>
              <a:rPr spc="5" dirty="0"/>
              <a:t>12</a:t>
            </a:r>
            <a:r>
              <a:rPr dirty="0"/>
              <a:t>/</a:t>
            </a:r>
            <a:r>
              <a:rPr spc="5" dirty="0"/>
              <a:t>17</a:t>
            </a:r>
            <a:r>
              <a:rPr dirty="0"/>
              <a:t>/</a:t>
            </a:r>
            <a:r>
              <a:rPr spc="5" dirty="0"/>
              <a:t>20</a:t>
            </a:r>
            <a:r>
              <a:rPr dirty="0"/>
              <a:t>1</a:t>
            </a:r>
          </a:p>
          <a:p>
            <a:pPr marR="5715" algn="r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FCAEE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Dr </a:t>
            </a:r>
            <a:r>
              <a:rPr dirty="0"/>
              <a:t>Mujtaba</a:t>
            </a:r>
            <a:r>
              <a:rPr spc="-70" dirty="0"/>
              <a:t> </a:t>
            </a:r>
            <a:r>
              <a:rPr spc="-5" dirty="0"/>
              <a:t>Ashraf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R="5080" algn="r">
              <a:lnSpc>
                <a:spcPct val="100000"/>
              </a:lnSpc>
            </a:pPr>
            <a:r>
              <a:rPr spc="5" dirty="0"/>
              <a:t>12</a:t>
            </a:r>
            <a:r>
              <a:rPr dirty="0"/>
              <a:t>/</a:t>
            </a:r>
            <a:r>
              <a:rPr spc="5" dirty="0"/>
              <a:t>17</a:t>
            </a:r>
            <a:r>
              <a:rPr dirty="0"/>
              <a:t>/</a:t>
            </a:r>
            <a:r>
              <a:rPr spc="5" dirty="0"/>
              <a:t>20</a:t>
            </a:r>
            <a:r>
              <a:rPr dirty="0"/>
              <a:t>1</a:t>
            </a:r>
          </a:p>
          <a:p>
            <a:pPr marR="5715" algn="r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FCAEE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Dr </a:t>
            </a:r>
            <a:r>
              <a:rPr dirty="0"/>
              <a:t>Mujtaba</a:t>
            </a:r>
            <a:r>
              <a:rPr spc="-70" dirty="0"/>
              <a:t> </a:t>
            </a:r>
            <a:r>
              <a:rPr spc="-5" dirty="0"/>
              <a:t>Ashraf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R="5080" algn="r">
              <a:lnSpc>
                <a:spcPct val="100000"/>
              </a:lnSpc>
            </a:pPr>
            <a:r>
              <a:rPr spc="5" dirty="0"/>
              <a:t>12</a:t>
            </a:r>
            <a:r>
              <a:rPr dirty="0"/>
              <a:t>/</a:t>
            </a:r>
            <a:r>
              <a:rPr spc="5" dirty="0"/>
              <a:t>17</a:t>
            </a:r>
            <a:r>
              <a:rPr dirty="0"/>
              <a:t>/</a:t>
            </a:r>
            <a:r>
              <a:rPr spc="5" dirty="0"/>
              <a:t>20</a:t>
            </a:r>
            <a:r>
              <a:rPr dirty="0"/>
              <a:t>1</a:t>
            </a:r>
          </a:p>
          <a:p>
            <a:pPr marR="5715" algn="r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FCAEE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Dr </a:t>
            </a:r>
            <a:r>
              <a:rPr dirty="0"/>
              <a:t>Mujtaba</a:t>
            </a:r>
            <a:r>
              <a:rPr spc="-70" dirty="0"/>
              <a:t> </a:t>
            </a:r>
            <a:r>
              <a:rPr spc="-5" dirty="0"/>
              <a:t>Ashraf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R="5080" algn="r">
              <a:lnSpc>
                <a:spcPct val="100000"/>
              </a:lnSpc>
            </a:pPr>
            <a:r>
              <a:rPr spc="5" dirty="0"/>
              <a:t>12</a:t>
            </a:r>
            <a:r>
              <a:rPr dirty="0"/>
              <a:t>/</a:t>
            </a:r>
            <a:r>
              <a:rPr spc="5" dirty="0"/>
              <a:t>17</a:t>
            </a:r>
            <a:r>
              <a:rPr dirty="0"/>
              <a:t>/</a:t>
            </a:r>
            <a:r>
              <a:rPr spc="5" dirty="0"/>
              <a:t>20</a:t>
            </a:r>
            <a:r>
              <a:rPr dirty="0"/>
              <a:t>1</a:t>
            </a:r>
          </a:p>
          <a:p>
            <a:pPr marR="5715" algn="r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FCAEE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Dr </a:t>
            </a:r>
            <a:r>
              <a:rPr dirty="0"/>
              <a:t>Mujtaba</a:t>
            </a:r>
            <a:r>
              <a:rPr spc="-70" dirty="0"/>
              <a:t> </a:t>
            </a:r>
            <a:r>
              <a:rPr spc="-5" dirty="0"/>
              <a:t>Ashraf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R="5080" algn="r">
              <a:lnSpc>
                <a:spcPct val="100000"/>
              </a:lnSpc>
            </a:pPr>
            <a:r>
              <a:rPr spc="5" dirty="0"/>
              <a:t>12</a:t>
            </a:r>
            <a:r>
              <a:rPr dirty="0"/>
              <a:t>/</a:t>
            </a:r>
            <a:r>
              <a:rPr spc="5" dirty="0"/>
              <a:t>17</a:t>
            </a:r>
            <a:r>
              <a:rPr dirty="0"/>
              <a:t>/</a:t>
            </a:r>
            <a:r>
              <a:rPr spc="5" dirty="0"/>
              <a:t>20</a:t>
            </a:r>
            <a:r>
              <a:rPr dirty="0"/>
              <a:t>1</a:t>
            </a:r>
          </a:p>
          <a:p>
            <a:pPr marR="5715" algn="r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FCAEE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069781"/>
            <a:ext cx="447040" cy="2788285"/>
          </a:xfrm>
          <a:custGeom>
            <a:avLst/>
            <a:gdLst/>
            <a:ahLst/>
            <a:cxnLst/>
            <a:rect l="l" t="t" r="r" b="b"/>
            <a:pathLst>
              <a:path w="447040" h="2788284">
                <a:moveTo>
                  <a:pt x="0" y="0"/>
                </a:moveTo>
                <a:lnTo>
                  <a:pt x="0" y="2788217"/>
                </a:lnTo>
                <a:lnTo>
                  <a:pt x="446591" y="2788217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131542" y="4182281"/>
            <a:ext cx="4012565" cy="2675890"/>
          </a:xfrm>
          <a:custGeom>
            <a:avLst/>
            <a:gdLst/>
            <a:ahLst/>
            <a:cxnLst/>
            <a:rect l="l" t="t" r="r" b="b"/>
            <a:pathLst>
              <a:path w="4012565" h="2675890">
                <a:moveTo>
                  <a:pt x="0" y="2675717"/>
                </a:moveTo>
                <a:lnTo>
                  <a:pt x="4012456" y="0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042404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891728" y="0"/>
            <a:ext cx="2252345" cy="6858000"/>
          </a:xfrm>
          <a:custGeom>
            <a:avLst/>
            <a:gdLst/>
            <a:ahLst/>
            <a:cxnLst/>
            <a:rect l="l" t="t" r="r" b="b"/>
            <a:pathLst>
              <a:path w="2252345" h="6858000">
                <a:moveTo>
                  <a:pt x="2023163" y="0"/>
                </a:moveTo>
                <a:lnTo>
                  <a:pt x="0" y="6857998"/>
                </a:lnTo>
                <a:lnTo>
                  <a:pt x="2252271" y="6857998"/>
                </a:lnTo>
                <a:lnTo>
                  <a:pt x="2252271" y="8226"/>
                </a:lnTo>
                <a:lnTo>
                  <a:pt x="2023163" y="0"/>
                </a:lnTo>
                <a:close/>
              </a:path>
            </a:pathLst>
          </a:custGeom>
          <a:solidFill>
            <a:srgbClr val="5FCAE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207072" y="0"/>
            <a:ext cx="1937385" cy="6858000"/>
          </a:xfrm>
          <a:custGeom>
            <a:avLst/>
            <a:gdLst/>
            <a:ahLst/>
            <a:cxnLst/>
            <a:rect l="l" t="t" r="r" b="b"/>
            <a:pathLst>
              <a:path w="1937384" h="6858000">
                <a:moveTo>
                  <a:pt x="1936927" y="0"/>
                </a:moveTo>
                <a:lnTo>
                  <a:pt x="0" y="0"/>
                </a:lnTo>
                <a:lnTo>
                  <a:pt x="1200326" y="6857996"/>
                </a:lnTo>
                <a:lnTo>
                  <a:pt x="1936927" y="6857996"/>
                </a:lnTo>
                <a:lnTo>
                  <a:pt x="1936927" y="0"/>
                </a:lnTo>
                <a:close/>
              </a:path>
            </a:pathLst>
          </a:custGeom>
          <a:solidFill>
            <a:srgbClr val="5FCA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638545" y="3921068"/>
            <a:ext cx="2505710" cy="2937510"/>
          </a:xfrm>
          <a:custGeom>
            <a:avLst/>
            <a:gdLst/>
            <a:ahLst/>
            <a:cxnLst/>
            <a:rect l="l" t="t" r="r" b="b"/>
            <a:pathLst>
              <a:path w="2505709" h="2937509">
                <a:moveTo>
                  <a:pt x="2505454" y="0"/>
                </a:moveTo>
                <a:lnTo>
                  <a:pt x="0" y="2936930"/>
                </a:lnTo>
                <a:lnTo>
                  <a:pt x="2505454" y="2936930"/>
                </a:lnTo>
                <a:lnTo>
                  <a:pt x="2505454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012871" y="0"/>
            <a:ext cx="2131695" cy="6858000"/>
          </a:xfrm>
          <a:custGeom>
            <a:avLst/>
            <a:gdLst/>
            <a:ahLst/>
            <a:cxnLst/>
            <a:rect l="l" t="t" r="r" b="b"/>
            <a:pathLst>
              <a:path w="2131695" h="6858000">
                <a:moveTo>
                  <a:pt x="2131127" y="0"/>
                </a:moveTo>
                <a:lnTo>
                  <a:pt x="0" y="0"/>
                </a:lnTo>
                <a:lnTo>
                  <a:pt x="1854139" y="6857996"/>
                </a:lnTo>
                <a:lnTo>
                  <a:pt x="2131127" y="6849802"/>
                </a:lnTo>
                <a:lnTo>
                  <a:pt x="2131127" y="0"/>
                </a:lnTo>
                <a:close/>
              </a:path>
            </a:pathLst>
          </a:custGeom>
          <a:solidFill>
            <a:srgbClr val="17AF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295132" y="0"/>
            <a:ext cx="848994" cy="6858000"/>
          </a:xfrm>
          <a:custGeom>
            <a:avLst/>
            <a:gdLst/>
            <a:ahLst/>
            <a:cxnLst/>
            <a:rect l="l" t="t" r="r" b="b"/>
            <a:pathLst>
              <a:path w="848995" h="6858000">
                <a:moveTo>
                  <a:pt x="848867" y="0"/>
                </a:moveTo>
                <a:lnTo>
                  <a:pt x="676515" y="0"/>
                </a:lnTo>
                <a:lnTo>
                  <a:pt x="0" y="6857996"/>
                </a:lnTo>
                <a:lnTo>
                  <a:pt x="848867" y="6857996"/>
                </a:lnTo>
                <a:lnTo>
                  <a:pt x="848867" y="0"/>
                </a:lnTo>
                <a:close/>
              </a:path>
            </a:pathLst>
          </a:custGeom>
          <a:solidFill>
            <a:srgbClr val="2D83C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095213" y="0"/>
            <a:ext cx="1049020" cy="6858000"/>
          </a:xfrm>
          <a:custGeom>
            <a:avLst/>
            <a:gdLst/>
            <a:ahLst/>
            <a:cxnLst/>
            <a:rect l="l" t="t" r="r" b="b"/>
            <a:pathLst>
              <a:path w="1049020" h="6858000">
                <a:moveTo>
                  <a:pt x="1048785" y="0"/>
                </a:moveTo>
                <a:lnTo>
                  <a:pt x="0" y="0"/>
                </a:lnTo>
                <a:lnTo>
                  <a:pt x="937406" y="6857996"/>
                </a:lnTo>
                <a:lnTo>
                  <a:pt x="1048785" y="6857996"/>
                </a:lnTo>
                <a:lnTo>
                  <a:pt x="1048785" y="0"/>
                </a:lnTo>
                <a:close/>
              </a:path>
            </a:pathLst>
          </a:custGeom>
          <a:solidFill>
            <a:srgbClr val="226192">
              <a:alpha val="819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068057" y="4917386"/>
            <a:ext cx="1076325" cy="1941195"/>
          </a:xfrm>
          <a:custGeom>
            <a:avLst/>
            <a:gdLst/>
            <a:ahLst/>
            <a:cxnLst/>
            <a:rect l="l" t="t" r="r" b="b"/>
            <a:pathLst>
              <a:path w="1076325" h="1941195">
                <a:moveTo>
                  <a:pt x="1075943" y="0"/>
                </a:moveTo>
                <a:lnTo>
                  <a:pt x="0" y="1940611"/>
                </a:lnTo>
                <a:lnTo>
                  <a:pt x="1075943" y="1935608"/>
                </a:lnTo>
                <a:lnTo>
                  <a:pt x="1075943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1820" y="2593593"/>
            <a:ext cx="3880358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7387" y="2741167"/>
            <a:ext cx="3684904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8340" y="6151828"/>
            <a:ext cx="89408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Dr </a:t>
            </a:r>
            <a:r>
              <a:rPr dirty="0"/>
              <a:t>Mujtaba</a:t>
            </a:r>
            <a:r>
              <a:rPr spc="-70" dirty="0"/>
              <a:t> </a:t>
            </a:r>
            <a:r>
              <a:rPr spc="-5" dirty="0"/>
              <a:t>Ashraf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517007" y="6083248"/>
            <a:ext cx="494029" cy="289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R="5080" algn="r">
              <a:lnSpc>
                <a:spcPct val="100000"/>
              </a:lnSpc>
            </a:pPr>
            <a:r>
              <a:rPr spc="5" dirty="0"/>
              <a:t>12</a:t>
            </a:r>
            <a:r>
              <a:rPr dirty="0"/>
              <a:t>/</a:t>
            </a:r>
            <a:r>
              <a:rPr spc="5" dirty="0"/>
              <a:t>17</a:t>
            </a:r>
            <a:r>
              <a:rPr dirty="0"/>
              <a:t>/</a:t>
            </a:r>
            <a:r>
              <a:rPr spc="5" dirty="0"/>
              <a:t>20</a:t>
            </a:r>
            <a:r>
              <a:rPr dirty="0"/>
              <a:t>1</a:t>
            </a:r>
          </a:p>
          <a:p>
            <a:pPr marR="5715" algn="r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5FCAEE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2362200" y="228600"/>
            <a:ext cx="4800600" cy="352019"/>
          </a:xfrm>
          <a:prstGeom prst="rect">
            <a:avLst/>
          </a:prstGeom>
          <a:ln w="12192">
            <a:solidFill>
              <a:srgbClr val="A8D08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0500" algn="l" rtl="0">
              <a:lnSpc>
                <a:spcPts val="1910"/>
              </a:lnSpc>
            </a:pPr>
            <a:r>
              <a:rPr sz="4400" b="1" spc="-5" dirty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Rest</a:t>
            </a:r>
            <a:r>
              <a:rPr sz="4400" b="1" spc="-20" dirty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sz="4400" b="1" spc="-5" dirty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and</a:t>
            </a:r>
            <a:r>
              <a:rPr sz="4400" b="1" dirty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sz="4400" b="1" spc="-5" dirty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Rest</a:t>
            </a:r>
            <a:r>
              <a:rPr sz="4400" b="1" spc="-20" dirty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sz="4400" b="1" spc="-5" dirty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Seat</a:t>
            </a:r>
            <a:r>
              <a:rPr sz="4400" b="1" spc="-15" dirty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sz="4400" b="1" dirty="0">
                <a:solidFill>
                  <a:srgbClr val="FF0000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preparation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81001" y="685800"/>
            <a:ext cx="8213592" cy="4374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430" algn="just" rtl="0">
              <a:lnSpc>
                <a:spcPct val="110000"/>
              </a:lnSpc>
              <a:spcBef>
                <a:spcPts val="100"/>
              </a:spcBef>
            </a:pPr>
            <a:r>
              <a:rPr b="1" dirty="0">
                <a:solidFill>
                  <a:srgbClr val="2E5395"/>
                </a:solidFill>
                <a:latin typeface="Times New Roman"/>
                <a:cs typeface="Times New Roman"/>
              </a:rPr>
              <a:t>Rest</a:t>
            </a:r>
            <a:r>
              <a:rPr b="1" i="1" dirty="0">
                <a:latin typeface="Times New Roman"/>
                <a:cs typeface="Times New Roman"/>
              </a:rPr>
              <a:t>: </a:t>
            </a:r>
            <a:r>
              <a:rPr b="1" dirty="0">
                <a:latin typeface="Times New Roman"/>
                <a:cs typeface="Times New Roman"/>
              </a:rPr>
              <a:t>It is a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rigid</a:t>
            </a:r>
            <a:r>
              <a:rPr b="1" spc="-5" dirty="0">
                <a:latin typeface="Times New Roman"/>
                <a:cs typeface="Times New Roman"/>
              </a:rPr>
              <a:t> extension </a:t>
            </a:r>
            <a:r>
              <a:rPr b="1" dirty="0">
                <a:latin typeface="Times New Roman"/>
                <a:cs typeface="Times New Roman"/>
              </a:rPr>
              <a:t>of </a:t>
            </a:r>
            <a:r>
              <a:rPr b="1" spc="-5" dirty="0">
                <a:latin typeface="Times New Roman"/>
                <a:cs typeface="Times New Roman"/>
              </a:rPr>
              <a:t>partial denture which </a:t>
            </a:r>
            <a:r>
              <a:rPr b="1" dirty="0">
                <a:latin typeface="Times New Roman"/>
                <a:cs typeface="Times New Roman"/>
              </a:rPr>
              <a:t>rest </a:t>
            </a:r>
            <a:r>
              <a:rPr b="1" spc="-5" dirty="0">
                <a:latin typeface="Times New Roman"/>
                <a:cs typeface="Times New Roman"/>
              </a:rPr>
              <a:t>on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occlusal</a:t>
            </a:r>
            <a:r>
              <a:rPr b="1" spc="-5" dirty="0">
                <a:latin typeface="Times New Roman"/>
                <a:cs typeface="Times New Roman"/>
              </a:rPr>
              <a:t>,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incisal</a:t>
            </a:r>
            <a:r>
              <a:rPr b="1" spc="-5" dirty="0">
                <a:latin typeface="Times New Roman"/>
                <a:cs typeface="Times New Roman"/>
              </a:rPr>
              <a:t>, </a:t>
            </a:r>
            <a:r>
              <a:rPr b="1" dirty="0">
                <a:latin typeface="Times New Roman"/>
                <a:cs typeface="Times New Roman"/>
              </a:rPr>
              <a:t>and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lingual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spc="-33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surface </a:t>
            </a:r>
            <a:r>
              <a:rPr b="1" dirty="0">
                <a:latin typeface="Times New Roman"/>
                <a:cs typeface="Times New Roman"/>
              </a:rPr>
              <a:t>of a </a:t>
            </a:r>
            <a:r>
              <a:rPr b="1" spc="-5" dirty="0">
                <a:latin typeface="Times New Roman"/>
                <a:cs typeface="Times New Roman"/>
              </a:rPr>
              <a:t>tooth to provide vertical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support</a:t>
            </a:r>
            <a:r>
              <a:rPr b="1" spc="-5" dirty="0">
                <a:latin typeface="Times New Roman"/>
                <a:cs typeface="Times New Roman"/>
              </a:rPr>
              <a:t> for the removable partial denture </a:t>
            </a:r>
            <a:r>
              <a:rPr b="1" spc="-10" dirty="0">
                <a:latin typeface="Times New Roman"/>
                <a:cs typeface="Times New Roman"/>
              </a:rPr>
              <a:t>and </a:t>
            </a:r>
            <a:r>
              <a:rPr b="1" spc="-5" dirty="0">
                <a:latin typeface="Times New Roman"/>
                <a:cs typeface="Times New Roman"/>
              </a:rPr>
              <a:t> transmit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functional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forces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to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teeth.</a:t>
            </a:r>
            <a:endParaRPr b="1" dirty="0">
              <a:latin typeface="Times New Roman"/>
              <a:cs typeface="Times New Roman"/>
            </a:endParaRPr>
          </a:p>
          <a:p>
            <a:pPr marL="469900" marR="5080" indent="-228600" algn="just" rtl="0">
              <a:lnSpc>
                <a:spcPct val="143600"/>
              </a:lnSpc>
              <a:spcBef>
                <a:spcPts val="440"/>
              </a:spcBef>
            </a:pPr>
            <a:r>
              <a:rPr b="1" dirty="0">
                <a:latin typeface="Wingdings"/>
                <a:cs typeface="Wingdings"/>
              </a:rPr>
              <a:t></a:t>
            </a:r>
            <a:r>
              <a:rPr b="1" spc="33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relationship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between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rest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and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rest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seat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must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be</a:t>
            </a:r>
            <a:r>
              <a:rPr b="1" spc="-4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such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that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forces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transmitted </a:t>
            </a:r>
            <a:r>
              <a:rPr b="1" spc="-34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from the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prosthesis</a:t>
            </a:r>
            <a:r>
              <a:rPr b="1" spc="-5" dirty="0">
                <a:latin typeface="Times New Roman"/>
                <a:cs typeface="Times New Roman"/>
              </a:rPr>
              <a:t> to </a:t>
            </a:r>
            <a:r>
              <a:rPr b="1" dirty="0">
                <a:latin typeface="Times New Roman"/>
                <a:cs typeface="Times New Roman"/>
              </a:rPr>
              <a:t>an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abutment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are directed </a:t>
            </a:r>
            <a:r>
              <a:rPr b="1" spc="-5" dirty="0">
                <a:latin typeface="Times New Roman"/>
                <a:cs typeface="Times New Roman"/>
              </a:rPr>
              <a:t>apically down the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long</a:t>
            </a:r>
            <a:r>
              <a:rPr b="1" spc="-5" dirty="0">
                <a:latin typeface="Times New Roman"/>
                <a:cs typeface="Times New Roman"/>
              </a:rPr>
              <a:t> axis of the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tooth. </a:t>
            </a:r>
            <a:r>
              <a:rPr b="1" spc="-10" dirty="0">
                <a:latin typeface="Times New Roman"/>
                <a:cs typeface="Times New Roman"/>
              </a:rPr>
              <a:t>In </a:t>
            </a:r>
            <a:r>
              <a:rPr b="1" spc="-5" dirty="0">
                <a:latin typeface="Times New Roman"/>
                <a:cs typeface="Times New Roman"/>
              </a:rPr>
              <a:t>this manner, stress can be absorbed </a:t>
            </a:r>
            <a:r>
              <a:rPr b="1" dirty="0">
                <a:latin typeface="Times New Roman"/>
                <a:cs typeface="Times New Roman"/>
              </a:rPr>
              <a:t>by the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fibers</a:t>
            </a:r>
            <a:r>
              <a:rPr b="1" spc="-5" dirty="0">
                <a:latin typeface="Times New Roman"/>
                <a:cs typeface="Times New Roman"/>
              </a:rPr>
              <a:t> of the periodontal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ligament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without damaging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ligament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or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supporting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bone</a:t>
            </a:r>
            <a:r>
              <a:rPr b="1" spc="-5" dirty="0">
                <a:latin typeface="Times New Roman"/>
                <a:cs typeface="Times New Roman"/>
              </a:rPr>
              <a:t>.</a:t>
            </a:r>
            <a:endParaRPr b="1" dirty="0">
              <a:latin typeface="Times New Roman"/>
              <a:cs typeface="Times New Roman"/>
            </a:endParaRPr>
          </a:p>
          <a:p>
            <a:pPr marL="469900" marR="5715" indent="-228600" algn="just" rtl="0">
              <a:lnSpc>
                <a:spcPct val="110000"/>
              </a:lnSpc>
              <a:spcBef>
                <a:spcPts val="575"/>
              </a:spcBef>
            </a:pPr>
            <a:r>
              <a:rPr b="1" dirty="0">
                <a:latin typeface="Wingdings"/>
                <a:cs typeface="Wingdings"/>
              </a:rPr>
              <a:t>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topography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 </a:t>
            </a:r>
            <a:r>
              <a:rPr b="1" spc="-10" dirty="0">
                <a:latin typeface="Times New Roman"/>
                <a:cs typeface="Times New Roman"/>
              </a:rPr>
              <a:t>any </a:t>
            </a:r>
            <a:r>
              <a:rPr b="1" dirty="0">
                <a:latin typeface="Times New Roman"/>
                <a:cs typeface="Times New Roman"/>
              </a:rPr>
              <a:t>rest </a:t>
            </a:r>
            <a:r>
              <a:rPr b="1" spc="-5" dirty="0">
                <a:latin typeface="Times New Roman"/>
                <a:cs typeface="Times New Roman"/>
              </a:rPr>
              <a:t>should restore the topography </a:t>
            </a:r>
            <a:r>
              <a:rPr b="1" dirty="0">
                <a:latin typeface="Times New Roman"/>
                <a:cs typeface="Times New Roman"/>
              </a:rPr>
              <a:t>of </a:t>
            </a:r>
            <a:r>
              <a:rPr b="1" spc="-5" dirty="0">
                <a:latin typeface="Times New Roman"/>
                <a:cs typeface="Times New Roman"/>
              </a:rPr>
              <a:t>the tooth </a:t>
            </a:r>
            <a:r>
              <a:rPr b="1" dirty="0">
                <a:latin typeface="Times New Roman"/>
                <a:cs typeface="Times New Roman"/>
              </a:rPr>
              <a:t>that </a:t>
            </a:r>
            <a:r>
              <a:rPr b="1" spc="-10" dirty="0">
                <a:latin typeface="Times New Roman"/>
                <a:cs typeface="Times New Roman"/>
              </a:rPr>
              <a:t>existed </a:t>
            </a:r>
            <a:r>
              <a:rPr b="1" spc="-5" dirty="0">
                <a:latin typeface="Times New Roman"/>
                <a:cs typeface="Times New Roman"/>
              </a:rPr>
              <a:t> before the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rest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seat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was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prepared.</a:t>
            </a:r>
            <a:endParaRPr b="1" dirty="0">
              <a:latin typeface="Times New Roman"/>
              <a:cs typeface="Times New Roman"/>
            </a:endParaRPr>
          </a:p>
          <a:p>
            <a:pPr marL="12700" marR="118745" algn="l" rtl="0">
              <a:lnSpc>
                <a:spcPct val="110000"/>
              </a:lnSpc>
              <a:spcBef>
                <a:spcPts val="1010"/>
              </a:spcBef>
            </a:pP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Rest seat</a:t>
            </a:r>
            <a:r>
              <a:rPr b="1" i="1" dirty="0">
                <a:latin typeface="Times New Roman"/>
                <a:cs typeface="Times New Roman"/>
              </a:rPr>
              <a:t>: </a:t>
            </a:r>
            <a:r>
              <a:rPr b="1" spc="-10" dirty="0">
                <a:latin typeface="Times New Roman"/>
                <a:cs typeface="Times New Roman"/>
              </a:rPr>
              <a:t>It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is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that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portion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tooth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that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have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been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selected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and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prepared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to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receive </a:t>
            </a:r>
            <a:r>
              <a:rPr b="1" spc="-3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-5" dirty="0">
                <a:latin typeface="Times New Roman"/>
                <a:cs typeface="Times New Roman"/>
              </a:rPr>
              <a:t> rest.</a:t>
            </a:r>
            <a:endParaRPr b="1" dirty="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4724400"/>
            <a:ext cx="4648200" cy="190500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505200" y="6477000"/>
            <a:ext cx="149564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Times New Roman"/>
                <a:cs typeface="Times New Roman"/>
              </a:rPr>
              <a:t>Fig.1:- rest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and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rest seat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l" rtl="0">
              <a:lnSpc>
                <a:spcPts val="1150"/>
              </a:lnSpc>
            </a:pPr>
            <a:fld id="{81D60167-4931-47E6-BA6A-407CBD079E47}" type="slidenum">
              <a:rPr dirty="0"/>
              <a:pPr marL="38100" algn="l" rtl="0">
                <a:lnSpc>
                  <a:spcPts val="1150"/>
                </a:lnSpc>
              </a:pPr>
              <a:t>1</a:t>
            </a:fld>
            <a:endParaRPr dirty="0"/>
          </a:p>
        </p:txBody>
      </p:sp>
      <p:pic>
        <p:nvPicPr>
          <p:cNvPr id="1026" name="Picture 2" descr="C:\Users\مركزالحجامي\Desktop\تنزي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771396"/>
            <a:ext cx="2133600" cy="1858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1000" y="-228600"/>
            <a:ext cx="8272759" cy="5141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l" rtl="0">
              <a:lnSpc>
                <a:spcPct val="100000"/>
              </a:lnSpc>
            </a:pPr>
            <a:endParaRPr b="1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50"/>
              </a:spcBef>
            </a:pPr>
            <a:endParaRPr sz="1400" b="1" dirty="0">
              <a:latin typeface="Times New Roman"/>
              <a:cs typeface="Times New Roman"/>
            </a:endParaRPr>
          </a:p>
          <a:p>
            <a:pPr marL="63500" marR="55880" algn="just" rtl="0">
              <a:lnSpc>
                <a:spcPct val="143700"/>
              </a:lnSpc>
            </a:pPr>
            <a:r>
              <a:rPr sz="2400" b="1" dirty="0">
                <a:latin typeface="Times New Roman"/>
                <a:cs typeface="Times New Roman"/>
              </a:rPr>
              <a:t>4- </a:t>
            </a:r>
            <a:r>
              <a:rPr sz="2400" b="1" spc="-5" dirty="0">
                <a:latin typeface="Times New Roman"/>
                <a:cs typeface="Times New Roman"/>
              </a:rPr>
              <a:t>The </a:t>
            </a:r>
            <a:r>
              <a:rPr sz="2400" b="1" spc="-5" dirty="0">
                <a:solidFill>
                  <a:srgbClr val="528135"/>
                </a:solidFill>
                <a:latin typeface="Times New Roman"/>
                <a:cs typeface="Times New Roman"/>
              </a:rPr>
              <a:t>angle </a:t>
            </a:r>
            <a:r>
              <a:rPr sz="2400" b="1" spc="-5" dirty="0">
                <a:latin typeface="Times New Roman"/>
                <a:cs typeface="Times New Roman"/>
              </a:rPr>
              <a:t>formed </a:t>
            </a:r>
            <a:r>
              <a:rPr sz="2400" b="1" dirty="0">
                <a:latin typeface="Times New Roman"/>
                <a:cs typeface="Times New Roman"/>
              </a:rPr>
              <a:t>by the </a:t>
            </a:r>
            <a:r>
              <a:rPr sz="2400" b="1" spc="-5" dirty="0">
                <a:latin typeface="Times New Roman"/>
                <a:cs typeface="Times New Roman"/>
              </a:rPr>
              <a:t>occlusal rest and the vertical minor connector </a:t>
            </a:r>
            <a:r>
              <a:rPr sz="2400" b="1" dirty="0">
                <a:latin typeface="Times New Roman"/>
                <a:cs typeface="Times New Roman"/>
              </a:rPr>
              <a:t>from </a:t>
            </a:r>
            <a:r>
              <a:rPr sz="2400" b="1" spc="-5" dirty="0">
                <a:latin typeface="Times New Roman"/>
                <a:cs typeface="Times New Roman"/>
              </a:rPr>
              <a:t>which it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originated should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be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less than </a:t>
            </a:r>
            <a:r>
              <a:rPr sz="2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90</a:t>
            </a:r>
            <a:r>
              <a:rPr sz="2000" b="1" spc="7" baseline="30864" dirty="0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r>
              <a:rPr sz="2400" b="1" spc="5" dirty="0">
                <a:latin typeface="Times New Roman"/>
                <a:cs typeface="Times New Roman"/>
              </a:rPr>
              <a:t>, </a:t>
            </a:r>
            <a:r>
              <a:rPr sz="2400" b="1" spc="-5" dirty="0">
                <a:latin typeface="Times New Roman"/>
                <a:cs typeface="Times New Roman"/>
              </a:rPr>
              <a:t>only </a:t>
            </a:r>
            <a:r>
              <a:rPr sz="2400" b="1" dirty="0">
                <a:latin typeface="Times New Roman"/>
                <a:cs typeface="Times New Roman"/>
              </a:rPr>
              <a:t>this </a:t>
            </a:r>
            <a:r>
              <a:rPr sz="2400" b="1" spc="-5" dirty="0">
                <a:latin typeface="Times New Roman"/>
                <a:cs typeface="Times New Roman"/>
              </a:rPr>
              <a:t>way </a:t>
            </a:r>
            <a:r>
              <a:rPr sz="2400" b="1" dirty="0">
                <a:latin typeface="Times New Roman"/>
                <a:cs typeface="Times New Roman"/>
              </a:rPr>
              <a:t>can the </a:t>
            </a:r>
            <a:r>
              <a:rPr sz="2400" b="1" spc="-5" dirty="0">
                <a:latin typeface="Times New Roman"/>
                <a:cs typeface="Times New Roman"/>
              </a:rPr>
              <a:t>occlusal forces directed </a:t>
            </a:r>
            <a:r>
              <a:rPr sz="2400" b="1" spc="-10" dirty="0">
                <a:latin typeface="Times New Roman"/>
                <a:cs typeface="Times New Roman"/>
              </a:rPr>
              <a:t>along 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the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long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axis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the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abutment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tooth.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An</a:t>
            </a:r>
            <a:r>
              <a:rPr sz="2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angle</a:t>
            </a:r>
            <a:r>
              <a:rPr sz="24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greater</a:t>
            </a:r>
            <a:r>
              <a:rPr sz="24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than</a:t>
            </a:r>
            <a:r>
              <a:rPr sz="24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90</a:t>
            </a:r>
            <a:r>
              <a:rPr sz="2000" b="1" baseline="3086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b="1" spc="97" baseline="3086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forces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applied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to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an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inclined </a:t>
            </a:r>
            <a:r>
              <a:rPr sz="2400" b="1" spc="-34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plane and </a:t>
            </a:r>
            <a:r>
              <a:rPr sz="2400" b="1" spc="-10" dirty="0">
                <a:latin typeface="Times New Roman"/>
                <a:cs typeface="Times New Roman"/>
              </a:rPr>
              <a:t>end </a:t>
            </a:r>
            <a:r>
              <a:rPr sz="2400" b="1" spc="-5" dirty="0">
                <a:latin typeface="Times New Roman"/>
                <a:cs typeface="Times New Roman"/>
              </a:rPr>
              <a:t>with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orthodontic</a:t>
            </a:r>
            <a:r>
              <a:rPr sz="2400" b="1" spc="-5" dirty="0">
                <a:latin typeface="Times New Roman"/>
                <a:cs typeface="Times New Roman"/>
              </a:rPr>
              <a:t> movement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-5" dirty="0">
                <a:latin typeface="Times New Roman"/>
                <a:cs typeface="Times New Roman"/>
              </a:rPr>
              <a:t>abutment tooth. And fails to transmit the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occlusal forces </a:t>
            </a:r>
            <a:r>
              <a:rPr sz="2400" b="1" spc="-10" dirty="0">
                <a:latin typeface="Times New Roman"/>
                <a:cs typeface="Times New Roman"/>
              </a:rPr>
              <a:t>along </a:t>
            </a:r>
            <a:r>
              <a:rPr sz="2400" b="1" spc="-5" dirty="0">
                <a:latin typeface="Times New Roman"/>
                <a:cs typeface="Times New Roman"/>
              </a:rPr>
              <a:t>the long axis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-5" dirty="0">
                <a:latin typeface="Times New Roman"/>
                <a:cs typeface="Times New Roman"/>
              </a:rPr>
              <a:t>the tooth and permits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movement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-5" dirty="0">
                <a:latin typeface="Times New Roman"/>
                <a:cs typeface="Times New Roman"/>
              </a:rPr>
              <a:t>the clasp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assembly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away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from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the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abutment.</a:t>
            </a:r>
            <a:endParaRPr sz="2400" b="1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</a:pPr>
            <a:endParaRPr sz="2400" b="1" dirty="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4648200"/>
            <a:ext cx="2590800" cy="1905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3200" y="4800600"/>
            <a:ext cx="3657599" cy="17526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24600" y="4876800"/>
            <a:ext cx="2387412" cy="17526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4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l" rtl="0">
              <a:lnSpc>
                <a:spcPts val="1150"/>
              </a:lnSpc>
            </a:pPr>
            <a:fld id="{81D60167-4931-47E6-BA6A-407CBD079E47}" type="slidenum">
              <a:rPr dirty="0"/>
              <a:pPr marL="38100" algn="l" rtl="0">
                <a:lnSpc>
                  <a:spcPts val="1150"/>
                </a:lnSpc>
              </a:pPr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228600"/>
            <a:ext cx="8534399" cy="44569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 rtl="0">
              <a:lnSpc>
                <a:spcPct val="143800"/>
              </a:lnSpc>
              <a:spcBef>
                <a:spcPts val="95"/>
              </a:spcBef>
            </a:pPr>
            <a:r>
              <a:rPr sz="2000" b="1" spc="-5" dirty="0">
                <a:latin typeface="Times New Roman"/>
                <a:cs typeface="Times New Roman"/>
              </a:rPr>
              <a:t>When</a:t>
            </a:r>
            <a:r>
              <a:rPr sz="2000" b="1" dirty="0">
                <a:latin typeface="Times New Roman"/>
                <a:cs typeface="Times New Roman"/>
              </a:rPr>
              <a:t> an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existing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occlusal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rest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preparation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is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inclined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apically </a:t>
            </a:r>
            <a:r>
              <a:rPr sz="2000" b="1" dirty="0">
                <a:latin typeface="Times New Roman"/>
                <a:cs typeface="Times New Roman"/>
              </a:rPr>
              <a:t>toward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reduced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marginal </a:t>
            </a:r>
            <a:r>
              <a:rPr sz="2000" b="1" spc="-10" dirty="0">
                <a:latin typeface="Times New Roman"/>
                <a:cs typeface="Times New Roman"/>
              </a:rPr>
              <a:t>ridge </a:t>
            </a:r>
            <a:r>
              <a:rPr sz="2000" b="1" spc="-5" dirty="0">
                <a:latin typeface="Times New Roman"/>
                <a:cs typeface="Times New Roman"/>
              </a:rPr>
              <a:t>and </a:t>
            </a:r>
            <a:r>
              <a:rPr sz="2000" b="1" spc="-10" dirty="0">
                <a:latin typeface="Times New Roman"/>
                <a:cs typeface="Times New Roman"/>
              </a:rPr>
              <a:t>cannot </a:t>
            </a:r>
            <a:r>
              <a:rPr sz="2000" b="1" dirty="0">
                <a:latin typeface="Times New Roman"/>
                <a:cs typeface="Times New Roman"/>
              </a:rPr>
              <a:t>be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modified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or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deepened</a:t>
            </a:r>
            <a:r>
              <a:rPr sz="2000" b="1" spc="-5" dirty="0">
                <a:latin typeface="Times New Roman"/>
                <a:cs typeface="Times New Roman"/>
              </a:rPr>
              <a:t> because of fear </a:t>
            </a:r>
            <a:r>
              <a:rPr sz="2000" b="1" dirty="0">
                <a:latin typeface="Times New Roman"/>
                <a:cs typeface="Times New Roman"/>
              </a:rPr>
              <a:t>of </a:t>
            </a:r>
            <a:r>
              <a:rPr sz="2000" b="1" spc="-5" dirty="0">
                <a:latin typeface="Times New Roman"/>
                <a:cs typeface="Times New Roman"/>
              </a:rPr>
              <a:t>perforation </a:t>
            </a:r>
            <a:r>
              <a:rPr sz="2000" b="1" dirty="0">
                <a:latin typeface="Times New Roman"/>
                <a:cs typeface="Times New Roman"/>
              </a:rPr>
              <a:t>of </a:t>
            </a:r>
            <a:r>
              <a:rPr sz="2000" b="1" spc="-5" dirty="0">
                <a:latin typeface="Times New Roman"/>
                <a:cs typeface="Times New Roman"/>
              </a:rPr>
              <a:t>the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enamel </a:t>
            </a:r>
            <a:r>
              <a:rPr sz="2000" b="1" dirty="0">
                <a:latin typeface="Times New Roman"/>
                <a:cs typeface="Times New Roman"/>
              </a:rPr>
              <a:t>or </a:t>
            </a:r>
            <a:r>
              <a:rPr sz="2000" b="1" spc="-5" dirty="0">
                <a:latin typeface="Times New Roman"/>
                <a:cs typeface="Times New Roman"/>
              </a:rPr>
              <a:t>restoration, then </a:t>
            </a:r>
            <a:r>
              <a:rPr sz="2000" b="1" dirty="0">
                <a:latin typeface="Times New Roman"/>
                <a:cs typeface="Times New Roman"/>
              </a:rPr>
              <a:t>a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secondary occlusal rest </a:t>
            </a:r>
            <a:r>
              <a:rPr sz="2000" b="1" spc="-5" dirty="0">
                <a:latin typeface="Times New Roman"/>
                <a:cs typeface="Times New Roman"/>
              </a:rPr>
              <a:t>must </a:t>
            </a:r>
            <a:r>
              <a:rPr sz="2000" b="1" dirty="0">
                <a:latin typeface="Times New Roman"/>
                <a:cs typeface="Times New Roman"/>
              </a:rPr>
              <a:t>be </a:t>
            </a:r>
            <a:r>
              <a:rPr sz="2000" b="1" spc="-5" dirty="0">
                <a:latin typeface="Times New Roman"/>
                <a:cs typeface="Times New Roman"/>
              </a:rPr>
              <a:t>employed </a:t>
            </a:r>
            <a:r>
              <a:rPr sz="2000" b="1" dirty="0">
                <a:latin typeface="Times New Roman"/>
                <a:cs typeface="Times New Roman"/>
              </a:rPr>
              <a:t>to </a:t>
            </a:r>
            <a:r>
              <a:rPr sz="2000" b="1" spc="-10" dirty="0">
                <a:latin typeface="Times New Roman"/>
                <a:cs typeface="Times New Roman"/>
              </a:rPr>
              <a:t>prevent 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slippage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primary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rest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and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orthodontic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movement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abutment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tooth.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endParaRPr lang="ar-SA" sz="2000" b="1" spc="-40" dirty="0" smtClean="0">
              <a:latin typeface="Times New Roman"/>
              <a:cs typeface="Times New Roman"/>
            </a:endParaRPr>
          </a:p>
          <a:p>
            <a:pPr marL="12700" marR="5080" algn="just" rtl="0">
              <a:lnSpc>
                <a:spcPct val="143800"/>
              </a:lnSpc>
              <a:spcBef>
                <a:spcPts val="95"/>
              </a:spcBef>
            </a:pPr>
            <a:r>
              <a:rPr sz="2000" b="1" spc="-10" dirty="0" smtClean="0">
                <a:latin typeface="Times New Roman"/>
                <a:cs typeface="Times New Roman"/>
              </a:rPr>
              <a:t>Such</a:t>
            </a:r>
            <a:r>
              <a:rPr sz="2000" b="1" spc="-35" dirty="0" smtClean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rest </a:t>
            </a:r>
            <a:r>
              <a:rPr sz="2000" b="1" spc="-3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should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pass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over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lowered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marginal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ridge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on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side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tooth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opposite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primary </a:t>
            </a:r>
            <a:r>
              <a:rPr sz="2000" b="1" spc="-3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rest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and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should,</a:t>
            </a:r>
            <a:r>
              <a:rPr sz="2000" b="1" dirty="0">
                <a:latin typeface="Times New Roman"/>
                <a:cs typeface="Times New Roman"/>
              </a:rPr>
              <a:t> if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possible,</a:t>
            </a:r>
            <a:r>
              <a:rPr sz="2000" b="1" dirty="0">
                <a:latin typeface="Times New Roman"/>
                <a:cs typeface="Times New Roman"/>
              </a:rPr>
              <a:t> be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inclined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slightly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apically</a:t>
            </a:r>
            <a:r>
              <a:rPr sz="2000" b="1" dirty="0">
                <a:latin typeface="Times New Roman"/>
                <a:cs typeface="Times New Roman"/>
              </a:rPr>
              <a:t> from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marginal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ridge. </a:t>
            </a:r>
            <a:r>
              <a:rPr sz="2000" b="1" dirty="0">
                <a:latin typeface="Times New Roman"/>
                <a:cs typeface="Times New Roman"/>
              </a:rPr>
              <a:t> However,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two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opposing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occlusal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rests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on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diverging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tooth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inclines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will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function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to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prevent </a:t>
            </a:r>
            <a:r>
              <a:rPr sz="2000" b="1" spc="-3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unfavorable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forces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if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all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related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connectors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are</a:t>
            </a:r>
            <a:r>
              <a:rPr sz="2000" b="1" spc="-5" dirty="0">
                <a:latin typeface="Times New Roman"/>
                <a:cs typeface="Times New Roman"/>
              </a:rPr>
              <a:t> sufficiently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rigid</a:t>
            </a:r>
            <a:r>
              <a:rPr sz="2000" b="1" dirty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00" y="4724400"/>
            <a:ext cx="3276600" cy="21336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4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l" rtl="0">
              <a:lnSpc>
                <a:spcPts val="1150"/>
              </a:lnSpc>
            </a:pPr>
            <a:fld id="{81D60167-4931-47E6-BA6A-407CBD079E47}" type="slidenum">
              <a:rPr dirty="0"/>
              <a:pPr marL="38100" algn="l" rtl="0">
                <a:lnSpc>
                  <a:spcPts val="1150"/>
                </a:lnSpc>
              </a:pPr>
              <a:t>11</a:t>
            </a:fld>
            <a:endParaRPr dirty="0"/>
          </a:p>
        </p:txBody>
      </p:sp>
      <p:pic>
        <p:nvPicPr>
          <p:cNvPr id="8" name="Picture 2" descr="C:\Users\مركزالحجامي\Desktop\تنزيل (5).jpg"/>
          <p:cNvPicPr>
            <a:picLocks noChangeAspect="1" noChangeArrowheads="1"/>
          </p:cNvPicPr>
          <p:nvPr/>
        </p:nvPicPr>
        <p:blipFill>
          <a:blip r:embed="rId3" cstate="print"/>
          <a:srcRect t="49485" r="49064" b="5829"/>
          <a:stretch>
            <a:fillRect/>
          </a:stretch>
        </p:blipFill>
        <p:spPr bwMode="auto">
          <a:xfrm>
            <a:off x="2514600" y="4724400"/>
            <a:ext cx="3094383" cy="2133600"/>
          </a:xfrm>
          <a:prstGeom prst="rect">
            <a:avLst/>
          </a:prstGeom>
          <a:noFill/>
        </p:spPr>
      </p:pic>
      <p:pic>
        <p:nvPicPr>
          <p:cNvPr id="9" name="object 5"/>
          <p:cNvPicPr/>
          <p:nvPr/>
        </p:nvPicPr>
        <p:blipFill>
          <a:blip r:embed="rId4" cstate="print"/>
          <a:srcRect r="55421"/>
          <a:stretch>
            <a:fillRect/>
          </a:stretch>
        </p:blipFill>
        <p:spPr>
          <a:xfrm>
            <a:off x="0" y="4724400"/>
            <a:ext cx="25146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1000" y="304800"/>
            <a:ext cx="8212823" cy="45665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 rtl="0">
              <a:lnSpc>
                <a:spcPct val="100000"/>
              </a:lnSpc>
              <a:spcBef>
                <a:spcPts val="105"/>
              </a:spcBef>
            </a:pPr>
            <a:r>
              <a:rPr lang="en-US" sz="2000" b="1" u="sng" spc="-5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2- </a:t>
            </a:r>
            <a:r>
              <a:rPr sz="2000" b="1" u="sng" spc="-5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EXTENDED</a:t>
            </a:r>
            <a:r>
              <a:rPr sz="2000" b="1" u="sng" spc="-2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OCCLUSAL</a:t>
            </a:r>
            <a:r>
              <a:rPr sz="2000" b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REST</a:t>
            </a:r>
            <a:endParaRPr sz="2000" b="1" dirty="0">
              <a:latin typeface="Times New Roman"/>
              <a:cs typeface="Times New Roman"/>
            </a:endParaRPr>
          </a:p>
          <a:p>
            <a:pPr marL="12700" marR="5080" algn="just" rtl="0">
              <a:lnSpc>
                <a:spcPct val="143700"/>
              </a:lnSpc>
              <a:spcBef>
                <a:spcPts val="980"/>
              </a:spcBef>
            </a:pPr>
            <a:r>
              <a:rPr sz="2000" b="1" dirty="0">
                <a:latin typeface="Times New Roman"/>
                <a:cs typeface="Times New Roman"/>
              </a:rPr>
              <a:t>In </a:t>
            </a:r>
            <a:r>
              <a:rPr sz="2000" b="1" spc="-5" dirty="0">
                <a:latin typeface="Times New Roman"/>
                <a:cs typeface="Times New Roman"/>
              </a:rPr>
              <a:t>Kennedy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Class II,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modification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1,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and Kennedy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Class III </a:t>
            </a:r>
            <a:r>
              <a:rPr sz="2000" b="1" spc="-5" dirty="0">
                <a:latin typeface="Times New Roman"/>
                <a:cs typeface="Times New Roman"/>
              </a:rPr>
              <a:t>situations in which the most </a:t>
            </a:r>
            <a:r>
              <a:rPr sz="2000" b="1" spc="-3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posterior abutment </a:t>
            </a:r>
            <a:r>
              <a:rPr sz="2000" b="1" dirty="0">
                <a:latin typeface="Times New Roman"/>
                <a:cs typeface="Times New Roman"/>
              </a:rPr>
              <a:t>is a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mesially</a:t>
            </a:r>
            <a:r>
              <a:rPr sz="2000" b="1" spc="-5" dirty="0">
                <a:latin typeface="Times New Roman"/>
                <a:cs typeface="Times New Roman"/>
              </a:rPr>
              <a:t> tipped molar, </a:t>
            </a:r>
            <a:endParaRPr lang="ar-SA" sz="2000" b="1" spc="-5" dirty="0" smtClean="0">
              <a:latin typeface="Times New Roman"/>
              <a:cs typeface="Times New Roman"/>
            </a:endParaRPr>
          </a:p>
          <a:p>
            <a:pPr marL="12700" marR="5080" algn="just" rtl="0">
              <a:lnSpc>
                <a:spcPct val="143700"/>
              </a:lnSpc>
              <a:spcBef>
                <a:spcPts val="980"/>
              </a:spcBef>
            </a:pPr>
            <a:r>
              <a:rPr sz="2000" b="1" dirty="0" smtClean="0">
                <a:latin typeface="Times New Roman"/>
                <a:cs typeface="Times New Roman"/>
              </a:rPr>
              <a:t>an </a:t>
            </a:r>
            <a:r>
              <a:rPr sz="2000" b="1" spc="-5" dirty="0">
                <a:latin typeface="Times New Roman"/>
                <a:cs typeface="Times New Roman"/>
              </a:rPr>
              <a:t>extended occlusal rest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should </a:t>
            </a:r>
            <a:r>
              <a:rPr sz="2000" b="1" dirty="0">
                <a:latin typeface="Times New Roman"/>
                <a:cs typeface="Times New Roman"/>
              </a:rPr>
              <a:t>be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designed and prepared </a:t>
            </a:r>
            <a:r>
              <a:rPr sz="2000" b="1" dirty="0">
                <a:latin typeface="Times New Roman"/>
                <a:cs typeface="Times New Roman"/>
              </a:rPr>
              <a:t>to </a:t>
            </a:r>
            <a:r>
              <a:rPr sz="2000" b="1" spc="-5" dirty="0">
                <a:latin typeface="Times New Roman"/>
                <a:cs typeface="Times New Roman"/>
              </a:rPr>
              <a:t>minimize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further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tipping </a:t>
            </a:r>
            <a:r>
              <a:rPr sz="2000" b="1" dirty="0">
                <a:latin typeface="Times New Roman"/>
                <a:cs typeface="Times New Roman"/>
              </a:rPr>
              <a:t>of </a:t>
            </a:r>
            <a:r>
              <a:rPr sz="2000" b="1" spc="-5" dirty="0">
                <a:latin typeface="Times New Roman"/>
                <a:cs typeface="Times New Roman"/>
              </a:rPr>
              <a:t>the abutment and to ensure that the </a:t>
            </a:r>
            <a:r>
              <a:rPr sz="2000" b="1" spc="-3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forces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are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directed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down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long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axis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abutment.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This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rest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should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extend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more</a:t>
            </a:r>
            <a:r>
              <a:rPr sz="20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than </a:t>
            </a:r>
            <a:r>
              <a:rPr sz="2000" b="1" spc="-3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one half the mesiodistal width of the tooth, </a:t>
            </a:r>
            <a:r>
              <a:rPr sz="2000" b="1" dirty="0">
                <a:latin typeface="Times New Roman"/>
                <a:cs typeface="Times New Roman"/>
              </a:rPr>
              <a:t>be </a:t>
            </a:r>
            <a:r>
              <a:rPr sz="2000" b="1" spc="-5" dirty="0">
                <a:latin typeface="Times New Roman"/>
                <a:cs typeface="Times New Roman"/>
              </a:rPr>
              <a:t>approximately </a:t>
            </a:r>
            <a:r>
              <a:rPr sz="2000" b="1" dirty="0">
                <a:latin typeface="Times New Roman"/>
                <a:cs typeface="Times New Roman"/>
              </a:rPr>
              <a:t>one </a:t>
            </a:r>
            <a:r>
              <a:rPr sz="2000" b="1" spc="10" dirty="0">
                <a:latin typeface="Times New Roman"/>
                <a:cs typeface="Times New Roman"/>
              </a:rPr>
              <a:t>third </a:t>
            </a:r>
            <a:r>
              <a:rPr sz="2000" b="1" dirty="0">
                <a:latin typeface="Times New Roman"/>
                <a:cs typeface="Times New Roman"/>
              </a:rPr>
              <a:t>the </a:t>
            </a:r>
            <a:r>
              <a:rPr sz="2000" b="1" spc="-5" dirty="0">
                <a:latin typeface="Times New Roman"/>
                <a:cs typeface="Times New Roman"/>
              </a:rPr>
              <a:t>buccolingual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width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tooth,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and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allow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for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minimum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1-mm</a:t>
            </a:r>
            <a:r>
              <a:rPr sz="20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thickness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metal,</a:t>
            </a:r>
            <a:r>
              <a:rPr sz="2000" b="1" spc="26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preparation </a:t>
            </a:r>
            <a:r>
              <a:rPr sz="2000" b="1" spc="-3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should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be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rounded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with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no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undercuts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or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sharp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angles.</a:t>
            </a:r>
            <a:endParaRPr sz="2000" b="1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4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l" rtl="0">
              <a:lnSpc>
                <a:spcPts val="1150"/>
              </a:lnSpc>
            </a:pPr>
            <a:fld id="{81D60167-4931-47E6-BA6A-407CBD079E47}" type="slidenum">
              <a:rPr dirty="0"/>
              <a:pPr marL="38100" algn="l" rtl="0">
                <a:lnSpc>
                  <a:spcPts val="1150"/>
                </a:lnSpc>
              </a:pPr>
              <a:t>12</a:t>
            </a:fld>
            <a:endParaRPr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rcRect r="55421"/>
          <a:stretch>
            <a:fillRect/>
          </a:stretch>
        </p:blipFill>
        <p:spPr>
          <a:xfrm>
            <a:off x="533400" y="4724400"/>
            <a:ext cx="2514600" cy="2133600"/>
          </a:xfrm>
          <a:prstGeom prst="rect">
            <a:avLst/>
          </a:prstGeom>
        </p:spPr>
      </p:pic>
      <p:pic>
        <p:nvPicPr>
          <p:cNvPr id="6146" name="Picture 2" descr="C:\Users\مركزالحجامي\Desktop\Cause of fracture of occlusal rest.. Shallow preparation in marginal rid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419600"/>
            <a:ext cx="2743200" cy="2438400"/>
          </a:xfrm>
          <a:prstGeom prst="rect">
            <a:avLst/>
          </a:prstGeom>
          <a:noFill/>
        </p:spPr>
      </p:pic>
      <p:pic>
        <p:nvPicPr>
          <p:cNvPr id="6147" name="Picture 3" descr="C:\Users\مركزالحجامي\Desktop\images (3).jpg"/>
          <p:cNvPicPr>
            <a:picLocks noChangeAspect="1" noChangeArrowheads="1"/>
          </p:cNvPicPr>
          <p:nvPr/>
        </p:nvPicPr>
        <p:blipFill>
          <a:blip r:embed="rId4" cstate="print"/>
          <a:srcRect l="69967" t="62620" b="2875"/>
          <a:stretch>
            <a:fillRect/>
          </a:stretch>
        </p:blipFill>
        <p:spPr bwMode="auto">
          <a:xfrm>
            <a:off x="5791200" y="4419600"/>
            <a:ext cx="2743200" cy="2360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1" y="228600"/>
            <a:ext cx="8288256" cy="36249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 rtl="0">
              <a:lnSpc>
                <a:spcPct val="100000"/>
              </a:lnSpc>
              <a:spcBef>
                <a:spcPts val="95"/>
              </a:spcBef>
            </a:pPr>
            <a:r>
              <a:rPr lang="en-US" sz="2400" b="1" u="sng" spc="-5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3- </a:t>
            </a:r>
            <a:r>
              <a:rPr sz="2400" b="1" u="sng" spc="-5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Double </a:t>
            </a:r>
            <a:r>
              <a:rPr sz="2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Embrasure Rest</a:t>
            </a:r>
            <a:r>
              <a:rPr sz="2400" b="1" u="sng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Seat</a:t>
            </a:r>
            <a:r>
              <a:rPr sz="2400" b="1" u="sng" spc="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(</a:t>
            </a:r>
            <a:r>
              <a:rPr sz="2400" b="1" u="sng" spc="-5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INTERPROXIMAL</a:t>
            </a:r>
            <a:endParaRPr sz="2400" b="1" dirty="0">
              <a:latin typeface="Times New Roman"/>
              <a:cs typeface="Times New Roman"/>
            </a:endParaRPr>
          </a:p>
          <a:p>
            <a:pPr marL="12700" marR="5080" algn="just" rtl="0">
              <a:lnSpc>
                <a:spcPct val="143700"/>
              </a:lnSpc>
              <a:spcBef>
                <a:spcPts val="1100"/>
              </a:spcBef>
            </a:pPr>
            <a:r>
              <a:rPr sz="2000" b="1" dirty="0">
                <a:latin typeface="Times New Roman"/>
                <a:cs typeface="Times New Roman"/>
              </a:rPr>
              <a:t>These </a:t>
            </a:r>
            <a:r>
              <a:rPr sz="2000" b="1" spc="-5" dirty="0">
                <a:latin typeface="Times New Roman"/>
                <a:cs typeface="Times New Roman"/>
              </a:rPr>
              <a:t>rest seats </a:t>
            </a:r>
            <a:r>
              <a:rPr sz="2000" b="1" dirty="0">
                <a:latin typeface="Times New Roman"/>
                <a:cs typeface="Times New Roman"/>
              </a:rPr>
              <a:t>are </a:t>
            </a:r>
            <a:r>
              <a:rPr sz="2000" b="1" spc="-5" dirty="0">
                <a:latin typeface="Times New Roman"/>
                <a:cs typeface="Times New Roman"/>
              </a:rPr>
              <a:t>prepared </a:t>
            </a:r>
            <a:r>
              <a:rPr sz="2000" b="1" dirty="0">
                <a:latin typeface="Times New Roman"/>
                <a:cs typeface="Times New Roman"/>
              </a:rPr>
              <a:t>as </a:t>
            </a:r>
            <a:r>
              <a:rPr sz="2000" b="1" spc="-5" dirty="0">
                <a:latin typeface="Times New Roman"/>
                <a:cs typeface="Times New Roman"/>
              </a:rPr>
              <a:t>individual occlusal rest seats, with the exception that the </a:t>
            </a:r>
            <a:r>
              <a:rPr sz="2000" b="1" spc="-3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preparations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must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be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extended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farther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lingually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than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is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ordinarily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accomplished.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Adjacent </a:t>
            </a:r>
            <a:r>
              <a:rPr sz="2000" b="1" spc="-3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rests,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rather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than</a:t>
            </a:r>
            <a:r>
              <a:rPr sz="2000" b="1" dirty="0">
                <a:latin typeface="Times New Roman"/>
                <a:cs typeface="Times New Roman"/>
              </a:rPr>
              <a:t> a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single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rest,</a:t>
            </a:r>
            <a:r>
              <a:rPr sz="2000" b="1" dirty="0">
                <a:latin typeface="Times New Roman"/>
                <a:cs typeface="Times New Roman"/>
              </a:rPr>
              <a:t> are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used</a:t>
            </a:r>
            <a:r>
              <a:rPr sz="2000" b="1" dirty="0">
                <a:latin typeface="Times New Roman"/>
                <a:cs typeface="Times New Roman"/>
              </a:rPr>
              <a:t> to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prevent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interproximal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wedging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by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framework. Additionally </a:t>
            </a:r>
            <a:r>
              <a:rPr sz="2000" b="1" dirty="0">
                <a:latin typeface="Times New Roman"/>
                <a:cs typeface="Times New Roman"/>
              </a:rPr>
              <a:t>the </a:t>
            </a:r>
            <a:r>
              <a:rPr sz="2000" b="1" spc="-10" dirty="0">
                <a:latin typeface="Times New Roman"/>
                <a:cs typeface="Times New Roman"/>
              </a:rPr>
              <a:t>joined </a:t>
            </a:r>
            <a:r>
              <a:rPr sz="2000" b="1" spc="-5" dirty="0">
                <a:latin typeface="Times New Roman"/>
                <a:cs typeface="Times New Roman"/>
              </a:rPr>
              <a:t>rests are designed to shunt </a:t>
            </a:r>
            <a:r>
              <a:rPr sz="2000" b="1" dirty="0">
                <a:latin typeface="Times New Roman"/>
                <a:cs typeface="Times New Roman"/>
              </a:rPr>
              <a:t>food </a:t>
            </a:r>
            <a:r>
              <a:rPr sz="2000" b="1" spc="-5" dirty="0">
                <a:latin typeface="Times New Roman"/>
                <a:cs typeface="Times New Roman"/>
              </a:rPr>
              <a:t>away </a:t>
            </a:r>
            <a:r>
              <a:rPr sz="2000" b="1" dirty="0">
                <a:latin typeface="Times New Roman"/>
                <a:cs typeface="Times New Roman"/>
              </a:rPr>
              <a:t>from contact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points.</a:t>
            </a:r>
            <a:r>
              <a:rPr sz="2000" b="1" dirty="0">
                <a:latin typeface="Times New Roman"/>
                <a:cs typeface="Times New Roman"/>
              </a:rPr>
              <a:t> In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preparing</a:t>
            </a:r>
            <a:r>
              <a:rPr sz="2000" b="1" dirty="0">
                <a:latin typeface="Times New Roman"/>
                <a:cs typeface="Times New Roman"/>
              </a:rPr>
              <a:t> such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rest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seats,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care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must</a:t>
            </a:r>
            <a:r>
              <a:rPr sz="2000" b="1" dirty="0">
                <a:latin typeface="Times New Roman"/>
                <a:cs typeface="Times New Roman"/>
              </a:rPr>
              <a:t> be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exercised</a:t>
            </a:r>
            <a:r>
              <a:rPr sz="2000" b="1" dirty="0">
                <a:latin typeface="Times New Roman"/>
                <a:cs typeface="Times New Roman"/>
              </a:rPr>
              <a:t> to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avoid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reducing</a:t>
            </a:r>
            <a:r>
              <a:rPr sz="2000" b="1" dirty="0">
                <a:latin typeface="Times New Roman"/>
                <a:cs typeface="Times New Roman"/>
              </a:rPr>
              <a:t> or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eliminating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contact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points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 </a:t>
            </a:r>
            <a:r>
              <a:rPr sz="2000" b="1" spc="-5" dirty="0">
                <a:latin typeface="Times New Roman"/>
                <a:cs typeface="Times New Roman"/>
              </a:rPr>
              <a:t>abutment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teeth.</a:t>
            </a:r>
            <a:endParaRPr sz="2000" b="1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4191000"/>
            <a:ext cx="3505200" cy="220980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6489626" y="3743393"/>
            <a:ext cx="1971723" cy="305026"/>
          </a:xfrm>
          <a:custGeom>
            <a:avLst/>
            <a:gdLst/>
            <a:ahLst/>
            <a:cxnLst/>
            <a:rect l="l" t="t" r="r" b="b"/>
            <a:pathLst>
              <a:path w="1629409" h="475614">
                <a:moveTo>
                  <a:pt x="0" y="475488"/>
                </a:moveTo>
                <a:lnTo>
                  <a:pt x="1629155" y="475488"/>
                </a:lnTo>
                <a:lnTo>
                  <a:pt x="1629155" y="0"/>
                </a:lnTo>
                <a:lnTo>
                  <a:pt x="0" y="0"/>
                </a:lnTo>
                <a:lnTo>
                  <a:pt x="0" y="475488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4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l" rtl="0">
              <a:lnSpc>
                <a:spcPts val="1150"/>
              </a:lnSpc>
            </a:pPr>
            <a:fld id="{81D60167-4931-47E6-BA6A-407CBD079E47}" type="slidenum">
              <a:rPr dirty="0"/>
              <a:pPr marL="38100" algn="l" rtl="0">
                <a:lnSpc>
                  <a:spcPts val="1150"/>
                </a:lnSpc>
              </a:pPr>
              <a:t>13</a:t>
            </a:fld>
            <a:endParaRPr dirty="0"/>
          </a:p>
        </p:txBody>
      </p:sp>
      <p:pic>
        <p:nvPicPr>
          <p:cNvPr id="7170" name="Picture 2" descr="C:\Users\مركزالحجامي\Desktop\images (3).jpg"/>
          <p:cNvPicPr>
            <a:picLocks noChangeAspect="1" noChangeArrowheads="1"/>
          </p:cNvPicPr>
          <p:nvPr/>
        </p:nvPicPr>
        <p:blipFill>
          <a:blip r:embed="rId3" cstate="print"/>
          <a:srcRect l="32391" t="61538" r="30235" b="1871"/>
          <a:stretch>
            <a:fillRect/>
          </a:stretch>
        </p:blipFill>
        <p:spPr bwMode="auto">
          <a:xfrm>
            <a:off x="4953000" y="4114800"/>
            <a:ext cx="3124200" cy="2291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1" y="228600"/>
            <a:ext cx="5867399" cy="61959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lnSpc>
                <a:spcPct val="150000"/>
              </a:lnSpc>
              <a:spcBef>
                <a:spcPts val="95"/>
              </a:spcBef>
            </a:pPr>
            <a:r>
              <a:rPr sz="2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Intracoronal</a:t>
            </a:r>
            <a:r>
              <a:rPr sz="2400" b="1" u="sng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rest</a:t>
            </a:r>
            <a:r>
              <a:rPr sz="24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–</a:t>
            </a:r>
          </a:p>
          <a:p>
            <a:pPr marL="12700" algn="l" rtl="0">
              <a:lnSpc>
                <a:spcPct val="150000"/>
              </a:lnSpc>
            </a:pPr>
            <a:r>
              <a:rPr lang="ar-SA" sz="2000" b="1" dirty="0" smtClean="0">
                <a:latin typeface="Times New Roman"/>
                <a:cs typeface="Times New Roman"/>
              </a:rPr>
              <a:t>- </a:t>
            </a:r>
            <a:r>
              <a:rPr sz="2000" b="1" dirty="0" smtClean="0">
                <a:latin typeface="Times New Roman"/>
                <a:cs typeface="Times New Roman"/>
              </a:rPr>
              <a:t>A</a:t>
            </a:r>
            <a:r>
              <a:rPr sz="2000" b="1" spc="-45" dirty="0" smtClean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partial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denture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that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is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totally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tooth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supported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by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means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crowns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on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all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abutment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teeth</a:t>
            </a:r>
            <a:endParaRPr sz="2000" b="1" dirty="0">
              <a:latin typeface="Times New Roman"/>
              <a:cs typeface="Times New Roman"/>
            </a:endParaRPr>
          </a:p>
          <a:p>
            <a:pPr marL="12700" marR="14604" algn="l" rtl="0">
              <a:lnSpc>
                <a:spcPct val="150000"/>
              </a:lnSpc>
            </a:pPr>
            <a:r>
              <a:rPr sz="2000" b="1" dirty="0">
                <a:latin typeface="Times New Roman"/>
                <a:cs typeface="Times New Roman"/>
              </a:rPr>
              <a:t>may</a:t>
            </a:r>
            <a:r>
              <a:rPr sz="2000" b="1" spc="2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use</a:t>
            </a:r>
            <a:r>
              <a:rPr sz="2000" b="1" spc="26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intracoronal</a:t>
            </a:r>
            <a:r>
              <a:rPr sz="2000" b="1" spc="26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rests</a:t>
            </a:r>
            <a:r>
              <a:rPr sz="2000" b="1" spc="26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for</a:t>
            </a:r>
            <a:r>
              <a:rPr sz="2000" b="1" spc="2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both</a:t>
            </a:r>
            <a:r>
              <a:rPr sz="2000" b="1" spc="26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occlusal</a:t>
            </a:r>
            <a:r>
              <a:rPr sz="2000" b="1" spc="25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support</a:t>
            </a:r>
            <a:r>
              <a:rPr sz="2000" b="1" spc="2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and</a:t>
            </a:r>
            <a:r>
              <a:rPr sz="2000" b="1" spc="27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horizontal</a:t>
            </a:r>
            <a:r>
              <a:rPr sz="2000" b="1" spc="26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stabilization</a:t>
            </a:r>
            <a:r>
              <a:rPr sz="2000" b="1" spc="250" dirty="0">
                <a:latin typeface="Times New Roman"/>
                <a:cs typeface="Times New Roman"/>
              </a:rPr>
              <a:t> </a:t>
            </a:r>
            <a:endParaRPr lang="ar-SA" sz="2000" b="1" spc="250" dirty="0" smtClean="0">
              <a:latin typeface="Times New Roman"/>
              <a:cs typeface="Times New Roman"/>
            </a:endParaRPr>
          </a:p>
          <a:p>
            <a:pPr marL="12700" marR="14604" algn="l" rtl="0">
              <a:lnSpc>
                <a:spcPct val="150000"/>
              </a:lnSpc>
            </a:pPr>
            <a:r>
              <a:rPr lang="ar-SA" sz="2000" b="1" spc="250" dirty="0" smtClean="0">
                <a:latin typeface="Times New Roman"/>
                <a:cs typeface="Times New Roman"/>
              </a:rPr>
              <a:t>- </a:t>
            </a:r>
            <a:r>
              <a:rPr sz="2000" b="1" spc="-5" dirty="0" smtClean="0">
                <a:latin typeface="Times New Roman"/>
                <a:cs typeface="Times New Roman"/>
              </a:rPr>
              <a:t>An </a:t>
            </a:r>
            <a:r>
              <a:rPr sz="2000" b="1" spc="-335" dirty="0" smtClean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Intracoronal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rest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is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not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5" dirty="0">
                <a:latin typeface="Times New Roman"/>
                <a:cs typeface="Times New Roman"/>
              </a:rPr>
              <a:t> retainer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and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should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not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be </a:t>
            </a:r>
            <a:r>
              <a:rPr sz="2000" b="1" spc="-5" dirty="0">
                <a:latin typeface="Times New Roman"/>
                <a:cs typeface="Times New Roman"/>
              </a:rPr>
              <a:t>confused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with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attachment.</a:t>
            </a:r>
          </a:p>
          <a:p>
            <a:pPr marL="12700" algn="l" rtl="0">
              <a:lnSpc>
                <a:spcPct val="150000"/>
              </a:lnSpc>
              <a:spcBef>
                <a:spcPts val="735"/>
              </a:spcBef>
            </a:pPr>
            <a:r>
              <a:rPr lang="ar-SA" sz="2000" b="1" spc="-5" dirty="0" smtClean="0">
                <a:latin typeface="Times New Roman"/>
                <a:cs typeface="Times New Roman"/>
              </a:rPr>
              <a:t>- </a:t>
            </a:r>
            <a:r>
              <a:rPr sz="2000" b="1" spc="-5" dirty="0" smtClean="0">
                <a:latin typeface="Times New Roman"/>
                <a:cs typeface="Times New Roman"/>
              </a:rPr>
              <a:t>The</a:t>
            </a:r>
            <a:r>
              <a:rPr sz="2000" b="1" spc="-10" dirty="0" smtClean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main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advantages</a:t>
            </a:r>
            <a:r>
              <a:rPr sz="2000" b="1" dirty="0">
                <a:latin typeface="Times New Roman"/>
                <a:cs typeface="Times New Roman"/>
              </a:rPr>
              <a:t> of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internal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rest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are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that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it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facilitates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elimination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visible</a:t>
            </a:r>
            <a:endParaRPr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5080" algn="l" rtl="0">
              <a:lnSpc>
                <a:spcPct val="150000"/>
              </a:lnSpc>
              <a:spcBef>
                <a:spcPts val="10"/>
              </a:spcBef>
            </a:pP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clasp</a:t>
            </a:r>
            <a:r>
              <a:rPr sz="20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arm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buccally</a:t>
            </a:r>
            <a:r>
              <a:rPr sz="20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and</a:t>
            </a:r>
            <a:r>
              <a:rPr sz="2000" b="1" spc="6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permits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location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rest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seat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more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favorable</a:t>
            </a:r>
            <a:r>
              <a:rPr sz="2000" b="1" spc="35" dirty="0" smtClean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position </a:t>
            </a:r>
            <a:r>
              <a:rPr sz="2000" b="1" spc="-3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relation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to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 smtClean="0">
                <a:latin typeface="Times New Roman"/>
                <a:cs typeface="Times New Roman"/>
              </a:rPr>
              <a:t>tipping</a:t>
            </a:r>
            <a:r>
              <a:rPr sz="2000" b="1" spc="5" dirty="0" smtClean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axis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 </a:t>
            </a:r>
            <a:r>
              <a:rPr sz="2000" b="1" spc="-5" dirty="0">
                <a:latin typeface="Times New Roman"/>
                <a:cs typeface="Times New Roman"/>
              </a:rPr>
              <a:t>the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abutment</a:t>
            </a:r>
            <a:r>
              <a:rPr sz="2000" b="1" spc="-5" dirty="0">
                <a:latin typeface="Times New Roman"/>
                <a:cs typeface="Times New Roman"/>
              </a:rPr>
              <a:t>. </a:t>
            </a:r>
            <a:endParaRPr lang="ar-SA" sz="2000" b="1" spc="-5" dirty="0" smtClean="0">
              <a:latin typeface="Times New Roman"/>
              <a:cs typeface="Times New Roman"/>
            </a:endParaRPr>
          </a:p>
          <a:p>
            <a:pPr marL="12700" marR="5080" algn="l" rtl="0">
              <a:lnSpc>
                <a:spcPct val="150000"/>
              </a:lnSpc>
              <a:spcBef>
                <a:spcPts val="10"/>
              </a:spcBef>
            </a:pPr>
            <a:r>
              <a:rPr sz="2000" b="1" spc="-5" dirty="0" smtClean="0">
                <a:latin typeface="Times New Roman"/>
                <a:cs typeface="Times New Roman"/>
              </a:rPr>
              <a:t>Retention</a:t>
            </a:r>
            <a:r>
              <a:rPr sz="2000" b="1" spc="-10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derived</a:t>
            </a:r>
            <a:r>
              <a:rPr sz="2000" b="1" spc="-10" dirty="0" smtClean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from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lingual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clap.</a:t>
            </a:r>
            <a:endParaRPr sz="2000" b="1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89626" y="3743393"/>
            <a:ext cx="1971723" cy="305026"/>
          </a:xfrm>
          <a:custGeom>
            <a:avLst/>
            <a:gdLst/>
            <a:ahLst/>
            <a:cxnLst/>
            <a:rect l="l" t="t" r="r" b="b"/>
            <a:pathLst>
              <a:path w="1629409" h="475614">
                <a:moveTo>
                  <a:pt x="0" y="475488"/>
                </a:moveTo>
                <a:lnTo>
                  <a:pt x="1629155" y="475488"/>
                </a:lnTo>
                <a:lnTo>
                  <a:pt x="1629155" y="0"/>
                </a:lnTo>
                <a:lnTo>
                  <a:pt x="0" y="0"/>
                </a:lnTo>
                <a:lnTo>
                  <a:pt x="0" y="475488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4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l" rtl="0">
              <a:lnSpc>
                <a:spcPts val="1150"/>
              </a:lnSpc>
            </a:pPr>
            <a:fld id="{81D60167-4931-47E6-BA6A-407CBD079E47}" type="slidenum">
              <a:rPr dirty="0"/>
              <a:pPr marL="38100" algn="l" rtl="0">
                <a:lnSpc>
                  <a:spcPts val="1150"/>
                </a:lnSpc>
              </a:pPr>
              <a:t>14</a:t>
            </a:fld>
            <a:endParaRPr dirty="0"/>
          </a:p>
        </p:txBody>
      </p:sp>
      <p:pic>
        <p:nvPicPr>
          <p:cNvPr id="11" name="object 6"/>
          <p:cNvPicPr/>
          <p:nvPr/>
        </p:nvPicPr>
        <p:blipFill>
          <a:blip r:embed="rId2" cstate="print"/>
          <a:srcRect l="48718"/>
          <a:stretch>
            <a:fillRect/>
          </a:stretch>
        </p:blipFill>
        <p:spPr>
          <a:xfrm>
            <a:off x="6324600" y="0"/>
            <a:ext cx="2819400" cy="1981200"/>
          </a:xfrm>
          <a:prstGeom prst="rect">
            <a:avLst/>
          </a:prstGeom>
        </p:spPr>
      </p:pic>
      <p:pic>
        <p:nvPicPr>
          <p:cNvPr id="12" name="object 8"/>
          <p:cNvPicPr/>
          <p:nvPr/>
        </p:nvPicPr>
        <p:blipFill>
          <a:blip r:embed="rId3" cstate="print"/>
          <a:srcRect l="54545"/>
          <a:stretch>
            <a:fillRect/>
          </a:stretch>
        </p:blipFill>
        <p:spPr>
          <a:xfrm>
            <a:off x="6324600" y="2057400"/>
            <a:ext cx="2819400" cy="1828800"/>
          </a:xfrm>
          <a:prstGeom prst="rect">
            <a:avLst/>
          </a:prstGeom>
        </p:spPr>
      </p:pic>
      <p:pic>
        <p:nvPicPr>
          <p:cNvPr id="8194" name="Picture 2" descr="C:\Users\مركزالحجامي\Desktop\تنزيل (7).jpg"/>
          <p:cNvPicPr>
            <a:picLocks noChangeAspect="1" noChangeArrowheads="1"/>
          </p:cNvPicPr>
          <p:nvPr/>
        </p:nvPicPr>
        <p:blipFill>
          <a:blip r:embed="rId4" cstate="print"/>
          <a:srcRect l="13003" t="57866" r="46334" b="5967"/>
          <a:stretch>
            <a:fillRect/>
          </a:stretch>
        </p:blipFill>
        <p:spPr bwMode="auto">
          <a:xfrm>
            <a:off x="6248400" y="3886199"/>
            <a:ext cx="2895600" cy="2842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52400" y="228601"/>
            <a:ext cx="8763000" cy="5571462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40"/>
              </a:spcBef>
            </a:pPr>
            <a:r>
              <a:rPr sz="4000" b="1" u="sng" spc="-5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Cingulum</a:t>
            </a:r>
            <a:r>
              <a:rPr sz="4000" b="1" u="sng" spc="-10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b="1" u="sng" spc="-5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or</a:t>
            </a:r>
            <a:r>
              <a:rPr sz="4000" b="1" u="sng" spc="10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b="1" u="sng" spc="-5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Lingual</a:t>
            </a:r>
            <a:r>
              <a:rPr sz="4000" b="1" u="sng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b="1" u="sng" spc="-5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rest and</a:t>
            </a:r>
            <a:r>
              <a:rPr sz="4000" b="1" u="sng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b="1" u="sng" spc="-5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rest</a:t>
            </a:r>
            <a:r>
              <a:rPr sz="4000" b="1" u="sng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seat</a:t>
            </a: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</a:p>
          <a:p>
            <a:pPr marL="469900" marR="5080" indent="-228600" algn="just" rtl="0">
              <a:lnSpc>
                <a:spcPct val="95800"/>
              </a:lnSpc>
              <a:spcBef>
                <a:spcPts val="1210"/>
              </a:spcBef>
            </a:pPr>
            <a:r>
              <a:rPr sz="2800" b="1" spc="-5" dirty="0">
                <a:latin typeface="Symbol"/>
                <a:cs typeface="Symbol"/>
              </a:rPr>
              <a:t>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Indicate the rests that </a:t>
            </a:r>
            <a:r>
              <a:rPr sz="2400" b="1" dirty="0">
                <a:latin typeface="Times New Roman"/>
                <a:cs typeface="Times New Roman"/>
              </a:rPr>
              <a:t>are </a:t>
            </a:r>
            <a:r>
              <a:rPr sz="2400" b="1" spc="-5" dirty="0">
                <a:latin typeface="Times New Roman"/>
                <a:cs typeface="Times New Roman"/>
              </a:rPr>
              <a:t>prepared on </a:t>
            </a:r>
            <a:r>
              <a:rPr sz="2400" b="1" dirty="0">
                <a:latin typeface="Times New Roman"/>
                <a:cs typeface="Times New Roman"/>
              </a:rPr>
              <a:t>the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lingual</a:t>
            </a:r>
            <a:r>
              <a:rPr sz="2400" b="1" spc="-5" dirty="0">
                <a:latin typeface="Times New Roman"/>
                <a:cs typeface="Times New Roman"/>
              </a:rPr>
              <a:t> surface </a:t>
            </a:r>
            <a:r>
              <a:rPr sz="2400" b="1" dirty="0">
                <a:latin typeface="Times New Roman"/>
                <a:cs typeface="Times New Roman"/>
              </a:rPr>
              <a:t>or </a:t>
            </a:r>
            <a:r>
              <a:rPr sz="2400" b="1" spc="-10" dirty="0">
                <a:latin typeface="Times New Roman"/>
                <a:cs typeface="Times New Roman"/>
              </a:rPr>
              <a:t>above </a:t>
            </a:r>
            <a:r>
              <a:rPr sz="2400" b="1" spc="-5" dirty="0">
                <a:latin typeface="Times New Roman"/>
                <a:cs typeface="Times New Roman"/>
              </a:rPr>
              <a:t>the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cingulum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the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anterior</a:t>
            </a:r>
            <a:r>
              <a:rPr sz="2400" b="1" spc="-5" dirty="0">
                <a:latin typeface="Times New Roman"/>
                <a:cs typeface="Times New Roman"/>
              </a:rPr>
              <a:t> teeth and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canine</a:t>
            </a:r>
            <a:r>
              <a:rPr sz="2400" b="1" spc="-5" dirty="0">
                <a:latin typeface="Times New Roman"/>
                <a:cs typeface="Times New Roman"/>
              </a:rPr>
              <a:t>. Lingual or cingulum </a:t>
            </a:r>
            <a:r>
              <a:rPr sz="2400" b="1" dirty="0">
                <a:latin typeface="Times New Roman"/>
                <a:cs typeface="Times New Roman"/>
              </a:rPr>
              <a:t>rests </a:t>
            </a:r>
            <a:r>
              <a:rPr sz="2400" b="1" spc="-5" dirty="0">
                <a:latin typeface="Times New Roman"/>
                <a:cs typeface="Times New Roman"/>
              </a:rPr>
              <a:t>on anterior teeth are often </a:t>
            </a:r>
            <a:r>
              <a:rPr sz="2400" b="1" spc="-3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utilized </a:t>
            </a:r>
            <a:r>
              <a:rPr sz="2400" b="1" dirty="0">
                <a:latin typeface="Times New Roman"/>
                <a:cs typeface="Times New Roman"/>
              </a:rPr>
              <a:t>when </a:t>
            </a:r>
            <a:r>
              <a:rPr sz="2400" b="1" spc="-10" dirty="0">
                <a:latin typeface="Times New Roman"/>
                <a:cs typeface="Times New Roman"/>
              </a:rPr>
              <a:t>no </a:t>
            </a:r>
            <a:r>
              <a:rPr sz="2400" b="1" spc="-5" dirty="0">
                <a:latin typeface="Times New Roman"/>
                <a:cs typeface="Times New Roman"/>
              </a:rPr>
              <a:t>posterior teeth </a:t>
            </a:r>
            <a:r>
              <a:rPr sz="2400" b="1" dirty="0">
                <a:latin typeface="Times New Roman"/>
                <a:cs typeface="Times New Roman"/>
              </a:rPr>
              <a:t>or </a:t>
            </a:r>
            <a:r>
              <a:rPr sz="2400" b="1" spc="-5" dirty="0">
                <a:latin typeface="Times New Roman"/>
                <a:cs typeface="Times New Roman"/>
              </a:rPr>
              <a:t>when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indirect</a:t>
            </a:r>
            <a:r>
              <a:rPr sz="2400" b="1" spc="-5" dirty="0">
                <a:latin typeface="Times New Roman"/>
                <a:cs typeface="Times New Roman"/>
              </a:rPr>
              <a:t> retention </a:t>
            </a:r>
            <a:r>
              <a:rPr sz="2400" b="1" dirty="0">
                <a:latin typeface="Times New Roman"/>
                <a:cs typeface="Times New Roman"/>
              </a:rPr>
              <a:t>is necessary. </a:t>
            </a:r>
            <a:r>
              <a:rPr sz="2400" b="1" spc="-5" dirty="0">
                <a:latin typeface="Times New Roman"/>
                <a:cs typeface="Times New Roman"/>
              </a:rPr>
              <a:t>The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anterior tooth most readily adaptable </a:t>
            </a:r>
            <a:r>
              <a:rPr sz="2400" b="1" dirty="0">
                <a:latin typeface="Times New Roman"/>
                <a:cs typeface="Times New Roman"/>
              </a:rPr>
              <a:t>to a </a:t>
            </a:r>
            <a:r>
              <a:rPr sz="2400" b="1" spc="-5" dirty="0">
                <a:latin typeface="Times New Roman"/>
                <a:cs typeface="Times New Roman"/>
              </a:rPr>
              <a:t>cingulum </a:t>
            </a:r>
            <a:r>
              <a:rPr sz="2400" b="1" dirty="0">
                <a:latin typeface="Times New Roman"/>
                <a:cs typeface="Times New Roman"/>
              </a:rPr>
              <a:t>rest is </a:t>
            </a:r>
            <a:r>
              <a:rPr sz="2400" b="1" spc="-5" dirty="0">
                <a:latin typeface="Times New Roman"/>
                <a:cs typeface="Times New Roman"/>
              </a:rPr>
              <a:t>the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canine</a:t>
            </a:r>
            <a:r>
              <a:rPr sz="2400" b="1" dirty="0">
                <a:latin typeface="Times New Roman"/>
                <a:cs typeface="Times New Roman"/>
              </a:rPr>
              <a:t>, due </a:t>
            </a:r>
            <a:r>
              <a:rPr sz="2400" b="1" spc="-5" dirty="0">
                <a:latin typeface="Times New Roman"/>
                <a:cs typeface="Times New Roman"/>
              </a:rPr>
              <a:t>to its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well-developed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cingulum</a:t>
            </a:r>
            <a:r>
              <a:rPr sz="2400" b="1" spc="-5" dirty="0">
                <a:latin typeface="Times New Roman"/>
                <a:cs typeface="Times New Roman"/>
              </a:rPr>
              <a:t>. When </a:t>
            </a:r>
            <a:r>
              <a:rPr sz="2400" b="1" dirty="0">
                <a:latin typeface="Times New Roman"/>
                <a:cs typeface="Times New Roman"/>
              </a:rPr>
              <a:t>a </a:t>
            </a:r>
            <a:r>
              <a:rPr sz="2400" b="1" spc="-5" dirty="0">
                <a:latin typeface="Times New Roman"/>
                <a:cs typeface="Times New Roman"/>
              </a:rPr>
              <a:t>canine </a:t>
            </a:r>
            <a:r>
              <a:rPr sz="2400" b="1" dirty="0">
                <a:latin typeface="Times New Roman"/>
                <a:cs typeface="Times New Roman"/>
              </a:rPr>
              <a:t>is </a:t>
            </a:r>
            <a:r>
              <a:rPr sz="2400" b="1" spc="-5" dirty="0">
                <a:latin typeface="Times New Roman"/>
                <a:cs typeface="Times New Roman"/>
              </a:rPr>
              <a:t>not available, the cingulum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-10" dirty="0">
                <a:latin typeface="Times New Roman"/>
                <a:cs typeface="Times New Roman"/>
              </a:rPr>
              <a:t>an </a:t>
            </a:r>
            <a:r>
              <a:rPr sz="2400" b="1" spc="-5" dirty="0">
                <a:latin typeface="Times New Roman"/>
                <a:cs typeface="Times New Roman"/>
              </a:rPr>
              <a:t> incisor </a:t>
            </a:r>
            <a:r>
              <a:rPr sz="2400" b="1" spc="-10" dirty="0">
                <a:latin typeface="Times New Roman"/>
                <a:cs typeface="Times New Roman"/>
              </a:rPr>
              <a:t>may </a:t>
            </a:r>
            <a:r>
              <a:rPr sz="2400" b="1" dirty="0">
                <a:latin typeface="Times New Roman"/>
                <a:cs typeface="Times New Roman"/>
              </a:rPr>
              <a:t>be used. In </a:t>
            </a:r>
            <a:r>
              <a:rPr sz="2400" b="1" spc="-10" dirty="0">
                <a:latin typeface="Times New Roman"/>
                <a:cs typeface="Times New Roman"/>
              </a:rPr>
              <a:t>some </a:t>
            </a:r>
            <a:r>
              <a:rPr sz="2400" b="1" spc="-5" dirty="0">
                <a:latin typeface="Times New Roman"/>
                <a:cs typeface="Times New Roman"/>
              </a:rPr>
              <a:t>instances, multiple rests spread over </a:t>
            </a:r>
            <a:r>
              <a:rPr sz="2400" b="1" dirty="0">
                <a:latin typeface="Times New Roman"/>
                <a:cs typeface="Times New Roman"/>
              </a:rPr>
              <a:t>the </a:t>
            </a:r>
            <a:r>
              <a:rPr sz="2400" b="1" spc="-5" dirty="0">
                <a:latin typeface="Times New Roman"/>
                <a:cs typeface="Times New Roman"/>
              </a:rPr>
              <a:t>cingula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several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teeth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may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be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required,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in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order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to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minimize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stress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on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the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teeth,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(Root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form</a:t>
            </a:r>
            <a:r>
              <a:rPr sz="2400" b="1" spc="-10" dirty="0">
                <a:latin typeface="Times New Roman"/>
                <a:cs typeface="Times New Roman"/>
              </a:rPr>
              <a:t>, </a:t>
            </a:r>
            <a:r>
              <a:rPr sz="2400" b="1" spc="-3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Root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length</a:t>
            </a:r>
            <a:r>
              <a:rPr sz="2400" b="1" spc="-5" dirty="0">
                <a:latin typeface="Times New Roman"/>
                <a:cs typeface="Times New Roman"/>
              </a:rPr>
              <a:t>,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Inclination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the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tooth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and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Ratio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of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the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length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of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the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clinical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crown 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to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the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alveolar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support)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are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Points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should</a:t>
            </a:r>
            <a:r>
              <a:rPr sz="2400" b="1" dirty="0">
                <a:latin typeface="Times New Roman"/>
                <a:cs typeface="Times New Roman"/>
              </a:rPr>
              <a:t> be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taken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in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consideration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in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determination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-5" dirty="0">
                <a:latin typeface="Times New Roman"/>
                <a:cs typeface="Times New Roman"/>
              </a:rPr>
              <a:t>the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site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and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form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 the rests.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4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l" rtl="0">
              <a:lnSpc>
                <a:spcPts val="1150"/>
              </a:lnSpc>
            </a:pPr>
            <a:fld id="{81D60167-4931-47E6-BA6A-407CBD079E47}" type="slidenum">
              <a:rPr dirty="0"/>
              <a:pPr marL="38100" algn="l" rtl="0">
                <a:lnSpc>
                  <a:spcPts val="1150"/>
                </a:lnSpc>
              </a:pPr>
              <a:t>15</a:t>
            </a:fld>
            <a:endParaRPr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3800" y="5410200"/>
            <a:ext cx="480060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1" y="304800"/>
            <a:ext cx="8356772" cy="4829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24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Cingulum</a:t>
            </a:r>
            <a:r>
              <a:rPr sz="24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Rest</a:t>
            </a:r>
            <a:r>
              <a:rPr sz="2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Seat</a:t>
            </a:r>
            <a:r>
              <a:rPr sz="24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Form</a:t>
            </a:r>
            <a:endParaRPr sz="2400" b="1" dirty="0">
              <a:latin typeface="Times New Roman"/>
              <a:cs typeface="Times New Roman"/>
            </a:endParaRPr>
          </a:p>
          <a:p>
            <a:pPr marL="469900" marR="18415" indent="-228600" algn="l" rtl="0"/>
            <a:r>
              <a:rPr sz="2400" b="1" dirty="0">
                <a:latin typeface="Times New Roman"/>
                <a:cs typeface="Times New Roman"/>
              </a:rPr>
              <a:t>a-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The </a:t>
            </a:r>
            <a:r>
              <a:rPr sz="2400" b="1" i="1" dirty="0">
                <a:latin typeface="Times New Roman"/>
                <a:cs typeface="Times New Roman"/>
              </a:rPr>
              <a:t>outline </a:t>
            </a:r>
            <a:r>
              <a:rPr sz="2400" b="1" spc="-5" dirty="0">
                <a:latin typeface="Times New Roman"/>
                <a:cs typeface="Times New Roman"/>
              </a:rPr>
              <a:t>is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half-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moon-shaped</a:t>
            </a:r>
            <a:r>
              <a:rPr sz="2400" b="1" spc="-5" dirty="0">
                <a:latin typeface="Times New Roman"/>
                <a:cs typeface="Times New Roman"/>
              </a:rPr>
              <a:t>, extended </a:t>
            </a:r>
            <a:r>
              <a:rPr sz="2400" b="1" spc="-10" dirty="0">
                <a:latin typeface="Times New Roman"/>
                <a:cs typeface="Times New Roman"/>
              </a:rPr>
              <a:t>as </a:t>
            </a:r>
            <a:r>
              <a:rPr sz="2400" b="1" dirty="0">
                <a:latin typeface="Times New Roman"/>
                <a:cs typeface="Times New Roman"/>
              </a:rPr>
              <a:t>a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smooth curve </a:t>
            </a:r>
            <a:r>
              <a:rPr sz="2400" b="1" dirty="0">
                <a:latin typeface="Times New Roman"/>
                <a:cs typeface="Times New Roman"/>
              </a:rPr>
              <a:t>from one </a:t>
            </a:r>
            <a:r>
              <a:rPr sz="2400" b="1" spc="-5" dirty="0">
                <a:latin typeface="Times New Roman"/>
                <a:cs typeface="Times New Roman"/>
              </a:rPr>
              <a:t>marginal </a:t>
            </a:r>
            <a:r>
              <a:rPr sz="2400" b="1" spc="-3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ridge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to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the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other.</a:t>
            </a:r>
            <a:endParaRPr sz="2400" b="1" dirty="0">
              <a:latin typeface="Times New Roman"/>
              <a:cs typeface="Times New Roman"/>
            </a:endParaRPr>
          </a:p>
          <a:p>
            <a:pPr marL="469900" marR="5715" indent="-228600" algn="just" rtl="0">
              <a:spcBef>
                <a:spcPts val="985"/>
              </a:spcBef>
            </a:pPr>
            <a:r>
              <a:rPr sz="2400" b="1" dirty="0">
                <a:latin typeface="Wingdings"/>
                <a:cs typeface="Wingdings"/>
              </a:rPr>
              <a:t>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The rest seat, from </a:t>
            </a:r>
            <a:r>
              <a:rPr sz="2400" b="1" dirty="0">
                <a:latin typeface="Times New Roman"/>
                <a:cs typeface="Times New Roman"/>
              </a:rPr>
              <a:t>the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lingual</a:t>
            </a:r>
            <a:r>
              <a:rPr sz="2400" b="1" spc="-5" dirty="0">
                <a:latin typeface="Times New Roman"/>
                <a:cs typeface="Times New Roman"/>
              </a:rPr>
              <a:t> aspect </a:t>
            </a:r>
            <a:r>
              <a:rPr sz="2400" b="1" spc="-10" dirty="0">
                <a:latin typeface="Times New Roman"/>
                <a:cs typeface="Times New Roman"/>
              </a:rPr>
              <a:t>assumes </a:t>
            </a:r>
            <a:r>
              <a:rPr sz="2400" b="1" dirty="0">
                <a:latin typeface="Times New Roman"/>
                <a:cs typeface="Times New Roman"/>
              </a:rPr>
              <a:t>the form of a </a:t>
            </a:r>
            <a:r>
              <a:rPr sz="2400" b="1" spc="-5" dirty="0">
                <a:latin typeface="Times New Roman"/>
                <a:cs typeface="Times New Roman"/>
              </a:rPr>
              <a:t>broad inverted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"V</a:t>
            </a:r>
            <a:r>
              <a:rPr sz="2400" b="1" dirty="0">
                <a:latin typeface="Times New Roman"/>
                <a:cs typeface="Times New Roman"/>
              </a:rPr>
              <a:t>'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maintaining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the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natural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contour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often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seen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in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the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canine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cingulum.</a:t>
            </a:r>
            <a:endParaRPr sz="2400" b="1" dirty="0">
              <a:latin typeface="Times New Roman"/>
              <a:cs typeface="Times New Roman"/>
            </a:endParaRPr>
          </a:p>
          <a:p>
            <a:pPr marL="469900" marR="5080" indent="-228600" algn="just" rtl="0">
              <a:spcBef>
                <a:spcPts val="990"/>
              </a:spcBef>
            </a:pPr>
            <a:r>
              <a:rPr sz="2400" b="1" dirty="0">
                <a:latin typeface="Wingdings"/>
                <a:cs typeface="Wingdings"/>
              </a:rPr>
              <a:t>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From the </a:t>
            </a:r>
            <a:r>
              <a:rPr sz="2400" b="1" spc="-5" dirty="0">
                <a:latin typeface="Times New Roman"/>
                <a:cs typeface="Times New Roman"/>
              </a:rPr>
              <a:t>incisal view </a:t>
            </a:r>
            <a:r>
              <a:rPr sz="2400" b="1" dirty="0">
                <a:latin typeface="Times New Roman"/>
                <a:cs typeface="Times New Roman"/>
              </a:rPr>
              <a:t>the </a:t>
            </a:r>
            <a:r>
              <a:rPr sz="2400" b="1" spc="-5" dirty="0">
                <a:latin typeface="Times New Roman"/>
                <a:cs typeface="Times New Roman"/>
              </a:rPr>
              <a:t>rest seat is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broadest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at </a:t>
            </a:r>
            <a:r>
              <a:rPr sz="2400" b="1" spc="-5" dirty="0">
                <a:latin typeface="Times New Roman"/>
                <a:cs typeface="Times New Roman"/>
              </a:rPr>
              <a:t>the central aspect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-5" dirty="0">
                <a:latin typeface="Times New Roman"/>
                <a:cs typeface="Times New Roman"/>
              </a:rPr>
              <a:t>the canine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(approximately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1mm</a:t>
            </a:r>
            <a:r>
              <a:rPr sz="2400" b="1" dirty="0">
                <a:latin typeface="Times New Roman"/>
                <a:cs typeface="Times New Roman"/>
              </a:rPr>
              <a:t>).</a:t>
            </a:r>
          </a:p>
          <a:p>
            <a:pPr marL="469900" marR="5080" indent="-228600" algn="just" rtl="0">
              <a:spcBef>
                <a:spcPts val="1005"/>
              </a:spcBef>
            </a:pPr>
            <a:r>
              <a:rPr sz="2400" b="1" dirty="0">
                <a:latin typeface="Wingdings"/>
                <a:cs typeface="Wingdings"/>
              </a:rPr>
              <a:t></a:t>
            </a:r>
            <a:r>
              <a:rPr sz="2400" b="1" spc="3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The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proximal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view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demonstrates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the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correct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angulations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the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floor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the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rest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seat </a:t>
            </a:r>
            <a:r>
              <a:rPr sz="2400" b="1" spc="-340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(&lt;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90°).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The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borders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the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rest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seat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are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slightly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rounded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to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avoid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sharp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line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angles </a:t>
            </a:r>
            <a:r>
              <a:rPr sz="2400" b="1" spc="-3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in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its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preparation.</a:t>
            </a:r>
            <a:endParaRPr sz="2400" b="1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4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l" rtl="0">
              <a:lnSpc>
                <a:spcPts val="1150"/>
              </a:lnSpc>
            </a:pPr>
            <a:fld id="{81D60167-4931-47E6-BA6A-407CBD079E47}" type="slidenum">
              <a:rPr dirty="0"/>
              <a:pPr marL="38100" algn="l" rtl="0">
                <a:lnSpc>
                  <a:spcPts val="1150"/>
                </a:lnSpc>
              </a:pPr>
              <a:t>16</a:t>
            </a:fld>
            <a:endParaRPr dirty="0"/>
          </a:p>
        </p:txBody>
      </p:sp>
      <p:pic>
        <p:nvPicPr>
          <p:cNvPr id="9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600" y="4800600"/>
            <a:ext cx="54102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4800" y="228600"/>
            <a:ext cx="8128692" cy="21066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b.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Correct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preparation</a:t>
            </a:r>
            <a:endParaRPr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82880" marR="5080" indent="-170815" algn="just" rtl="0">
              <a:lnSpc>
                <a:spcPct val="110400"/>
              </a:lnSpc>
              <a:spcBef>
                <a:spcPts val="955"/>
              </a:spcBef>
            </a:pPr>
            <a:r>
              <a:rPr sz="2400" b="1" spc="20" dirty="0">
                <a:latin typeface="Wingdings"/>
                <a:cs typeface="Wingdings"/>
              </a:rPr>
              <a:t></a:t>
            </a:r>
            <a:r>
              <a:rPr sz="2400" b="1" spc="20" dirty="0">
                <a:latin typeface="Times New Roman"/>
                <a:cs typeface="Times New Roman"/>
              </a:rPr>
              <a:t>The </a:t>
            </a:r>
            <a:r>
              <a:rPr sz="2400" b="1" spc="-5" dirty="0">
                <a:latin typeface="Times New Roman"/>
                <a:cs typeface="Times New Roman"/>
              </a:rPr>
              <a:t>cingulum </a:t>
            </a:r>
            <a:r>
              <a:rPr sz="2400" b="1" dirty="0">
                <a:latin typeface="Times New Roman"/>
                <a:cs typeface="Times New Roman"/>
              </a:rPr>
              <a:t>rest </a:t>
            </a:r>
            <a:r>
              <a:rPr sz="2400" b="1" spc="-5" dirty="0">
                <a:latin typeface="Times New Roman"/>
                <a:cs typeface="Times New Roman"/>
              </a:rPr>
              <a:t>seat should </a:t>
            </a:r>
            <a:r>
              <a:rPr sz="2400" b="1" dirty="0">
                <a:latin typeface="Times New Roman"/>
                <a:cs typeface="Times New Roman"/>
              </a:rPr>
              <a:t>be </a:t>
            </a:r>
            <a:r>
              <a:rPr sz="2400" b="1" spc="-5" dirty="0">
                <a:latin typeface="Times New Roman"/>
                <a:cs typeface="Times New Roman"/>
              </a:rPr>
              <a:t>prepared in the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bulk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-5" dirty="0">
                <a:latin typeface="Times New Roman"/>
                <a:cs typeface="Times New Roman"/>
              </a:rPr>
              <a:t>the cingulum </a:t>
            </a:r>
            <a:r>
              <a:rPr sz="2400" b="1" dirty="0">
                <a:latin typeface="Times New Roman"/>
                <a:cs typeface="Times New Roman"/>
              </a:rPr>
              <a:t>to </a:t>
            </a:r>
            <a:r>
              <a:rPr sz="2400" b="1" spc="-5" dirty="0">
                <a:latin typeface="Times New Roman"/>
                <a:cs typeface="Times New Roman"/>
              </a:rPr>
              <a:t>minimize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tooth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reduction</a:t>
            </a:r>
            <a:r>
              <a:rPr sz="2400" b="1" spc="-5" dirty="0">
                <a:latin typeface="Times New Roman"/>
                <a:cs typeface="Times New Roman"/>
              </a:rPr>
              <a:t>. The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cavosurface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should </a:t>
            </a:r>
            <a:r>
              <a:rPr sz="2400" b="1" dirty="0">
                <a:latin typeface="Times New Roman"/>
                <a:cs typeface="Times New Roman"/>
              </a:rPr>
              <a:t>be </a:t>
            </a:r>
            <a:r>
              <a:rPr sz="2400" b="1" spc="-5" dirty="0">
                <a:latin typeface="Times New Roman"/>
                <a:cs typeface="Times New Roman"/>
              </a:rPr>
              <a:t>less than 90° to prevent orthodontic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movements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-5" dirty="0">
                <a:latin typeface="Times New Roman"/>
                <a:cs typeface="Times New Roman"/>
              </a:rPr>
              <a:t>the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tooth.</a:t>
            </a:r>
            <a:endParaRPr sz="2400" b="1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4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l" rtl="0">
              <a:lnSpc>
                <a:spcPts val="1150"/>
              </a:lnSpc>
            </a:pPr>
            <a:fld id="{81D60167-4931-47E6-BA6A-407CBD079E47}" type="slidenum">
              <a:rPr b="1" dirty="0"/>
              <a:pPr marL="38100" algn="l" rtl="0">
                <a:lnSpc>
                  <a:spcPts val="1150"/>
                </a:lnSpc>
              </a:pPr>
              <a:t>17</a:t>
            </a:fld>
            <a:endParaRPr b="1" dirty="0"/>
          </a:p>
        </p:txBody>
      </p:sp>
      <p:sp>
        <p:nvSpPr>
          <p:cNvPr id="6" name="object 2"/>
          <p:cNvSpPr txBox="1"/>
          <p:nvPr/>
        </p:nvSpPr>
        <p:spPr>
          <a:xfrm>
            <a:off x="304800" y="2133600"/>
            <a:ext cx="7948492" cy="3142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9235" algn="just" rtl="0">
              <a:lnSpc>
                <a:spcPct val="143800"/>
              </a:lnSpc>
              <a:spcBef>
                <a:spcPts val="95"/>
              </a:spcBef>
            </a:pPr>
            <a:r>
              <a:rPr sz="2400" b="1" dirty="0">
                <a:latin typeface="Wingdings"/>
                <a:cs typeface="Wingdings"/>
              </a:rPr>
              <a:t></a:t>
            </a:r>
            <a:r>
              <a:rPr sz="2400" b="1" dirty="0">
                <a:latin typeface="Times New Roman"/>
                <a:cs typeface="Times New Roman"/>
              </a:rPr>
              <a:t> If the </a:t>
            </a:r>
            <a:r>
              <a:rPr sz="2400" b="1" spc="-5" dirty="0">
                <a:latin typeface="Times New Roman"/>
                <a:cs typeface="Times New Roman"/>
              </a:rPr>
              <a:t>preparation started too high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above</a:t>
            </a:r>
            <a:r>
              <a:rPr sz="2400" b="1" spc="-5" dirty="0">
                <a:latin typeface="Times New Roman"/>
                <a:cs typeface="Times New Roman"/>
              </a:rPr>
              <a:t> the cingulum </a:t>
            </a:r>
            <a:r>
              <a:rPr sz="2400" b="1" dirty="0">
                <a:latin typeface="Times New Roman"/>
                <a:cs typeface="Times New Roman"/>
              </a:rPr>
              <a:t>proper, </a:t>
            </a:r>
            <a:r>
              <a:rPr sz="2400" b="1" spc="-10" dirty="0">
                <a:latin typeface="Times New Roman"/>
                <a:cs typeface="Times New Roman"/>
              </a:rPr>
              <a:t>much </a:t>
            </a:r>
            <a:r>
              <a:rPr sz="2400" b="1" dirty="0">
                <a:latin typeface="Times New Roman"/>
                <a:cs typeface="Times New Roman"/>
              </a:rPr>
              <a:t>of the </a:t>
            </a:r>
            <a:r>
              <a:rPr sz="2400" b="1" spc="-5" dirty="0">
                <a:latin typeface="Times New Roman"/>
                <a:cs typeface="Times New Roman"/>
              </a:rPr>
              <a:t>lingual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surface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-5" dirty="0">
                <a:latin typeface="Times New Roman"/>
                <a:cs typeface="Times New Roman"/>
              </a:rPr>
              <a:t>the tooth above </a:t>
            </a:r>
            <a:r>
              <a:rPr sz="2400" b="1" dirty="0">
                <a:latin typeface="Times New Roman"/>
                <a:cs typeface="Times New Roman"/>
              </a:rPr>
              <a:t>the </a:t>
            </a:r>
            <a:r>
              <a:rPr sz="2400" b="1" spc="-5" dirty="0">
                <a:latin typeface="Times New Roman"/>
                <a:cs typeface="Times New Roman"/>
              </a:rPr>
              <a:t>cingulum will need to be reduced, </a:t>
            </a:r>
            <a:r>
              <a:rPr sz="2400" b="1" dirty="0">
                <a:latin typeface="Times New Roman"/>
                <a:cs typeface="Times New Roman"/>
              </a:rPr>
              <a:t>in </a:t>
            </a:r>
            <a:r>
              <a:rPr sz="2400" b="1" spc="-5" dirty="0">
                <a:latin typeface="Times New Roman"/>
                <a:cs typeface="Times New Roman"/>
              </a:rPr>
              <a:t>order to obtain </a:t>
            </a:r>
            <a:r>
              <a:rPr sz="2400" b="1" spc="-3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sufficient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width </a:t>
            </a:r>
            <a:r>
              <a:rPr sz="2400" b="1" spc="-5" dirty="0">
                <a:latin typeface="Times New Roman"/>
                <a:cs typeface="Times New Roman"/>
              </a:rPr>
              <a:t>for support. On maxillary anterior, this may </a:t>
            </a:r>
            <a:r>
              <a:rPr sz="2400" b="1" dirty="0">
                <a:latin typeface="Times New Roman"/>
                <a:cs typeface="Times New Roman"/>
              </a:rPr>
              <a:t>also </a:t>
            </a:r>
            <a:r>
              <a:rPr sz="2400" b="1" spc="-5" dirty="0">
                <a:latin typeface="Times New Roman"/>
                <a:cs typeface="Times New Roman"/>
              </a:rPr>
              <a:t>cause the rest to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interfere with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the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opposing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tooth.</a:t>
            </a:r>
            <a:endParaRPr sz="2400" b="1" dirty="0">
              <a:latin typeface="Times New Roman"/>
              <a:cs typeface="Times New Roman"/>
            </a:endParaRPr>
          </a:p>
        </p:txBody>
      </p:sp>
      <p:pic>
        <p:nvPicPr>
          <p:cNvPr id="7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4800600"/>
            <a:ext cx="4648200" cy="176669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1000" y="228600"/>
            <a:ext cx="8209595" cy="43556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080" indent="-172720" algn="just" rtl="0">
              <a:lnSpc>
                <a:spcPct val="143800"/>
              </a:lnSpc>
              <a:spcBef>
                <a:spcPts val="95"/>
              </a:spcBef>
            </a:pPr>
            <a:r>
              <a:rPr sz="2800" b="1" spc="35" dirty="0">
                <a:latin typeface="Wingdings"/>
                <a:cs typeface="Wingdings"/>
              </a:rPr>
              <a:t></a:t>
            </a:r>
            <a:r>
              <a:rPr sz="2800" b="1" spc="35" dirty="0">
                <a:latin typeface="Times New Roman"/>
                <a:cs typeface="Times New Roman"/>
              </a:rPr>
              <a:t>If </a:t>
            </a:r>
            <a:r>
              <a:rPr sz="2800" b="1" spc="-5" dirty="0">
                <a:latin typeface="Times New Roman"/>
                <a:cs typeface="Times New Roman"/>
              </a:rPr>
              <a:t>the preparation </a:t>
            </a:r>
            <a:r>
              <a:rPr sz="2800" b="1" dirty="0">
                <a:latin typeface="Times New Roman"/>
                <a:cs typeface="Times New Roman"/>
              </a:rPr>
              <a:t>is </a:t>
            </a:r>
            <a:r>
              <a:rPr sz="2800" b="1" spc="-5" dirty="0">
                <a:latin typeface="Times New Roman"/>
                <a:cs typeface="Times New Roman"/>
              </a:rPr>
              <a:t>started too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low</a:t>
            </a:r>
            <a:r>
              <a:rPr sz="2800" b="1" spc="-5" dirty="0">
                <a:latin typeface="Times New Roman"/>
                <a:cs typeface="Times New Roman"/>
              </a:rPr>
              <a:t>, much </a:t>
            </a:r>
            <a:r>
              <a:rPr sz="2800" b="1" dirty="0">
                <a:latin typeface="Times New Roman"/>
                <a:cs typeface="Times New Roman"/>
              </a:rPr>
              <a:t>of the </a:t>
            </a:r>
            <a:r>
              <a:rPr sz="2800" b="1" spc="-5" dirty="0">
                <a:latin typeface="Times New Roman"/>
                <a:cs typeface="Times New Roman"/>
              </a:rPr>
              <a:t>cingulum will need </a:t>
            </a:r>
            <a:r>
              <a:rPr sz="2800" b="1" dirty="0">
                <a:latin typeface="Times New Roman"/>
                <a:cs typeface="Times New Roman"/>
              </a:rPr>
              <a:t>to be </a:t>
            </a:r>
            <a:r>
              <a:rPr sz="2800" b="1" spc="-5" dirty="0">
                <a:latin typeface="Times New Roman"/>
                <a:cs typeface="Times New Roman"/>
              </a:rPr>
              <a:t>reduced, in 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order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to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obtain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sufficient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width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for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support</a:t>
            </a:r>
            <a:r>
              <a:rPr sz="2800" b="1" spc="-5" dirty="0">
                <a:latin typeface="Times New Roman"/>
                <a:cs typeface="Times New Roman"/>
              </a:rPr>
              <a:t>.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Enamel</a:t>
            </a:r>
            <a:r>
              <a:rPr sz="2800" b="1" dirty="0">
                <a:latin typeface="Times New Roman"/>
                <a:cs typeface="Times New Roman"/>
              </a:rPr>
              <a:t> is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thinner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in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this</a:t>
            </a:r>
            <a:r>
              <a:rPr sz="2800" b="1" dirty="0">
                <a:latin typeface="Times New Roman"/>
                <a:cs typeface="Times New Roman"/>
              </a:rPr>
              <a:t> area,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and </a:t>
            </a:r>
            <a:r>
              <a:rPr sz="2800" b="1" spc="-5" dirty="0">
                <a:latin typeface="Times New Roman"/>
                <a:cs typeface="Times New Roman"/>
              </a:rPr>
              <a:t> preparation </a:t>
            </a:r>
            <a:r>
              <a:rPr sz="2800" b="1" spc="-10" dirty="0">
                <a:latin typeface="Times New Roman"/>
                <a:cs typeface="Times New Roman"/>
              </a:rPr>
              <a:t>could </a:t>
            </a:r>
            <a:r>
              <a:rPr sz="2800" b="1" spc="-5" dirty="0">
                <a:latin typeface="Times New Roman"/>
                <a:cs typeface="Times New Roman"/>
              </a:rPr>
              <a:t>result </a:t>
            </a:r>
            <a:r>
              <a:rPr sz="2800" b="1" dirty="0">
                <a:latin typeface="Times New Roman"/>
                <a:cs typeface="Times New Roman"/>
              </a:rPr>
              <a:t>in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dentinal</a:t>
            </a:r>
            <a:r>
              <a:rPr sz="2800" b="1" spc="-5" dirty="0">
                <a:latin typeface="Times New Roman"/>
                <a:cs typeface="Times New Roman"/>
              </a:rPr>
              <a:t> exposure,</a:t>
            </a:r>
            <a:r>
              <a:rPr sz="2800" b="1" spc="34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resulting in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sensitivity</a:t>
            </a:r>
            <a:r>
              <a:rPr sz="2800" b="1" spc="-5" dirty="0">
                <a:latin typeface="Times New Roman"/>
                <a:cs typeface="Times New Roman"/>
              </a:rPr>
              <a:t>. </a:t>
            </a:r>
            <a:r>
              <a:rPr sz="2800" b="1" dirty="0">
                <a:latin typeface="Times New Roman"/>
                <a:cs typeface="Times New Roman"/>
              </a:rPr>
              <a:t>If </a:t>
            </a:r>
            <a:r>
              <a:rPr sz="2800" b="1" spc="-5" dirty="0">
                <a:latin typeface="Times New Roman"/>
                <a:cs typeface="Times New Roman"/>
              </a:rPr>
              <a:t>correction </a:t>
            </a:r>
            <a:r>
              <a:rPr sz="2800" b="1" dirty="0">
                <a:latin typeface="Times New Roman"/>
                <a:cs typeface="Times New Roman"/>
              </a:rPr>
              <a:t>of 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the </a:t>
            </a:r>
            <a:r>
              <a:rPr sz="2800" b="1" spc="-5" dirty="0">
                <a:latin typeface="Times New Roman"/>
                <a:cs typeface="Times New Roman"/>
              </a:rPr>
              <a:t>outline </a:t>
            </a:r>
            <a:r>
              <a:rPr sz="2800" b="1" dirty="0">
                <a:latin typeface="Times New Roman"/>
                <a:cs typeface="Times New Roman"/>
              </a:rPr>
              <a:t>form or depth </a:t>
            </a:r>
            <a:r>
              <a:rPr sz="2800" b="1" spc="-5" dirty="0">
                <a:latin typeface="Times New Roman"/>
                <a:cs typeface="Times New Roman"/>
              </a:rPr>
              <a:t>is </a:t>
            </a:r>
            <a:r>
              <a:rPr sz="2800" b="1" dirty="0">
                <a:latin typeface="Times New Roman"/>
                <a:cs typeface="Times New Roman"/>
              </a:rPr>
              <a:t>required, </a:t>
            </a:r>
            <a:r>
              <a:rPr sz="2800" b="1" spc="-5" dirty="0">
                <a:latin typeface="Times New Roman"/>
                <a:cs typeface="Times New Roman"/>
              </a:rPr>
              <a:t>there will </a:t>
            </a:r>
            <a:r>
              <a:rPr sz="2800" b="1" dirty="0">
                <a:latin typeface="Times New Roman"/>
                <a:cs typeface="Times New Roman"/>
              </a:rPr>
              <a:t>be </a:t>
            </a:r>
            <a:r>
              <a:rPr sz="2800" b="1" spc="-5" dirty="0">
                <a:latin typeface="Times New Roman"/>
                <a:cs typeface="Times New Roman"/>
              </a:rPr>
              <a:t>little tooth structure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remaining</a:t>
            </a:r>
            <a:r>
              <a:rPr sz="2800" b="1" spc="-5" dirty="0">
                <a:latin typeface="Times New Roman"/>
                <a:cs typeface="Times New Roman"/>
              </a:rPr>
              <a:t> to 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make </a:t>
            </a:r>
            <a:r>
              <a:rPr sz="2800" b="1" dirty="0">
                <a:latin typeface="Times New Roman"/>
                <a:cs typeface="Times New Roman"/>
              </a:rPr>
              <a:t>such </a:t>
            </a:r>
            <a:r>
              <a:rPr sz="2800" b="1" spc="-5" dirty="0">
                <a:latin typeface="Times New Roman"/>
                <a:cs typeface="Times New Roman"/>
              </a:rPr>
              <a:t>changes.</a:t>
            </a:r>
            <a:endParaRPr sz="2800" b="1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4495800"/>
            <a:ext cx="5715000" cy="19812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673275" y="6359532"/>
            <a:ext cx="20439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11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2400" y="4114800"/>
            <a:ext cx="8763000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c.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Dimensions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include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(</a:t>
            </a:r>
            <a:r>
              <a:rPr sz="2400" b="1" spc="-5" dirty="0" smtClean="0">
                <a:latin typeface="Times New Roman"/>
                <a:cs typeface="Times New Roman"/>
              </a:rPr>
              <a:t>2.5-3mm</a:t>
            </a:r>
            <a:r>
              <a:rPr lang="ar-SA" sz="2400" b="1" spc="-15" dirty="0" smtClean="0">
                <a:latin typeface="Times New Roman"/>
                <a:cs typeface="Times New Roman"/>
              </a:rPr>
              <a:t> </a:t>
            </a:r>
            <a:r>
              <a:rPr sz="2400" b="1" spc="-5" dirty="0" err="1" smtClean="0">
                <a:latin typeface="Times New Roman"/>
                <a:cs typeface="Times New Roman"/>
              </a:rPr>
              <a:t>mesiodistal</a:t>
            </a:r>
            <a:r>
              <a:rPr sz="2400" b="1" spc="10" dirty="0" smtClean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length,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endParaRPr lang="ar-SA" sz="2400" b="1" dirty="0" smtClean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400" b="1" spc="-5" dirty="0" smtClean="0">
                <a:latin typeface="Times New Roman"/>
                <a:cs typeface="Times New Roman"/>
              </a:rPr>
              <a:t>1.5mm</a:t>
            </a:r>
            <a:r>
              <a:rPr sz="2400" b="1" spc="-10" dirty="0" smtClean="0">
                <a:latin typeface="Times New Roman"/>
                <a:cs typeface="Times New Roman"/>
              </a:rPr>
              <a:t> </a:t>
            </a:r>
            <a:r>
              <a:rPr sz="2400" b="1" dirty="0" smtClean="0">
                <a:latin typeface="Times New Roman"/>
                <a:cs typeface="Times New Roman"/>
              </a:rPr>
              <a:t>deep</a:t>
            </a:r>
            <a:endParaRPr lang="ar-SA" sz="2400" b="1" dirty="0" smtClean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en-US" sz="2400" b="1" spc="-5" dirty="0" smtClean="0">
                <a:latin typeface="Times New Roman"/>
                <a:cs typeface="Times New Roman"/>
              </a:rPr>
              <a:t>approximately</a:t>
            </a:r>
            <a:r>
              <a:rPr lang="en-US" sz="2400" b="1" spc="-25" dirty="0" smtClean="0">
                <a:latin typeface="Times New Roman"/>
                <a:cs typeface="Times New Roman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1mm width </a:t>
            </a:r>
            <a:r>
              <a:rPr sz="2400" b="1" dirty="0" smtClean="0">
                <a:latin typeface="Times New Roman"/>
                <a:cs typeface="Times New Roman"/>
              </a:rPr>
              <a:t>.</a:t>
            </a:r>
            <a:endParaRPr sz="2400" b="1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5105400"/>
            <a:ext cx="2895600" cy="17526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343774" y="7832589"/>
            <a:ext cx="20439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11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381000" y="152400"/>
            <a:ext cx="8286563" cy="3424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080" indent="-172720" algn="l" rtl="0">
              <a:lnSpc>
                <a:spcPct val="144300"/>
              </a:lnSpc>
              <a:spcBef>
                <a:spcPts val="95"/>
              </a:spcBef>
            </a:pPr>
            <a:r>
              <a:rPr sz="2200" b="1" dirty="0">
                <a:latin typeface="Wingdings"/>
                <a:cs typeface="Wingdings"/>
              </a:rPr>
              <a:t></a:t>
            </a:r>
            <a:r>
              <a:rPr sz="2200" b="1" spc="9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Care</a:t>
            </a:r>
            <a:r>
              <a:rPr sz="2200" b="1" spc="16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must</a:t>
            </a:r>
            <a:r>
              <a:rPr sz="2200" b="1" spc="17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be</a:t>
            </a:r>
            <a:r>
              <a:rPr sz="2200" b="1" spc="16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taken</a:t>
            </a:r>
            <a:r>
              <a:rPr sz="2200" b="1" spc="1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not</a:t>
            </a:r>
            <a:r>
              <a:rPr sz="2200" b="1" spc="17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to</a:t>
            </a:r>
            <a:r>
              <a:rPr sz="2200" b="1" spc="16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create</a:t>
            </a:r>
            <a:r>
              <a:rPr sz="2200" b="1" spc="17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an</a:t>
            </a:r>
            <a:r>
              <a:rPr sz="2200" b="1" spc="17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enamel</a:t>
            </a:r>
            <a:r>
              <a:rPr sz="2200" b="1" spc="170" dirty="0"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undercut</a:t>
            </a:r>
            <a:r>
              <a:rPr sz="2200" b="1" spc="16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that</a:t>
            </a:r>
            <a:r>
              <a:rPr sz="2200" b="1" spc="17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would</a:t>
            </a:r>
            <a:r>
              <a:rPr sz="2200" b="1" spc="16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interfere</a:t>
            </a:r>
            <a:r>
              <a:rPr sz="2200" b="1" spc="24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with</a:t>
            </a:r>
            <a:r>
              <a:rPr sz="2200" b="1" spc="18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the </a:t>
            </a:r>
            <a:r>
              <a:rPr sz="2200" b="1" spc="-33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placement</a:t>
            </a:r>
            <a:r>
              <a:rPr sz="2200" b="1" dirty="0">
                <a:latin typeface="Times New Roman"/>
                <a:cs typeface="Times New Roman"/>
              </a:rPr>
              <a:t> of the denture.</a:t>
            </a:r>
          </a:p>
          <a:p>
            <a:pPr marL="184785" marR="14604" indent="-172720" algn="l" rtl="0">
              <a:lnSpc>
                <a:spcPct val="143600"/>
              </a:lnSpc>
            </a:pPr>
            <a:r>
              <a:rPr sz="2200" b="1" spc="55" dirty="0">
                <a:latin typeface="Wingdings"/>
                <a:cs typeface="Wingdings"/>
              </a:rPr>
              <a:t></a:t>
            </a:r>
            <a:r>
              <a:rPr sz="2200" b="1" spc="55" dirty="0">
                <a:latin typeface="Times New Roman"/>
                <a:cs typeface="Times New Roman"/>
              </a:rPr>
              <a:t>A</a:t>
            </a:r>
            <a:r>
              <a:rPr sz="2200" b="1" spc="18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rest</a:t>
            </a:r>
            <a:r>
              <a:rPr sz="2200" b="1" spc="19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placed</a:t>
            </a:r>
            <a:r>
              <a:rPr sz="2200" b="1" spc="19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on</a:t>
            </a:r>
            <a:r>
              <a:rPr sz="2200" b="1" spc="19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an</a:t>
            </a:r>
            <a:r>
              <a:rPr sz="2200" b="1" spc="19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unprepared</a:t>
            </a:r>
            <a:r>
              <a:rPr sz="2200" b="1" spc="19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cingulum</a:t>
            </a:r>
            <a:r>
              <a:rPr sz="2200" b="1" spc="18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results</a:t>
            </a:r>
            <a:r>
              <a:rPr sz="2200" b="1" spc="19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in</a:t>
            </a:r>
            <a:r>
              <a:rPr sz="2200" b="1" spc="19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force</a:t>
            </a:r>
            <a:r>
              <a:rPr sz="2200" b="1" spc="19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being</a:t>
            </a:r>
            <a:r>
              <a:rPr sz="2200" b="1" spc="19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applied</a:t>
            </a:r>
            <a:r>
              <a:rPr sz="2200" b="1" spc="19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in</a:t>
            </a:r>
            <a:r>
              <a:rPr sz="2200" b="1" spc="19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a</a:t>
            </a:r>
            <a:r>
              <a:rPr sz="2200" b="1" spc="204" dirty="0"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labial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33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direction.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Orthodontic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movement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will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occur</a:t>
            </a:r>
            <a:r>
              <a:rPr sz="2200" b="1" spc="-8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with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osteoclastic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activity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around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the</a:t>
            </a:r>
            <a:r>
              <a:rPr sz="2200" b="1" spc="-85" dirty="0">
                <a:latin typeface="Times New Roman"/>
                <a:cs typeface="Times New Roman"/>
              </a:rPr>
              <a:t> </a:t>
            </a:r>
            <a:r>
              <a:rPr sz="2200" b="1" dirty="0" smtClean="0">
                <a:latin typeface="Times New Roman"/>
                <a:cs typeface="Times New Roman"/>
              </a:rPr>
              <a:t>center</a:t>
            </a:r>
            <a:r>
              <a:rPr lang="ar-SA" sz="2200" b="1" dirty="0" smtClean="0">
                <a:latin typeface="Times New Roman"/>
                <a:cs typeface="Times New Roman"/>
              </a:rPr>
              <a:t> </a:t>
            </a:r>
            <a:r>
              <a:rPr lang="en-US" sz="2200" b="1" dirty="0" smtClean="0">
                <a:latin typeface="Times New Roman"/>
                <a:cs typeface="Times New Roman"/>
              </a:rPr>
              <a:t>of</a:t>
            </a:r>
            <a:r>
              <a:rPr lang="en-US" sz="2200" b="1" spc="40" dirty="0" smtClean="0">
                <a:latin typeface="Times New Roman"/>
                <a:cs typeface="Times New Roman"/>
              </a:rPr>
              <a:t> </a:t>
            </a:r>
            <a:r>
              <a:rPr lang="en-US" sz="2200" b="1" dirty="0" smtClean="0">
                <a:latin typeface="Times New Roman"/>
                <a:cs typeface="Times New Roman"/>
              </a:rPr>
              <a:t>rotation</a:t>
            </a:r>
            <a:r>
              <a:rPr lang="en-US" sz="2200" b="1" spc="45" dirty="0" smtClean="0">
                <a:latin typeface="Times New Roman"/>
                <a:cs typeface="Times New Roman"/>
              </a:rPr>
              <a:t> </a:t>
            </a:r>
            <a:r>
              <a:rPr lang="en-US" sz="2200" b="1" dirty="0" smtClean="0">
                <a:latin typeface="Times New Roman"/>
                <a:cs typeface="Times New Roman"/>
              </a:rPr>
              <a:t>of</a:t>
            </a:r>
            <a:r>
              <a:rPr lang="en-US" sz="2200" b="1" spc="60" dirty="0" smtClean="0">
                <a:latin typeface="Times New Roman"/>
                <a:cs typeface="Times New Roman"/>
              </a:rPr>
              <a:t> </a:t>
            </a:r>
            <a:r>
              <a:rPr lang="en-US" sz="2200" b="1" dirty="0" smtClean="0">
                <a:latin typeface="Times New Roman"/>
                <a:cs typeface="Times New Roman"/>
              </a:rPr>
              <a:t>the</a:t>
            </a:r>
            <a:r>
              <a:rPr lang="en-US" sz="2200" b="1" spc="40" dirty="0" smtClean="0">
                <a:latin typeface="Times New Roman"/>
                <a:cs typeface="Times New Roman"/>
              </a:rPr>
              <a:t> </a:t>
            </a:r>
            <a:r>
              <a:rPr lang="en-US" sz="2200" b="1" dirty="0" smtClean="0">
                <a:latin typeface="Times New Roman"/>
                <a:cs typeface="Times New Roman"/>
              </a:rPr>
              <a:t>root.</a:t>
            </a:r>
            <a:r>
              <a:rPr lang="en-US" sz="2200" b="1" spc="55" dirty="0" smtClean="0">
                <a:latin typeface="Times New Roman"/>
                <a:cs typeface="Times New Roman"/>
              </a:rPr>
              <a:t> </a:t>
            </a:r>
            <a:r>
              <a:rPr lang="en-US" sz="2200" b="1" dirty="0" smtClean="0">
                <a:latin typeface="Times New Roman"/>
                <a:cs typeface="Times New Roman"/>
              </a:rPr>
              <a:t>A</a:t>
            </a:r>
            <a:r>
              <a:rPr lang="en-US" sz="2200" b="1" spc="35" dirty="0" smtClean="0">
                <a:latin typeface="Times New Roman"/>
                <a:cs typeface="Times New Roman"/>
              </a:rPr>
              <a:t> </a:t>
            </a:r>
            <a:r>
              <a:rPr lang="en-US" sz="2200" b="1" dirty="0" smtClean="0">
                <a:latin typeface="Times New Roman"/>
                <a:cs typeface="Times New Roman"/>
              </a:rPr>
              <a:t>rest</a:t>
            </a:r>
            <a:r>
              <a:rPr lang="en-US" sz="2200" b="1" spc="50" dirty="0" smtClean="0">
                <a:latin typeface="Times New Roman"/>
                <a:cs typeface="Times New Roman"/>
              </a:rPr>
              <a:t> </a:t>
            </a:r>
            <a:r>
              <a:rPr lang="en-US" sz="2200" b="1" dirty="0" smtClean="0">
                <a:latin typeface="Times New Roman"/>
                <a:cs typeface="Times New Roman"/>
              </a:rPr>
              <a:t>seat</a:t>
            </a:r>
            <a:r>
              <a:rPr lang="en-US" sz="2200" b="1" spc="60" dirty="0" smtClean="0">
                <a:latin typeface="Times New Roman"/>
                <a:cs typeface="Times New Roman"/>
              </a:rPr>
              <a:t> </a:t>
            </a:r>
            <a:r>
              <a:rPr lang="en-US" sz="2200" b="1" dirty="0" smtClean="0">
                <a:latin typeface="Times New Roman"/>
                <a:cs typeface="Times New Roman"/>
              </a:rPr>
              <a:t>prepared</a:t>
            </a:r>
            <a:r>
              <a:rPr lang="en-US" sz="2200" b="1" spc="55" dirty="0" smtClean="0">
                <a:latin typeface="Times New Roman"/>
                <a:cs typeface="Times New Roman"/>
              </a:rPr>
              <a:t> </a:t>
            </a:r>
            <a:r>
              <a:rPr lang="en-US" sz="2200" b="1" dirty="0" smtClean="0">
                <a:latin typeface="Times New Roman"/>
                <a:cs typeface="Times New Roman"/>
              </a:rPr>
              <a:t>in</a:t>
            </a:r>
            <a:r>
              <a:rPr lang="en-US" sz="2200" b="1" spc="114" dirty="0" smtClean="0">
                <a:latin typeface="Times New Roman"/>
                <a:cs typeface="Times New Roman"/>
              </a:rPr>
              <a:t> </a:t>
            </a:r>
            <a:r>
              <a:rPr lang="en-US" sz="2200" b="1" dirty="0" smtClean="0">
                <a:latin typeface="Times New Roman"/>
                <a:cs typeface="Times New Roman"/>
              </a:rPr>
              <a:t>the</a:t>
            </a:r>
            <a:r>
              <a:rPr lang="en-US" sz="2200" b="1" spc="45" dirty="0" smtClean="0">
                <a:latin typeface="Times New Roman"/>
                <a:cs typeface="Times New Roman"/>
              </a:rPr>
              <a:t> </a:t>
            </a:r>
            <a:r>
              <a:rPr lang="en-US" sz="2200" b="1" dirty="0" err="1" smtClean="0">
                <a:latin typeface="Times New Roman"/>
                <a:cs typeface="Times New Roman"/>
              </a:rPr>
              <a:t>cingulum</a:t>
            </a:r>
            <a:r>
              <a:rPr lang="en-US" sz="2200" b="1" spc="20" dirty="0" smtClean="0">
                <a:latin typeface="Times New Roman"/>
                <a:cs typeface="Times New Roman"/>
              </a:rPr>
              <a:t> </a:t>
            </a:r>
            <a:r>
              <a:rPr lang="en-US" sz="2200" b="1" dirty="0" smtClean="0">
                <a:latin typeface="Times New Roman"/>
                <a:cs typeface="Times New Roman"/>
              </a:rPr>
              <a:t>of</a:t>
            </a:r>
            <a:r>
              <a:rPr lang="en-US" sz="2200" b="1" spc="60" dirty="0" smtClean="0">
                <a:latin typeface="Times New Roman"/>
                <a:cs typeface="Times New Roman"/>
              </a:rPr>
              <a:t> </a:t>
            </a:r>
            <a:r>
              <a:rPr lang="en-US" sz="2200" b="1" dirty="0" smtClean="0">
                <a:latin typeface="Times New Roman"/>
                <a:cs typeface="Times New Roman"/>
              </a:rPr>
              <a:t>the</a:t>
            </a:r>
            <a:r>
              <a:rPr lang="en-US" sz="2200" b="1" spc="40" dirty="0" smtClean="0">
                <a:latin typeface="Times New Roman"/>
                <a:cs typeface="Times New Roman"/>
              </a:rPr>
              <a:t> </a:t>
            </a:r>
            <a:r>
              <a:rPr lang="en-US" sz="2200" b="1" dirty="0" smtClean="0">
                <a:latin typeface="Times New Roman"/>
                <a:cs typeface="Times New Roman"/>
              </a:rPr>
              <a:t>tooth</a:t>
            </a:r>
            <a:r>
              <a:rPr lang="en-US" sz="2200" b="1" spc="65" dirty="0" smtClean="0">
                <a:latin typeface="Times New Roman"/>
                <a:cs typeface="Times New Roman"/>
              </a:rPr>
              <a:t> </a:t>
            </a:r>
            <a:r>
              <a:rPr lang="en-US" sz="2200" b="1" dirty="0" smtClean="0">
                <a:latin typeface="Times New Roman"/>
                <a:cs typeface="Times New Roman"/>
              </a:rPr>
              <a:t>results</a:t>
            </a:r>
            <a:r>
              <a:rPr lang="en-US" sz="2200" b="1" spc="45" dirty="0" smtClean="0">
                <a:latin typeface="Times New Roman"/>
                <a:cs typeface="Times New Roman"/>
              </a:rPr>
              <a:t> </a:t>
            </a:r>
            <a:r>
              <a:rPr lang="en-US" sz="2200" b="1" dirty="0" smtClean="0">
                <a:latin typeface="Times New Roman"/>
                <a:cs typeface="Times New Roman"/>
              </a:rPr>
              <a:t>in</a:t>
            </a:r>
            <a:r>
              <a:rPr lang="en-US" sz="2200" b="1" spc="65" dirty="0" smtClean="0">
                <a:latin typeface="Times New Roman"/>
                <a:cs typeface="Times New Roman"/>
              </a:rPr>
              <a:t> </a:t>
            </a:r>
            <a:r>
              <a:rPr lang="en-US" sz="2200" b="1" dirty="0" smtClean="0">
                <a:latin typeface="Times New Roman"/>
                <a:cs typeface="Times New Roman"/>
              </a:rPr>
              <a:t>the </a:t>
            </a:r>
            <a:r>
              <a:rPr lang="en-US" sz="2200" b="1" spc="-335" dirty="0" smtClean="0">
                <a:latin typeface="Times New Roman"/>
                <a:cs typeface="Times New Roman"/>
              </a:rPr>
              <a:t> </a:t>
            </a:r>
            <a:r>
              <a:rPr lang="en-US" sz="2200" b="1" dirty="0" smtClean="0">
                <a:latin typeface="Times New Roman"/>
                <a:cs typeface="Times New Roman"/>
              </a:rPr>
              <a:t>forces</a:t>
            </a:r>
            <a:r>
              <a:rPr lang="en-US" sz="2200" b="1" spc="5" dirty="0" smtClean="0">
                <a:latin typeface="Times New Roman"/>
                <a:cs typeface="Times New Roman"/>
              </a:rPr>
              <a:t> </a:t>
            </a:r>
            <a:r>
              <a:rPr lang="en-US" sz="2200" b="1" dirty="0" smtClean="0">
                <a:latin typeface="Times New Roman"/>
                <a:cs typeface="Times New Roman"/>
              </a:rPr>
              <a:t>being</a:t>
            </a:r>
            <a:r>
              <a:rPr lang="en-US" sz="2200" b="1" spc="5" dirty="0" smtClean="0">
                <a:latin typeface="Times New Roman"/>
                <a:cs typeface="Times New Roman"/>
              </a:rPr>
              <a:t> </a:t>
            </a:r>
            <a:r>
              <a:rPr lang="en-US" sz="2200" b="1" dirty="0" smtClean="0">
                <a:latin typeface="Times New Roman"/>
                <a:cs typeface="Times New Roman"/>
              </a:rPr>
              <a:t>directed</a:t>
            </a:r>
            <a:r>
              <a:rPr lang="en-US" sz="2200" b="1" spc="5" dirty="0" smtClean="0">
                <a:latin typeface="Times New Roman"/>
                <a:cs typeface="Times New Roman"/>
              </a:rPr>
              <a:t> </a:t>
            </a:r>
            <a:r>
              <a:rPr lang="en-US" sz="2200" b="1" dirty="0" smtClean="0">
                <a:latin typeface="Times New Roman"/>
                <a:cs typeface="Times New Roman"/>
              </a:rPr>
              <a:t>along</a:t>
            </a:r>
            <a:r>
              <a:rPr lang="en-US" sz="2200" b="1" spc="5" dirty="0" smtClean="0">
                <a:latin typeface="Times New Roman"/>
                <a:cs typeface="Times New Roman"/>
              </a:rPr>
              <a:t> </a:t>
            </a:r>
            <a:r>
              <a:rPr lang="en-US" sz="2200" b="1" dirty="0" smtClean="0">
                <a:latin typeface="Times New Roman"/>
                <a:cs typeface="Times New Roman"/>
              </a:rPr>
              <a:t>the long</a:t>
            </a:r>
            <a:r>
              <a:rPr lang="en-US" sz="2200" b="1" spc="5" dirty="0" smtClean="0">
                <a:latin typeface="Times New Roman"/>
                <a:cs typeface="Times New Roman"/>
              </a:rPr>
              <a:t> </a:t>
            </a:r>
            <a:r>
              <a:rPr lang="en-US" sz="2200" b="1" dirty="0" smtClean="0">
                <a:latin typeface="Times New Roman"/>
                <a:cs typeface="Times New Roman"/>
              </a:rPr>
              <a:t>axis</a:t>
            </a:r>
            <a:r>
              <a:rPr lang="en-US" sz="2200" b="1" spc="5" dirty="0" smtClean="0">
                <a:latin typeface="Times New Roman"/>
                <a:cs typeface="Times New Roman"/>
              </a:rPr>
              <a:t> </a:t>
            </a:r>
            <a:r>
              <a:rPr lang="en-US" sz="2200" b="1" dirty="0" smtClean="0">
                <a:latin typeface="Times New Roman"/>
                <a:cs typeface="Times New Roman"/>
              </a:rPr>
              <a:t>of the tooth.</a:t>
            </a:r>
          </a:p>
        </p:txBody>
      </p:sp>
      <p:pic>
        <p:nvPicPr>
          <p:cNvPr id="6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5181600"/>
            <a:ext cx="54102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28601" y="304801"/>
            <a:ext cx="8364456" cy="424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5"/>
              </a:spcBef>
            </a:pPr>
            <a:r>
              <a:rPr sz="2800" b="1" u="sng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Purposes</a:t>
            </a:r>
            <a:r>
              <a:rPr sz="2800" b="1" u="sng" spc="-1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800" b="1" u="sng" spc="-2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800" b="1" u="sng" spc="-2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rest</a:t>
            </a:r>
            <a:endParaRPr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130810" algn="l" rtl="0">
              <a:lnSpc>
                <a:spcPct val="143600"/>
              </a:lnSpc>
              <a:spcBef>
                <a:spcPts val="450"/>
              </a:spcBef>
            </a:pPr>
            <a:r>
              <a:rPr lang="en-US" b="1" dirty="0" smtClean="0">
                <a:latin typeface="Times New Roman"/>
                <a:cs typeface="Times New Roman"/>
              </a:rPr>
              <a:t>1-</a:t>
            </a:r>
            <a:r>
              <a:rPr b="1" spc="-5" dirty="0" smtClean="0">
                <a:latin typeface="Times New Roman"/>
                <a:cs typeface="Times New Roman"/>
              </a:rPr>
              <a:t>The</a:t>
            </a:r>
            <a:r>
              <a:rPr b="1" spc="-10" dirty="0" smtClean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primary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purpose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</a:t>
            </a:r>
            <a:r>
              <a:rPr b="1" spc="-5" dirty="0">
                <a:latin typeface="Times New Roman"/>
                <a:cs typeface="Times New Roman"/>
              </a:rPr>
              <a:t> the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rest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is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to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2060"/>
                </a:solidFill>
                <a:latin typeface="Times New Roman"/>
                <a:cs typeface="Times New Roman"/>
              </a:rPr>
              <a:t>provide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vertical</a:t>
            </a:r>
            <a:r>
              <a:rPr b="1" spc="30" dirty="0"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support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for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partial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denture. </a:t>
            </a:r>
            <a:endParaRPr lang="ar-SA" b="1" spc="-5" dirty="0" smtClean="0">
              <a:latin typeface="Times New Roman"/>
              <a:cs typeface="Times New Roman"/>
            </a:endParaRPr>
          </a:p>
          <a:p>
            <a:pPr marL="12700" marR="130810" algn="l" rtl="0">
              <a:lnSpc>
                <a:spcPct val="143600"/>
              </a:lnSpc>
              <a:spcBef>
                <a:spcPts val="450"/>
              </a:spcBef>
            </a:pPr>
            <a:r>
              <a:rPr b="1" spc="-335" dirty="0" smtClean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2-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Maintains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components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in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their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planned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positions</a:t>
            </a:r>
            <a:endParaRPr b="1" dirty="0">
              <a:latin typeface="Times New Roman"/>
              <a:cs typeface="Times New Roman"/>
            </a:endParaRPr>
          </a:p>
          <a:p>
            <a:pPr marL="12700" marR="346710" algn="l" rtl="0">
              <a:lnSpc>
                <a:spcPts val="2420"/>
              </a:lnSpc>
              <a:spcBef>
                <a:spcPts val="195"/>
              </a:spcBef>
            </a:pPr>
            <a:r>
              <a:rPr b="1" dirty="0">
                <a:latin typeface="Times New Roman"/>
                <a:cs typeface="Times New Roman"/>
              </a:rPr>
              <a:t>3- </a:t>
            </a:r>
            <a:r>
              <a:rPr b="1" spc="-5" dirty="0">
                <a:latin typeface="Times New Roman"/>
                <a:cs typeface="Times New Roman"/>
              </a:rPr>
              <a:t>Maintains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established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occlusal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relationships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by</a:t>
            </a:r>
            <a:r>
              <a:rPr b="1" spc="-5" dirty="0">
                <a:latin typeface="Times New Roman"/>
                <a:cs typeface="Times New Roman"/>
              </a:rPr>
              <a:t> preventing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settling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</a:t>
            </a:r>
            <a:r>
              <a:rPr b="1" spc="-5" dirty="0">
                <a:latin typeface="Times New Roman"/>
                <a:cs typeface="Times New Roman"/>
              </a:rPr>
              <a:t> the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denture </a:t>
            </a:r>
            <a:r>
              <a:rPr b="1" spc="-335" dirty="0">
                <a:latin typeface="Times New Roman"/>
                <a:cs typeface="Times New Roman"/>
              </a:rPr>
              <a:t> </a:t>
            </a:r>
            <a:endParaRPr lang="ar-SA" b="1" spc="-335" dirty="0" smtClean="0">
              <a:latin typeface="Times New Roman"/>
              <a:cs typeface="Times New Roman"/>
            </a:endParaRPr>
          </a:p>
          <a:p>
            <a:pPr marL="12700" marR="346710" algn="l" rtl="0">
              <a:lnSpc>
                <a:spcPts val="2420"/>
              </a:lnSpc>
              <a:spcBef>
                <a:spcPts val="195"/>
              </a:spcBef>
            </a:pPr>
            <a:r>
              <a:rPr b="1" dirty="0" smtClean="0">
                <a:latin typeface="Times New Roman"/>
                <a:cs typeface="Times New Roman"/>
              </a:rPr>
              <a:t>4-</a:t>
            </a:r>
            <a:r>
              <a:rPr b="1" spc="-10" dirty="0" smtClean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Prevents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impingement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soft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tissue</a:t>
            </a:r>
            <a:endParaRPr b="1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  <a:spcBef>
                <a:spcPts val="525"/>
              </a:spcBef>
            </a:pPr>
            <a:r>
              <a:rPr b="1" dirty="0">
                <a:latin typeface="Times New Roman"/>
                <a:cs typeface="Times New Roman"/>
              </a:rPr>
              <a:t>5-</a:t>
            </a:r>
            <a:r>
              <a:rPr b="1" spc="-5" dirty="0">
                <a:latin typeface="Times New Roman"/>
                <a:cs typeface="Times New Roman"/>
              </a:rPr>
              <a:t> Directs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and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distributes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occlusal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loads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to</a:t>
            </a:r>
            <a:r>
              <a:rPr b="1" spc="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abutment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teeth.</a:t>
            </a:r>
            <a:endParaRPr b="1" dirty="0">
              <a:latin typeface="Times New Roman"/>
              <a:cs typeface="Times New Roman"/>
            </a:endParaRPr>
          </a:p>
          <a:p>
            <a:pPr marL="12700" marR="5080" algn="l" rtl="0">
              <a:lnSpc>
                <a:spcPct val="143600"/>
              </a:lnSpc>
              <a:spcBef>
                <a:spcPts val="10"/>
              </a:spcBef>
            </a:pPr>
            <a:r>
              <a:rPr b="1" dirty="0">
                <a:latin typeface="Times New Roman"/>
                <a:cs typeface="Times New Roman"/>
              </a:rPr>
              <a:t>6-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Serve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as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reference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point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for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evaluating</a:t>
            </a:r>
            <a:r>
              <a:rPr b="1" spc="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the</a:t>
            </a:r>
            <a:r>
              <a:rPr b="1" spc="10" dirty="0">
                <a:latin typeface="Times New Roman"/>
                <a:cs typeface="Times New Roman"/>
              </a:rPr>
              <a:t> fit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framework</a:t>
            </a:r>
            <a:r>
              <a:rPr b="1" spc="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to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teeth,</a:t>
            </a:r>
            <a:r>
              <a:rPr b="1" spc="5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and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act </a:t>
            </a:r>
            <a:r>
              <a:rPr b="1" spc="-3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as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-5" dirty="0">
                <a:latin typeface="Times New Roman"/>
                <a:cs typeface="Times New Roman"/>
              </a:rPr>
              <a:t> positive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reference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seats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in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rebasing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and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/or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impression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procedure.</a:t>
            </a:r>
            <a:endParaRPr b="1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  <a:spcBef>
                <a:spcPts val="735"/>
              </a:spcBef>
            </a:pPr>
            <a:r>
              <a:rPr b="1" dirty="0">
                <a:latin typeface="Times New Roman"/>
                <a:cs typeface="Times New Roman"/>
              </a:rPr>
              <a:t>7-</a:t>
            </a:r>
            <a:r>
              <a:rPr b="1" spc="-5" dirty="0">
                <a:latin typeface="Times New Roman"/>
                <a:cs typeface="Times New Roman"/>
              </a:rPr>
              <a:t> Prevent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extrusion</a:t>
            </a:r>
            <a:r>
              <a:rPr b="1" spc="-5" dirty="0">
                <a:latin typeface="Times New Roman"/>
                <a:cs typeface="Times New Roman"/>
              </a:rPr>
              <a:t>,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tipping</a:t>
            </a:r>
            <a:r>
              <a:rPr b="1" spc="-5" dirty="0">
                <a:latin typeface="Times New Roman"/>
                <a:cs typeface="Times New Roman"/>
              </a:rPr>
              <a:t>,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or </a:t>
            </a:r>
            <a:r>
              <a:rPr b="1" spc="-5" dirty="0">
                <a:latin typeface="Times New Roman"/>
                <a:cs typeface="Times New Roman"/>
              </a:rPr>
              <a:t>migration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abutment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teeth.</a:t>
            </a:r>
            <a:endParaRPr b="1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l" rtl="0">
              <a:lnSpc>
                <a:spcPts val="1150"/>
              </a:lnSpc>
            </a:pPr>
            <a:fld id="{81D60167-4931-47E6-BA6A-407CBD079E47}" type="slidenum">
              <a:rPr dirty="0"/>
              <a:pPr marL="38100" algn="l" rtl="0">
                <a:lnSpc>
                  <a:spcPts val="1150"/>
                </a:lnSpc>
              </a:pPr>
              <a:t>2</a:t>
            </a:fld>
            <a:endParaRPr dirty="0"/>
          </a:p>
        </p:txBody>
      </p:sp>
      <p:pic>
        <p:nvPicPr>
          <p:cNvPr id="16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4953000"/>
            <a:ext cx="1524000" cy="1676400"/>
          </a:xfrm>
          <a:prstGeom prst="rect">
            <a:avLst/>
          </a:prstGeom>
        </p:spPr>
      </p:pic>
      <p:sp>
        <p:nvSpPr>
          <p:cNvPr id="17" name="object 4"/>
          <p:cNvSpPr txBox="1"/>
          <p:nvPr/>
        </p:nvSpPr>
        <p:spPr>
          <a:xfrm>
            <a:off x="2819400" y="5334000"/>
            <a:ext cx="2458121" cy="1209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5080" indent="-81280" algn="l" rtl="0">
              <a:lnSpc>
                <a:spcPct val="110000"/>
              </a:lnSpc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Fig.2:- </a:t>
            </a:r>
            <a:r>
              <a:rPr b="1" spc="-5" dirty="0">
                <a:latin typeface="Times New Roman"/>
                <a:cs typeface="Times New Roman"/>
              </a:rPr>
              <a:t>rest, can transmit the occlusal </a:t>
            </a:r>
            <a:r>
              <a:rPr b="1" spc="-23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forces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along the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long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axis </a:t>
            </a:r>
            <a:r>
              <a:rPr b="1" dirty="0">
                <a:latin typeface="Times New Roman"/>
                <a:cs typeface="Times New Roman"/>
              </a:rPr>
              <a:t>of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tooth.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2050" name="Picture 2" descr="C:\Users\مركزالحجامي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114925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04800" y="304800"/>
            <a:ext cx="8286719" cy="40837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0330" algn="just" rtl="0">
              <a:lnSpc>
                <a:spcPct val="143600"/>
              </a:lnSpc>
              <a:spcBef>
                <a:spcPts val="95"/>
              </a:spcBef>
            </a:pP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following factors should be considered prior </a:t>
            </a:r>
            <a:r>
              <a:rPr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to 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preparation 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of a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cingulum </a:t>
            </a:r>
            <a:r>
              <a:rPr b="1" spc="-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rest</a:t>
            </a:r>
            <a:r>
              <a:rPr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seat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 on</a:t>
            </a:r>
            <a:r>
              <a:rPr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natural</a:t>
            </a:r>
            <a:r>
              <a:rPr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tooth:</a:t>
            </a:r>
          </a:p>
          <a:p>
            <a:pPr marL="469900" marR="7620" indent="-228600" algn="just" rtl="0">
              <a:lnSpc>
                <a:spcPct val="143700"/>
              </a:lnSpc>
              <a:spcBef>
                <a:spcPts val="985"/>
              </a:spcBef>
            </a:pPr>
            <a:r>
              <a:rPr b="1" dirty="0">
                <a:latin typeface="Times New Roman"/>
                <a:cs typeface="Times New Roman"/>
              </a:rPr>
              <a:t>1.</a:t>
            </a:r>
            <a:r>
              <a:rPr b="1" spc="5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Cingulum</a:t>
            </a:r>
            <a:r>
              <a:rPr b="1" spc="-5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rest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seats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must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be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placed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in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sound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tooth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structure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or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restorations.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Where </a:t>
            </a:r>
            <a:r>
              <a:rPr b="1" spc="-34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the </a:t>
            </a:r>
            <a:r>
              <a:rPr b="1" spc="-5" dirty="0">
                <a:latin typeface="Times New Roman"/>
                <a:cs typeface="Times New Roman"/>
              </a:rPr>
              <a:t>ideal position </a:t>
            </a:r>
            <a:r>
              <a:rPr b="1" dirty="0">
                <a:latin typeface="Times New Roman"/>
                <a:cs typeface="Times New Roman"/>
              </a:rPr>
              <a:t>of the </a:t>
            </a:r>
            <a:r>
              <a:rPr b="1" spc="-5" dirty="0">
                <a:latin typeface="Times New Roman"/>
                <a:cs typeface="Times New Roman"/>
              </a:rPr>
              <a:t>rest seat would </a:t>
            </a:r>
            <a:r>
              <a:rPr b="1" dirty="0">
                <a:latin typeface="Times New Roman"/>
                <a:cs typeface="Times New Roman"/>
              </a:rPr>
              <a:t>be </a:t>
            </a:r>
            <a:r>
              <a:rPr b="1" spc="-5" dirty="0">
                <a:latin typeface="Times New Roman"/>
                <a:cs typeface="Times New Roman"/>
              </a:rPr>
              <a:t>upon </a:t>
            </a:r>
            <a:r>
              <a:rPr b="1" spc="-10" dirty="0">
                <a:latin typeface="Times New Roman"/>
                <a:cs typeface="Times New Roman"/>
              </a:rPr>
              <a:t>an </a:t>
            </a:r>
            <a:r>
              <a:rPr b="1" spc="-5" dirty="0">
                <a:latin typeface="Times New Roman"/>
                <a:cs typeface="Times New Roman"/>
              </a:rPr>
              <a:t>amalgam restoration it is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advisable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to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select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different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tooth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surface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or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replace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restoration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with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an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onlay </a:t>
            </a:r>
            <a:r>
              <a:rPr b="1" spc="-3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or crown, </a:t>
            </a:r>
            <a:r>
              <a:rPr b="1" spc="-5" dirty="0">
                <a:latin typeface="Times New Roman"/>
                <a:cs typeface="Times New Roman"/>
              </a:rPr>
              <a:t>since the flow characteristics and relatively </a:t>
            </a:r>
            <a:r>
              <a:rPr b="1" dirty="0">
                <a:latin typeface="Times New Roman"/>
                <a:cs typeface="Times New Roman"/>
              </a:rPr>
              <a:t>low </a:t>
            </a:r>
            <a:r>
              <a:rPr b="1" spc="-5" dirty="0">
                <a:latin typeface="Times New Roman"/>
                <a:cs typeface="Times New Roman"/>
              </a:rPr>
              <a:t>yield strength </a:t>
            </a:r>
            <a:r>
              <a:rPr b="1" dirty="0">
                <a:latin typeface="Times New Roman"/>
                <a:cs typeface="Times New Roman"/>
              </a:rPr>
              <a:t>of </a:t>
            </a:r>
            <a:r>
              <a:rPr b="1" spc="-5" dirty="0">
                <a:latin typeface="Times New Roman"/>
                <a:cs typeface="Times New Roman"/>
              </a:rPr>
              <a:t>the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material</a:t>
            </a:r>
            <a:r>
              <a:rPr b="1" spc="-8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make</a:t>
            </a:r>
            <a:r>
              <a:rPr b="1" spc="-8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the</a:t>
            </a:r>
            <a:r>
              <a:rPr b="1" spc="-9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possibility</a:t>
            </a:r>
            <a:r>
              <a:rPr b="1" spc="-10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</a:t>
            </a:r>
            <a:r>
              <a:rPr b="1" spc="-85" dirty="0"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fracture</a:t>
            </a:r>
            <a:r>
              <a:rPr b="1" spc="-95" dirty="0"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high</a:t>
            </a:r>
            <a:r>
              <a:rPr b="1" spc="-5" dirty="0">
                <a:latin typeface="Times New Roman"/>
                <a:cs typeface="Times New Roman"/>
              </a:rPr>
              <a:t>.</a:t>
            </a:r>
            <a:r>
              <a:rPr b="1" spc="-8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Where</a:t>
            </a:r>
            <a:r>
              <a:rPr b="1" spc="-8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8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cingulum</a:t>
            </a:r>
            <a:r>
              <a:rPr b="1" spc="-9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is</a:t>
            </a:r>
            <a:r>
              <a:rPr b="1" spc="-8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not</a:t>
            </a:r>
            <a:r>
              <a:rPr b="1" spc="-90" dirty="0"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prominent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spc="-34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or </a:t>
            </a:r>
            <a:r>
              <a:rPr b="1" spc="-5" dirty="0">
                <a:latin typeface="Times New Roman"/>
                <a:cs typeface="Times New Roman"/>
              </a:rPr>
              <a:t>when preparation might encroach upon </a:t>
            </a:r>
            <a:r>
              <a:rPr b="1" dirty="0">
                <a:latin typeface="Times New Roman"/>
                <a:cs typeface="Times New Roman"/>
              </a:rPr>
              <a:t>the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pulp</a:t>
            </a:r>
            <a:r>
              <a:rPr b="1" spc="-5" dirty="0">
                <a:latin typeface="Times New Roman"/>
                <a:cs typeface="Times New Roman"/>
              </a:rPr>
              <a:t>, other means </a:t>
            </a:r>
            <a:r>
              <a:rPr b="1" dirty="0">
                <a:latin typeface="Times New Roman"/>
                <a:cs typeface="Times New Roman"/>
              </a:rPr>
              <a:t>of </a:t>
            </a:r>
            <a:r>
              <a:rPr b="1" spc="-5" dirty="0">
                <a:latin typeface="Times New Roman"/>
                <a:cs typeface="Times New Roman"/>
              </a:rPr>
              <a:t>securing </a:t>
            </a:r>
            <a:r>
              <a:rPr b="1" dirty="0">
                <a:latin typeface="Times New Roman"/>
                <a:cs typeface="Times New Roman"/>
              </a:rPr>
              <a:t>a 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lingual rest seat </a:t>
            </a:r>
            <a:r>
              <a:rPr b="1" dirty="0">
                <a:latin typeface="Times New Roman"/>
                <a:cs typeface="Times New Roman"/>
              </a:rPr>
              <a:t>must be </a:t>
            </a:r>
            <a:r>
              <a:rPr b="1" spc="-5" dirty="0">
                <a:latin typeface="Times New Roman"/>
                <a:cs typeface="Times New Roman"/>
              </a:rPr>
              <a:t>considered (i.e. selection </a:t>
            </a:r>
            <a:r>
              <a:rPr b="1" dirty="0">
                <a:latin typeface="Times New Roman"/>
                <a:cs typeface="Times New Roman"/>
              </a:rPr>
              <a:t>of a </a:t>
            </a:r>
            <a:r>
              <a:rPr b="1" spc="-5" dirty="0">
                <a:latin typeface="Times New Roman"/>
                <a:cs typeface="Times New Roman"/>
              </a:rPr>
              <a:t>different tooth, use </a:t>
            </a:r>
            <a:r>
              <a:rPr b="1" dirty="0">
                <a:latin typeface="Times New Roman"/>
                <a:cs typeface="Times New Roman"/>
              </a:rPr>
              <a:t>of a 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composite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bonded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rest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seat, onlay, </a:t>
            </a:r>
            <a:r>
              <a:rPr b="1" dirty="0">
                <a:latin typeface="Times New Roman"/>
                <a:cs typeface="Times New Roman"/>
              </a:rPr>
              <a:t>crown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etc</a:t>
            </a:r>
            <a:r>
              <a:rPr b="1" spc="-5" dirty="0" smtClean="0">
                <a:latin typeface="Times New Roman"/>
                <a:cs typeface="Times New Roman"/>
              </a:rPr>
              <a:t>.)</a:t>
            </a:r>
            <a:endParaRPr b="1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73275" y="6359532"/>
            <a:ext cx="20439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11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026" name="Picture 2" descr="C:\Users\مركزالحجامي\Desktop\تنزيل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800600"/>
            <a:ext cx="3962400" cy="2057400"/>
          </a:xfrm>
          <a:prstGeom prst="rect">
            <a:avLst/>
          </a:prstGeom>
          <a:noFill/>
        </p:spPr>
      </p:pic>
      <p:pic>
        <p:nvPicPr>
          <p:cNvPr id="1027" name="Picture 3" descr="C:\Users\مركزالحجامي\Desktop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6101" y="4800600"/>
            <a:ext cx="2058649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228601"/>
            <a:ext cx="8610600" cy="44576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 rtl="0">
              <a:lnSpc>
                <a:spcPct val="143700"/>
              </a:lnSpc>
              <a:spcBef>
                <a:spcPts val="100"/>
              </a:spcBef>
            </a:pPr>
            <a:r>
              <a:rPr lang="en-US" sz="2000" b="1" dirty="0" smtClean="0">
                <a:latin typeface="Times New Roman"/>
                <a:cs typeface="Times New Roman"/>
              </a:rPr>
              <a:t>2.</a:t>
            </a:r>
            <a:r>
              <a:rPr lang="en-US" sz="2000" b="1" spc="5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latin typeface="Times New Roman"/>
                <a:cs typeface="Times New Roman"/>
              </a:rPr>
              <a:t>The </a:t>
            </a:r>
            <a:r>
              <a:rPr lang="en-US" sz="2000" b="1" spc="-5" dirty="0" err="1" smtClean="0">
                <a:latin typeface="Times New Roman"/>
                <a:cs typeface="Times New Roman"/>
              </a:rPr>
              <a:t>interocclusal</a:t>
            </a:r>
            <a:r>
              <a:rPr lang="en-US" sz="2000" b="1" spc="-5" dirty="0" smtClean="0">
                <a:latin typeface="Times New Roman"/>
                <a:cs typeface="Times New Roman"/>
              </a:rPr>
              <a:t> relationship </a:t>
            </a:r>
            <a:r>
              <a:rPr lang="en-US" sz="2000" b="1" dirty="0" smtClean="0">
                <a:latin typeface="Times New Roman"/>
                <a:cs typeface="Times New Roman"/>
              </a:rPr>
              <a:t>of a </a:t>
            </a:r>
            <a:r>
              <a:rPr lang="en-US" sz="2000" b="1" spc="-5" dirty="0" smtClean="0">
                <a:latin typeface="Times New Roman"/>
                <a:cs typeface="Times New Roman"/>
              </a:rPr>
              <a:t>maxillary tooth with the </a:t>
            </a:r>
            <a:r>
              <a:rPr lang="en-US" sz="2000" b="1" spc="-5" dirty="0" err="1" smtClean="0">
                <a:latin typeface="Times New Roman"/>
                <a:cs typeface="Times New Roman"/>
              </a:rPr>
              <a:t>incisal</a:t>
            </a:r>
            <a:r>
              <a:rPr lang="en-US" sz="2000" b="1" spc="-5" dirty="0" smtClean="0">
                <a:latin typeface="Times New Roman"/>
                <a:cs typeface="Times New Roman"/>
              </a:rPr>
              <a:t> edge </a:t>
            </a:r>
            <a:r>
              <a:rPr lang="en-US" sz="2000" b="1" dirty="0" smtClean="0">
                <a:latin typeface="Times New Roman"/>
                <a:cs typeface="Times New Roman"/>
              </a:rPr>
              <a:t>of </a:t>
            </a:r>
            <a:r>
              <a:rPr lang="en-US" sz="2000" b="1" spc="-5" dirty="0" smtClean="0">
                <a:latin typeface="Times New Roman"/>
                <a:cs typeface="Times New Roman"/>
              </a:rPr>
              <a:t>the </a:t>
            </a:r>
            <a:r>
              <a:rPr lang="en-US" sz="2000" b="1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latin typeface="Times New Roman"/>
                <a:cs typeface="Times New Roman"/>
              </a:rPr>
              <a:t>opposing</a:t>
            </a:r>
            <a:r>
              <a:rPr lang="en-US" sz="2000" b="1" spc="40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err="1" smtClean="0">
                <a:latin typeface="Times New Roman"/>
                <a:cs typeface="Times New Roman"/>
              </a:rPr>
              <a:t>mandibular</a:t>
            </a:r>
            <a:r>
              <a:rPr lang="en-US" sz="2000" b="1" spc="20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latin typeface="Times New Roman"/>
                <a:cs typeface="Times New Roman"/>
              </a:rPr>
              <a:t>tooth</a:t>
            </a:r>
            <a:r>
              <a:rPr lang="en-US" sz="2000" b="1" spc="40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latin typeface="Times New Roman"/>
                <a:cs typeface="Times New Roman"/>
              </a:rPr>
              <a:t>when</a:t>
            </a:r>
            <a:r>
              <a:rPr lang="en-US" sz="2000" b="1" spc="40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latin typeface="Times New Roman"/>
                <a:cs typeface="Times New Roman"/>
              </a:rPr>
              <a:t>the</a:t>
            </a:r>
            <a:r>
              <a:rPr lang="en-US" sz="2000" b="1" spc="35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latin typeface="Times New Roman"/>
                <a:cs typeface="Times New Roman"/>
              </a:rPr>
              <a:t>former</a:t>
            </a:r>
            <a:r>
              <a:rPr lang="en-US" sz="2000" b="1" spc="35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latin typeface="Times New Roman"/>
                <a:cs typeface="Times New Roman"/>
              </a:rPr>
              <a:t>will</a:t>
            </a:r>
            <a:r>
              <a:rPr lang="en-US" sz="2000" b="1" spc="75" dirty="0" smtClean="0"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cs typeface="Times New Roman"/>
              </a:rPr>
              <a:t>be</a:t>
            </a:r>
            <a:r>
              <a:rPr lang="en-US" sz="2000" b="1" spc="35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latin typeface="Times New Roman"/>
                <a:cs typeface="Times New Roman"/>
              </a:rPr>
              <a:t>prepared</a:t>
            </a:r>
            <a:r>
              <a:rPr lang="en-US" sz="2000" b="1" spc="40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latin typeface="Times New Roman"/>
                <a:cs typeface="Times New Roman"/>
              </a:rPr>
              <a:t>for</a:t>
            </a:r>
            <a:r>
              <a:rPr lang="en-US" sz="2000" b="1" spc="35" dirty="0" smtClean="0"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cs typeface="Times New Roman"/>
              </a:rPr>
              <a:t>a</a:t>
            </a:r>
            <a:r>
              <a:rPr lang="en-US" sz="2000" b="1" spc="35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err="1" smtClean="0">
                <a:latin typeface="Times New Roman"/>
                <a:cs typeface="Times New Roman"/>
              </a:rPr>
              <a:t>cingulum</a:t>
            </a:r>
            <a:r>
              <a:rPr lang="en-US" sz="2000" b="1" spc="10" dirty="0" smtClean="0"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cs typeface="Times New Roman"/>
              </a:rPr>
              <a:t>rest.</a:t>
            </a:r>
          </a:p>
          <a:p>
            <a:pPr marL="12700" marR="5080" algn="just" rtl="0">
              <a:lnSpc>
                <a:spcPct val="143700"/>
              </a:lnSpc>
              <a:spcBef>
                <a:spcPts val="100"/>
              </a:spcBef>
            </a:pPr>
            <a:r>
              <a:rPr sz="2000" b="1" spc="-5" dirty="0" smtClean="0">
                <a:latin typeface="Times New Roman"/>
                <a:cs typeface="Times New Roman"/>
              </a:rPr>
              <a:t>When</a:t>
            </a:r>
            <a:r>
              <a:rPr sz="2000" b="1" dirty="0" smtClean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deep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vertical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overlap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exists,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care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must</a:t>
            </a:r>
            <a:r>
              <a:rPr sz="2000" b="1" dirty="0">
                <a:latin typeface="Times New Roman"/>
                <a:cs typeface="Times New Roman"/>
              </a:rPr>
              <a:t> be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taken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to</a:t>
            </a:r>
            <a:r>
              <a:rPr sz="2000" b="1" dirty="0">
                <a:latin typeface="Times New Roman"/>
                <a:cs typeface="Times New Roman"/>
              </a:rPr>
              <a:t> ensure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that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mandibular tooth does not prematurely contact the area </a:t>
            </a:r>
            <a:r>
              <a:rPr sz="2000" b="1" dirty="0">
                <a:latin typeface="Times New Roman"/>
                <a:cs typeface="Times New Roman"/>
              </a:rPr>
              <a:t>of </a:t>
            </a:r>
            <a:r>
              <a:rPr sz="2000" b="1" spc="-5" dirty="0">
                <a:latin typeface="Times New Roman"/>
                <a:cs typeface="Times New Roman"/>
              </a:rPr>
              <a:t>the planned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metal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framework</a:t>
            </a:r>
            <a:r>
              <a:rPr sz="2000" b="1" spc="-5" dirty="0">
                <a:latin typeface="Times New Roman"/>
                <a:cs typeface="Times New Roman"/>
              </a:rPr>
              <a:t>.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Mounted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diagnostic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casts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should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be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used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to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assess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this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relationship,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by </a:t>
            </a:r>
            <a:r>
              <a:rPr sz="2000" b="1" spc="-3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drawing</a:t>
            </a:r>
            <a:r>
              <a:rPr sz="2000" b="1" dirty="0">
                <a:latin typeface="Times New Roman"/>
                <a:cs typeface="Times New Roman"/>
              </a:rPr>
              <a:t> a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line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on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lingual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surface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of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maxillary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abutment,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where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mandibular tooth touches when the models </a:t>
            </a:r>
            <a:r>
              <a:rPr sz="2000" b="1" dirty="0">
                <a:latin typeface="Times New Roman"/>
                <a:cs typeface="Times New Roman"/>
              </a:rPr>
              <a:t>are </a:t>
            </a:r>
            <a:r>
              <a:rPr sz="2000" b="1" spc="-5" dirty="0">
                <a:latin typeface="Times New Roman"/>
                <a:cs typeface="Times New Roman"/>
              </a:rPr>
              <a:t>in contact with </a:t>
            </a:r>
            <a:r>
              <a:rPr sz="2000" b="1" dirty="0">
                <a:latin typeface="Times New Roman"/>
                <a:cs typeface="Times New Roman"/>
              </a:rPr>
              <a:t>each </a:t>
            </a:r>
            <a:r>
              <a:rPr sz="2000" b="1" spc="-5" dirty="0">
                <a:latin typeface="Times New Roman"/>
                <a:cs typeface="Times New Roman"/>
              </a:rPr>
              <a:t>other. The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cingulum </a:t>
            </a:r>
            <a:r>
              <a:rPr sz="2000" b="1" dirty="0">
                <a:latin typeface="Times New Roman"/>
                <a:cs typeface="Times New Roman"/>
              </a:rPr>
              <a:t>rest seat </a:t>
            </a:r>
            <a:r>
              <a:rPr sz="2000" b="1" spc="-5" dirty="0">
                <a:latin typeface="Times New Roman"/>
                <a:cs typeface="Times New Roman"/>
              </a:rPr>
              <a:t>preparation should be </a:t>
            </a:r>
            <a:r>
              <a:rPr sz="2000" b="1" dirty="0">
                <a:latin typeface="Times New Roman"/>
                <a:cs typeface="Times New Roman"/>
              </a:rPr>
              <a:t>1.5-2.0 </a:t>
            </a:r>
            <a:r>
              <a:rPr sz="2000" b="1" spc="-5" dirty="0">
                <a:latin typeface="Times New Roman"/>
                <a:cs typeface="Times New Roman"/>
              </a:rPr>
              <a:t>mm </a:t>
            </a:r>
            <a:r>
              <a:rPr sz="2000" b="1" dirty="0">
                <a:latin typeface="Times New Roman"/>
                <a:cs typeface="Times New Roman"/>
              </a:rPr>
              <a:t>above </a:t>
            </a:r>
            <a:r>
              <a:rPr sz="2000" b="1" spc="-5" dirty="0">
                <a:latin typeface="Times New Roman"/>
                <a:cs typeface="Times New Roman"/>
              </a:rPr>
              <a:t>this line </a:t>
            </a:r>
            <a:r>
              <a:rPr sz="2000" b="1" dirty="0">
                <a:latin typeface="Times New Roman"/>
                <a:cs typeface="Times New Roman"/>
              </a:rPr>
              <a:t>to </a:t>
            </a:r>
            <a:r>
              <a:rPr sz="2000" b="1" spc="-5" dirty="0">
                <a:latin typeface="Times New Roman"/>
                <a:cs typeface="Times New Roman"/>
              </a:rPr>
              <a:t>allow </a:t>
            </a:r>
            <a:r>
              <a:rPr sz="2000" b="1" dirty="0">
                <a:latin typeface="Times New Roman"/>
                <a:cs typeface="Times New Roman"/>
              </a:rPr>
              <a:t>for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adequate framework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strength.</a:t>
            </a:r>
            <a:endParaRPr sz="2000" b="1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73275" y="6359532"/>
            <a:ext cx="25049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12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524375"/>
            <a:ext cx="35147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720360"/>
            <a:ext cx="3762375" cy="213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0" y="304800"/>
            <a:ext cx="8915400" cy="44416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l" rtl="0">
              <a:lnSpc>
                <a:spcPct val="143600"/>
              </a:lnSpc>
              <a:spcBef>
                <a:spcPts val="75"/>
              </a:spcBef>
            </a:pP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Composite</a:t>
            </a:r>
            <a:r>
              <a:rPr sz="20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Buildups</a:t>
            </a:r>
            <a:r>
              <a:rPr sz="20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for</a:t>
            </a:r>
            <a:r>
              <a:rPr sz="20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Cingulum</a:t>
            </a:r>
            <a:r>
              <a:rPr sz="20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Rests</a:t>
            </a:r>
            <a:r>
              <a:rPr sz="20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Composite</a:t>
            </a:r>
            <a:r>
              <a:rPr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Bonded</a:t>
            </a:r>
            <a:r>
              <a:rPr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Rest</a:t>
            </a:r>
            <a:r>
              <a:rPr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Seat</a:t>
            </a:r>
            <a:r>
              <a:rPr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Form)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When</a:t>
            </a:r>
            <a:r>
              <a:rPr sz="2000" b="1" spc="3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3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cingulum</a:t>
            </a:r>
            <a:r>
              <a:rPr sz="2000" b="1" spc="2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is</a:t>
            </a:r>
            <a:r>
              <a:rPr sz="2000" b="1" spc="30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poorly</a:t>
            </a:r>
            <a:r>
              <a:rPr sz="2000" b="1" spc="29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developed,</a:t>
            </a:r>
            <a:r>
              <a:rPr sz="2000" b="1" spc="3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with</a:t>
            </a:r>
            <a:r>
              <a:rPr sz="2000" b="1" spc="3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insufficient</a:t>
            </a:r>
            <a:r>
              <a:rPr sz="2000" b="1" spc="30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bulk</a:t>
            </a:r>
            <a:r>
              <a:rPr sz="2000" b="1" spc="3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for</a:t>
            </a:r>
            <a:r>
              <a:rPr sz="2000" b="1" spc="30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preparation</a:t>
            </a:r>
            <a:r>
              <a:rPr sz="2000" b="1" spc="3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for</a:t>
            </a:r>
            <a:r>
              <a:rPr sz="2000" b="1" spc="3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 </a:t>
            </a:r>
            <a:r>
              <a:rPr sz="2000" b="1" spc="-3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cingulum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rest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seat,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rest</a:t>
            </a:r>
            <a:r>
              <a:rPr sz="2000" b="1" spc="6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seat</a:t>
            </a:r>
            <a:r>
              <a:rPr sz="2000" b="1" spc="6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can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be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made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using</a:t>
            </a:r>
            <a:r>
              <a:rPr sz="2000" b="1" spc="6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composite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resin.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Research</a:t>
            </a:r>
            <a:r>
              <a:rPr sz="2000" b="1" spc="6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has </a:t>
            </a:r>
            <a:r>
              <a:rPr sz="2000" b="1" spc="-3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demonstrated</a:t>
            </a:r>
            <a:r>
              <a:rPr sz="2000" b="1" spc="1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that</a:t>
            </a:r>
            <a:r>
              <a:rPr sz="2000" b="1" spc="1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these</a:t>
            </a:r>
            <a:r>
              <a:rPr sz="2000" b="1" spc="1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"bonded</a:t>
            </a:r>
            <a:r>
              <a:rPr sz="2000" b="1" spc="1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rest</a:t>
            </a:r>
            <a:r>
              <a:rPr sz="2000" b="1" spc="1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seats"</a:t>
            </a:r>
            <a:r>
              <a:rPr sz="2000" b="1" spc="1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can</a:t>
            </a:r>
            <a:r>
              <a:rPr sz="2000" b="1" spc="1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provide</a:t>
            </a:r>
            <a:r>
              <a:rPr sz="2000" b="1" spc="1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acceptable</a:t>
            </a:r>
            <a:r>
              <a:rPr sz="2000" b="1" spc="1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strength</a:t>
            </a:r>
            <a:r>
              <a:rPr sz="2000" b="1" spc="1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and </a:t>
            </a:r>
            <a:r>
              <a:rPr sz="2000" b="1" spc="-3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longevity</a:t>
            </a:r>
            <a:r>
              <a:rPr sz="2000" b="1" spc="-5" dirty="0">
                <a:latin typeface="Times New Roman"/>
                <a:cs typeface="Times New Roman"/>
              </a:rPr>
              <a:t>.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</a:t>
            </a:r>
            <a:r>
              <a:rPr sz="2000" b="1" spc="6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cervical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portion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of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buildup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should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have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flat</a:t>
            </a:r>
            <a:r>
              <a:rPr sz="2000" b="1" spc="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emergence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profile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(not </a:t>
            </a:r>
            <a:r>
              <a:rPr sz="2000" b="1" spc="-3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over</a:t>
            </a:r>
            <a:r>
              <a:rPr sz="2000" b="1" spc="20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contoured)</a:t>
            </a:r>
            <a:r>
              <a:rPr sz="2000" b="1" spc="20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with</a:t>
            </a:r>
            <a:r>
              <a:rPr sz="2000" b="1" spc="19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bulk</a:t>
            </a:r>
            <a:r>
              <a:rPr sz="2000" b="1" spc="20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increasing</a:t>
            </a:r>
            <a:r>
              <a:rPr sz="2000" b="1" spc="19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toward</a:t>
            </a:r>
            <a:r>
              <a:rPr sz="2000" b="1" spc="2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</a:t>
            </a:r>
            <a:r>
              <a:rPr sz="2000" b="1" spc="20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incisal</a:t>
            </a:r>
            <a:r>
              <a:rPr sz="2000" b="1" spc="-5" dirty="0">
                <a:latin typeface="Times New Roman"/>
                <a:cs typeface="Times New Roman"/>
              </a:rPr>
              <a:t>.</a:t>
            </a:r>
            <a:r>
              <a:rPr sz="2000" b="1" spc="20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Enamel</a:t>
            </a:r>
            <a:r>
              <a:rPr sz="2000" b="1" spc="20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should</a:t>
            </a:r>
            <a:r>
              <a:rPr sz="2000" b="1" spc="20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be</a:t>
            </a:r>
            <a:r>
              <a:rPr sz="2000" b="1" spc="20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pumiced, </a:t>
            </a:r>
            <a:r>
              <a:rPr sz="2000" b="1" spc="-3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rinsed,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etched,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and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bonded,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relatively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dry</a:t>
            </a:r>
            <a:r>
              <a:rPr sz="2000" b="1" spc="-10" dirty="0">
                <a:latin typeface="Times New Roman"/>
                <a:cs typeface="Times New Roman"/>
              </a:rPr>
              <a:t>,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isolated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environment.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Care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must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be</a:t>
            </a:r>
            <a:r>
              <a:rPr sz="2000" b="1" spc="-5" dirty="0">
                <a:latin typeface="Times New Roman"/>
                <a:cs typeface="Times New Roman"/>
              </a:rPr>
              <a:t> taken </a:t>
            </a:r>
            <a:r>
              <a:rPr sz="2000" b="1" spc="-3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to</a:t>
            </a:r>
            <a:r>
              <a:rPr sz="2000" b="1" spc="1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ensure</a:t>
            </a:r>
            <a:r>
              <a:rPr sz="2000" b="1" spc="9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</a:t>
            </a:r>
            <a:r>
              <a:rPr sz="2000" b="1" spc="11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cervical</a:t>
            </a:r>
            <a:r>
              <a:rPr sz="2000" b="1" spc="10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composite</a:t>
            </a:r>
            <a:r>
              <a:rPr sz="2000" b="1" spc="11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is</a:t>
            </a:r>
            <a:r>
              <a:rPr sz="2000" b="1" spc="1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well</a:t>
            </a:r>
            <a:r>
              <a:rPr sz="2000" b="1" spc="11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adapted</a:t>
            </a:r>
            <a:r>
              <a:rPr sz="2000" b="1" spc="114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and</a:t>
            </a:r>
            <a:r>
              <a:rPr sz="2000" b="1" spc="11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that</a:t>
            </a:r>
            <a:r>
              <a:rPr sz="2000" b="1" spc="1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most</a:t>
            </a:r>
            <a:r>
              <a:rPr sz="2000" b="1" spc="1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10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</a:t>
            </a:r>
            <a:r>
              <a:rPr sz="2000" b="1" spc="11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form</a:t>
            </a:r>
            <a:r>
              <a:rPr sz="2000" b="1" spc="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is</a:t>
            </a:r>
            <a:r>
              <a:rPr sz="2000" b="1" spc="11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finalized </a:t>
            </a:r>
            <a:r>
              <a:rPr sz="2000" b="1" spc="-3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prior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to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curing</a:t>
            </a:r>
            <a:r>
              <a:rPr sz="2000" b="1" spc="-5" dirty="0">
                <a:latin typeface="Times New Roman"/>
                <a:cs typeface="Times New Roman"/>
              </a:rPr>
              <a:t>.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bonded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rest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seat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should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be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smooth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and</a:t>
            </a:r>
            <a:r>
              <a:rPr sz="2000" b="1" spc="7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well-polished,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with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no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sharp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3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line angles.</a:t>
            </a:r>
            <a:endParaRPr sz="2000" b="1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73275" y="6359532"/>
            <a:ext cx="25049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12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3074" name="Picture 2" descr="C:\Users\مركزالحجامي\Desktop\تنزيل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800599"/>
            <a:ext cx="4572000" cy="1934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7200" y="381000"/>
            <a:ext cx="8458200" cy="43576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3200" b="1" u="sng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Round</a:t>
            </a:r>
            <a:r>
              <a:rPr sz="3200" b="1" u="sng" spc="-15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spc="-5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Lingual Rest</a:t>
            </a:r>
            <a:r>
              <a:rPr sz="3200" b="1" u="sng" spc="-25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Seat</a:t>
            </a:r>
            <a:r>
              <a:rPr sz="3200" b="1" u="sng" spc="5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spc="-5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Form</a:t>
            </a:r>
            <a:endParaRPr sz="32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5080" algn="l" rtl="0">
              <a:lnSpc>
                <a:spcPct val="110200"/>
              </a:lnSpc>
              <a:spcBef>
                <a:spcPts val="985"/>
              </a:spcBef>
            </a:pPr>
            <a:r>
              <a:rPr sz="2000" b="1" spc="-5" dirty="0">
                <a:latin typeface="Times New Roman"/>
                <a:cs typeface="Times New Roman"/>
              </a:rPr>
              <a:t>Round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rest seats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are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occasionally prepared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on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mesial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-5" dirty="0">
                <a:latin typeface="Times New Roman"/>
                <a:cs typeface="Times New Roman"/>
              </a:rPr>
              <a:t> the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canine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teeth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when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 </a:t>
            </a:r>
            <a:r>
              <a:rPr sz="2000" b="1" dirty="0">
                <a:latin typeface="Times New Roman"/>
                <a:cs typeface="Times New Roman"/>
              </a:rPr>
              <a:t> use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typical</a:t>
            </a:r>
            <a:r>
              <a:rPr sz="2000" b="1" spc="-5" dirty="0">
                <a:latin typeface="Times New Roman"/>
                <a:cs typeface="Times New Roman"/>
              </a:rPr>
              <a:t> cingulum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rest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is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contraindicated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(i.e.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large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restoration,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lack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clearance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with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opposing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teeth,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poorly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developed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cingulum).</a:t>
            </a:r>
            <a:r>
              <a:rPr sz="2000" b="1" dirty="0">
                <a:latin typeface="Times New Roman"/>
                <a:cs typeface="Times New Roman"/>
              </a:rPr>
              <a:t> These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rest </a:t>
            </a:r>
            <a:r>
              <a:rPr sz="2000" b="1" dirty="0">
                <a:latin typeface="Times New Roman"/>
                <a:cs typeface="Times New Roman"/>
              </a:rPr>
              <a:t>seats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10" dirty="0">
                <a:latin typeface="Times New Roman"/>
                <a:cs typeface="Times New Roman"/>
              </a:rPr>
              <a:t>are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prepared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spoon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shaped,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similar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to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an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occlusal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rest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seat,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with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reduction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mesial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marginal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ridge.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However,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preparation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is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more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difficult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due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to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incline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lingual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surface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canine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and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more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tooth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structure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must </a:t>
            </a:r>
            <a:r>
              <a:rPr sz="2000" b="1" spc="-5" dirty="0">
                <a:latin typeface="Times New Roman"/>
                <a:cs typeface="Times New Roman"/>
              </a:rPr>
              <a:t>often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removed.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Round </a:t>
            </a:r>
            <a:r>
              <a:rPr sz="2000" b="1" dirty="0">
                <a:latin typeface="Times New Roman"/>
                <a:cs typeface="Times New Roman"/>
              </a:rPr>
              <a:t>lingual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rest seats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can </a:t>
            </a:r>
            <a:r>
              <a:rPr sz="2000" b="1" spc="-3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easily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incorporated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into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crowns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where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there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is</a:t>
            </a:r>
            <a:r>
              <a:rPr sz="2000" b="1" spc="-5" dirty="0">
                <a:latin typeface="Times New Roman"/>
                <a:cs typeface="Times New Roman"/>
              </a:rPr>
              <a:t> usually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sufficient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linguo-proximal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reduction,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without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problem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regarding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exposure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dentin.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Use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care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to</a:t>
            </a:r>
            <a:r>
              <a:rPr sz="2000" b="1" spc="7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ensure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that </a:t>
            </a:r>
            <a:r>
              <a:rPr sz="2000" b="1" dirty="0">
                <a:latin typeface="Times New Roman"/>
                <a:cs typeface="Times New Roman"/>
              </a:rPr>
              <a:t> no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undercuts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are </a:t>
            </a:r>
            <a:r>
              <a:rPr sz="2000" b="1" spc="-5" dirty="0">
                <a:latin typeface="Times New Roman"/>
                <a:cs typeface="Times New Roman"/>
              </a:rPr>
              <a:t>prepared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in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relation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to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path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 </a:t>
            </a:r>
            <a:r>
              <a:rPr sz="2000" b="1" spc="-5" dirty="0">
                <a:latin typeface="Times New Roman"/>
                <a:cs typeface="Times New Roman"/>
              </a:rPr>
              <a:t>insertion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if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round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bur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is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used.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4724400"/>
            <a:ext cx="5257800" cy="18288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673275" y="6359532"/>
            <a:ext cx="25049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13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04801" y="304800"/>
            <a:ext cx="8265204" cy="32624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8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Incisal</a:t>
            </a:r>
            <a:r>
              <a:rPr sz="28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rest </a:t>
            </a:r>
            <a:r>
              <a:rPr sz="28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2800" b="1" u="sng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rest</a:t>
            </a:r>
            <a:r>
              <a:rPr sz="28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seat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endParaRPr sz="2800" b="1" dirty="0">
              <a:latin typeface="Times New Roman"/>
              <a:cs typeface="Times New Roman"/>
            </a:endParaRPr>
          </a:p>
          <a:p>
            <a:pPr marL="12700" marR="5080" algn="l" rtl="0">
              <a:lnSpc>
                <a:spcPct val="143600"/>
              </a:lnSpc>
              <a:spcBef>
                <a:spcPts val="495"/>
              </a:spcBef>
            </a:pPr>
            <a:r>
              <a:rPr sz="2000" b="1" spc="-5" dirty="0">
                <a:latin typeface="Times New Roman"/>
                <a:cs typeface="Times New Roman"/>
              </a:rPr>
              <a:t>Incisal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rests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are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inferior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to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lingual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rests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both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mechanically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esthetically</a:t>
            </a:r>
            <a:r>
              <a:rPr sz="2000" b="1" spc="-10" dirty="0">
                <a:latin typeface="Times New Roman"/>
                <a:cs typeface="Times New Roman"/>
              </a:rPr>
              <a:t>.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Normally </a:t>
            </a:r>
            <a:r>
              <a:rPr sz="2000" b="1" dirty="0">
                <a:latin typeface="Times New Roman"/>
                <a:cs typeface="Times New Roman"/>
              </a:rPr>
              <a:t> they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should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not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be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used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unless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it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is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impossible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to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place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lingual </a:t>
            </a:r>
            <a:r>
              <a:rPr sz="2000" b="1" dirty="0">
                <a:latin typeface="Times New Roman"/>
                <a:cs typeface="Times New Roman"/>
              </a:rPr>
              <a:t>rest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seat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or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composite </a:t>
            </a:r>
            <a:r>
              <a:rPr sz="2000" b="1" spc="-3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bonded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rest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seat.</a:t>
            </a:r>
          </a:p>
          <a:p>
            <a:pPr marL="12700" algn="l" rtl="0">
              <a:lnSpc>
                <a:spcPct val="100000"/>
              </a:lnSpc>
              <a:spcBef>
                <a:spcPts val="760"/>
              </a:spcBef>
            </a:pP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Characteristics</a:t>
            </a:r>
            <a:r>
              <a:rPr sz="2000" b="1" spc="-5" dirty="0">
                <a:latin typeface="Times New Roman"/>
                <a:cs typeface="Times New Roman"/>
              </a:rPr>
              <a:t>:</a:t>
            </a:r>
            <a:endParaRPr sz="2000" b="1" dirty="0">
              <a:latin typeface="Times New Roman"/>
              <a:cs typeface="Times New Roman"/>
            </a:endParaRPr>
          </a:p>
          <a:p>
            <a:pPr marL="241300" marR="162560" algn="l" rtl="0">
              <a:lnSpc>
                <a:spcPct val="143500"/>
              </a:lnSpc>
              <a:spcBef>
                <a:spcPts val="985"/>
              </a:spcBef>
            </a:pPr>
            <a:r>
              <a:rPr sz="2000" b="1" dirty="0">
                <a:latin typeface="Times New Roman"/>
                <a:cs typeface="Times New Roman"/>
              </a:rPr>
              <a:t>1- A </a:t>
            </a:r>
            <a:r>
              <a:rPr sz="2000" b="1" spc="-5" dirty="0">
                <a:latin typeface="Times New Roman"/>
                <a:cs typeface="Times New Roman"/>
              </a:rPr>
              <a:t>lingual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rest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placed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on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maxillary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anterior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teeth </a:t>
            </a:r>
            <a:r>
              <a:rPr sz="2000" b="1" dirty="0">
                <a:latin typeface="Times New Roman"/>
                <a:cs typeface="Times New Roman"/>
              </a:rPr>
              <a:t>is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better</a:t>
            </a:r>
            <a:r>
              <a:rPr sz="2000" b="1" spc="-5" dirty="0">
                <a:latin typeface="Times New Roman"/>
                <a:cs typeface="Times New Roman"/>
              </a:rPr>
              <a:t> and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more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preferred </a:t>
            </a:r>
            <a:r>
              <a:rPr sz="2000" b="1" spc="-3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than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an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Incisal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rest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placed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on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mandibular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anterior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teeth.</a:t>
            </a:r>
            <a:endParaRPr sz="2000" b="1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73275" y="6359532"/>
            <a:ext cx="25049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13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4098" name="Picture 2" descr="C:\Users\مركزالحجامي\Desktop\تنزيل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581400"/>
            <a:ext cx="3810000" cy="2853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228601"/>
            <a:ext cx="8153400" cy="1698157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830"/>
              </a:spcBef>
            </a:pPr>
            <a:r>
              <a:rPr sz="2000" b="1" dirty="0">
                <a:latin typeface="Times New Roman"/>
                <a:cs typeface="Times New Roman"/>
              </a:rPr>
              <a:t>2-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Prepared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on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sound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mandibular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canines.</a:t>
            </a:r>
          </a:p>
          <a:p>
            <a:pPr marL="12700" marR="5080" algn="l" rtl="0">
              <a:lnSpc>
                <a:spcPct val="1436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3- If </a:t>
            </a:r>
            <a:r>
              <a:rPr sz="2000" b="1" spc="-5" dirty="0">
                <a:latin typeface="Times New Roman"/>
                <a:cs typeface="Times New Roman"/>
              </a:rPr>
              <a:t>canines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are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not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present,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multiple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rests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spread over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several incisors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teeth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are </a:t>
            </a:r>
            <a:r>
              <a:rPr sz="2000" b="1" spc="-3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preferable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to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use.</a:t>
            </a:r>
            <a:endParaRPr sz="2000" b="1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  <a:spcBef>
                <a:spcPts val="740"/>
              </a:spcBef>
            </a:pPr>
            <a:r>
              <a:rPr sz="2000" b="1" dirty="0">
                <a:latin typeface="Times New Roman"/>
                <a:cs typeface="Times New Roman"/>
              </a:rPr>
              <a:t>4- </a:t>
            </a:r>
            <a:r>
              <a:rPr sz="2000" b="1" spc="-5" dirty="0">
                <a:latin typeface="Times New Roman"/>
                <a:cs typeface="Times New Roman"/>
              </a:rPr>
              <a:t>Incisal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rests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are </a:t>
            </a:r>
            <a:r>
              <a:rPr sz="2000" b="1" spc="-5" dirty="0">
                <a:latin typeface="Times New Roman"/>
                <a:cs typeface="Times New Roman"/>
              </a:rPr>
              <a:t>used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as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indirect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retainers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(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auxiliary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rests).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3886200"/>
            <a:ext cx="8100509" cy="22698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algn="l" rtl="0">
              <a:lnSpc>
                <a:spcPct val="100000"/>
              </a:lnSpc>
              <a:spcBef>
                <a:spcPts val="100"/>
              </a:spcBef>
            </a:pP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Disadvantages:</a:t>
            </a:r>
            <a:endParaRPr sz="2000" b="1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50"/>
              </a:spcBef>
            </a:pPr>
            <a:endParaRPr sz="2000" b="1" dirty="0">
              <a:latin typeface="Times New Roman"/>
              <a:cs typeface="Times New Roman"/>
            </a:endParaRPr>
          </a:p>
          <a:p>
            <a:pPr marL="241300" algn="l" rtl="0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Incisal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rests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are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less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desirable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than lingual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rests,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because:</a:t>
            </a:r>
            <a:endParaRPr sz="2000" b="1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5"/>
              </a:spcBef>
            </a:pPr>
            <a:endParaRPr sz="2000" b="1" dirty="0">
              <a:latin typeface="Times New Roman"/>
              <a:cs typeface="Times New Roman"/>
            </a:endParaRPr>
          </a:p>
          <a:p>
            <a:pPr marL="241300" algn="l" rtl="0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A-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Esthetically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less</a:t>
            </a:r>
            <a:r>
              <a:rPr sz="2000" b="1" spc="-5" dirty="0">
                <a:latin typeface="Times New Roman"/>
                <a:cs typeface="Times New Roman"/>
              </a:rPr>
              <a:t> accepted.</a:t>
            </a:r>
            <a:endParaRPr sz="2000" b="1" dirty="0">
              <a:latin typeface="Times New Roman"/>
              <a:cs typeface="Times New Roman"/>
            </a:endParaRPr>
          </a:p>
          <a:p>
            <a:pPr marL="241300" algn="l" rtl="0">
              <a:lnSpc>
                <a:spcPct val="100000"/>
              </a:lnSpc>
              <a:spcBef>
                <a:spcPts val="745"/>
              </a:spcBef>
            </a:pP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B-Tipping</a:t>
            </a:r>
            <a:r>
              <a:rPr sz="2000" b="1" spc="-5" dirty="0">
                <a:latin typeface="Times New Roman"/>
                <a:cs typeface="Times New Roman"/>
              </a:rPr>
              <a:t> movement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 teeth.</a:t>
            </a:r>
            <a:endParaRPr sz="2000" b="1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25"/>
              </a:spcBef>
            </a:pPr>
            <a:endParaRPr sz="2000" b="1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2438400"/>
            <a:ext cx="3980780" cy="14478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72200" y="2819400"/>
            <a:ext cx="1284770" cy="3544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11000"/>
              </a:lnSpc>
              <a:spcBef>
                <a:spcPts val="100"/>
              </a:spcBef>
            </a:pPr>
            <a:r>
              <a:rPr sz="1000" b="1" dirty="0">
                <a:latin typeface="Times New Roman"/>
                <a:cs typeface="Times New Roman"/>
              </a:rPr>
              <a:t>Fig24:-</a:t>
            </a:r>
            <a:r>
              <a:rPr sz="1000" b="1" spc="-4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incisal</a:t>
            </a:r>
            <a:r>
              <a:rPr sz="1000" b="1" spc="-25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Rest </a:t>
            </a:r>
            <a:r>
              <a:rPr sz="1000" b="1" spc="-235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Seat </a:t>
            </a:r>
            <a:r>
              <a:rPr sz="1000" b="1" dirty="0">
                <a:latin typeface="Times New Roman"/>
                <a:cs typeface="Times New Roman"/>
              </a:rPr>
              <a:t>Form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73275" y="6359532"/>
            <a:ext cx="25049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3810000"/>
            <a:ext cx="6224067" cy="9040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800" y="5410200"/>
            <a:ext cx="5348087" cy="99595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673275" y="6359532"/>
            <a:ext cx="25049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15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04800" y="228600"/>
            <a:ext cx="8839200" cy="3585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 rtl="0">
              <a:lnSpc>
                <a:spcPct val="100000"/>
              </a:lnSpc>
            </a:pPr>
            <a:r>
              <a:rPr lang="en-US" sz="2000" b="1" u="sng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Form</a:t>
            </a:r>
            <a:r>
              <a:rPr lang="en-US" sz="2000" b="1" u="sng" spc="-2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000" b="1" u="sng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 the </a:t>
            </a:r>
            <a:r>
              <a:rPr lang="en-US" sz="2000" b="1" u="sng" spc="-5" dirty="0" err="1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incisal</a:t>
            </a:r>
            <a:r>
              <a:rPr lang="en-US" sz="2000" b="1" u="sng" spc="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000" b="1" u="sng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rest and rest</a:t>
            </a:r>
            <a:r>
              <a:rPr lang="en-US" sz="2000" b="1" u="sng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seat</a:t>
            </a:r>
            <a:r>
              <a:rPr lang="en-US" sz="2000" b="1" dirty="0" smtClean="0">
                <a:latin typeface="Times New Roman"/>
                <a:cs typeface="Times New Roman"/>
              </a:rPr>
              <a:t>:</a:t>
            </a:r>
          </a:p>
          <a:p>
            <a:pPr marL="12700" marR="5080" algn="just" rtl="0">
              <a:lnSpc>
                <a:spcPct val="143600"/>
              </a:lnSpc>
              <a:spcBef>
                <a:spcPts val="985"/>
              </a:spcBef>
            </a:pPr>
            <a:r>
              <a:rPr lang="en-US" sz="2000" b="1" dirty="0" smtClean="0">
                <a:latin typeface="Times New Roman"/>
                <a:cs typeface="Times New Roman"/>
              </a:rPr>
              <a:t>1- </a:t>
            </a:r>
            <a:r>
              <a:rPr lang="en-US" sz="2000" b="1" spc="-5" dirty="0" smtClean="0">
                <a:latin typeface="Times New Roman"/>
                <a:cs typeface="Times New Roman"/>
              </a:rPr>
              <a:t>The rest seat is prepared in the form </a:t>
            </a:r>
            <a:r>
              <a:rPr lang="en-US" sz="2000" b="1" dirty="0" smtClean="0">
                <a:latin typeface="Times New Roman"/>
                <a:cs typeface="Times New Roman"/>
              </a:rPr>
              <a:t>of a </a:t>
            </a:r>
            <a:r>
              <a:rPr lang="en-US" sz="2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rounded</a:t>
            </a:r>
            <a:r>
              <a:rPr lang="en-US" sz="2000" b="1" spc="-5" dirty="0" smtClean="0">
                <a:latin typeface="Times New Roman"/>
                <a:cs typeface="Times New Roman"/>
              </a:rPr>
              <a:t> notch located on the </a:t>
            </a:r>
            <a:r>
              <a:rPr lang="en-US" sz="2000" b="1" spc="-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incisal</a:t>
            </a:r>
            <a:r>
              <a:rPr lang="en-US" sz="2000" b="1" spc="-5" dirty="0" smtClean="0">
                <a:latin typeface="Times New Roman"/>
                <a:cs typeface="Times New Roman"/>
              </a:rPr>
              <a:t> edge </a:t>
            </a:r>
            <a:r>
              <a:rPr lang="en-US" sz="2000" b="1" dirty="0" smtClean="0">
                <a:latin typeface="Times New Roman"/>
                <a:cs typeface="Times New Roman"/>
              </a:rPr>
              <a:t>of </a:t>
            </a:r>
            <a:r>
              <a:rPr lang="en-US" sz="2000" b="1" spc="-335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latin typeface="Times New Roman"/>
                <a:cs typeface="Times New Roman"/>
              </a:rPr>
              <a:t>anterior teeth </a:t>
            </a:r>
            <a:r>
              <a:rPr lang="en-US" sz="2000" b="1" spc="-10" dirty="0" smtClean="0">
                <a:latin typeface="Times New Roman"/>
                <a:cs typeface="Times New Roman"/>
              </a:rPr>
              <a:t>an </a:t>
            </a:r>
            <a:r>
              <a:rPr lang="en-US" sz="2000" b="1" spc="-5" dirty="0" err="1" smtClean="0">
                <a:latin typeface="Times New Roman"/>
                <a:cs typeface="Times New Roman"/>
              </a:rPr>
              <a:t>incisal</a:t>
            </a:r>
            <a:r>
              <a:rPr lang="en-US" sz="2000" b="1" spc="-5" dirty="0" smtClean="0">
                <a:latin typeface="Times New Roman"/>
                <a:cs typeface="Times New Roman"/>
              </a:rPr>
              <a:t> rest </a:t>
            </a:r>
            <a:r>
              <a:rPr lang="en-US" sz="2000" b="1" dirty="0" smtClean="0">
                <a:latin typeface="Times New Roman"/>
                <a:cs typeface="Times New Roman"/>
              </a:rPr>
              <a:t>seat </a:t>
            </a:r>
            <a:r>
              <a:rPr lang="en-US" sz="2000" b="1" spc="-5" dirty="0" smtClean="0">
                <a:latin typeface="Times New Roman"/>
                <a:cs typeface="Times New Roman"/>
              </a:rPr>
              <a:t>is usually placed on the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mesio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lang="en-US" sz="2000" b="1" dirty="0" smtClean="0">
                <a:latin typeface="Times New Roman"/>
                <a:cs typeface="Times New Roman"/>
              </a:rPr>
              <a:t> or </a:t>
            </a:r>
            <a:r>
              <a:rPr lang="en-US" sz="2000" b="1" spc="-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disto-incisal</a:t>
            </a:r>
            <a:r>
              <a:rPr lang="en-US" sz="2000" b="1" spc="-5" dirty="0" smtClean="0">
                <a:latin typeface="Times New Roman"/>
                <a:cs typeface="Times New Roman"/>
              </a:rPr>
              <a:t> angle </a:t>
            </a:r>
            <a:r>
              <a:rPr lang="en-US" sz="2000" b="1" dirty="0" smtClean="0">
                <a:latin typeface="Times New Roman"/>
                <a:cs typeface="Times New Roman"/>
              </a:rPr>
              <a:t>of </a:t>
            </a:r>
            <a:r>
              <a:rPr lang="en-US" sz="2000" b="1" spc="-335" dirty="0" smtClean="0"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cs typeface="Times New Roman"/>
              </a:rPr>
              <a:t>the</a:t>
            </a:r>
            <a:r>
              <a:rPr lang="en-US" sz="2000" b="1" spc="-15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latin typeface="Times New Roman"/>
                <a:cs typeface="Times New Roman"/>
              </a:rPr>
              <a:t>incisor</a:t>
            </a:r>
            <a:r>
              <a:rPr lang="en-US" sz="2000" b="1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latin typeface="Times New Roman"/>
                <a:cs typeface="Times New Roman"/>
              </a:rPr>
              <a:t>teeth</a:t>
            </a:r>
            <a:r>
              <a:rPr lang="en-US" sz="2000" b="1" spc="5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latin typeface="Times New Roman"/>
                <a:cs typeface="Times New Roman"/>
              </a:rPr>
              <a:t>with</a:t>
            </a:r>
            <a:r>
              <a:rPr lang="en-US" sz="2000" b="1" spc="-10" dirty="0" smtClean="0"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cs typeface="Times New Roman"/>
              </a:rPr>
              <a:t>the</a:t>
            </a:r>
            <a:r>
              <a:rPr lang="en-US" sz="2000" b="1" spc="-15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latin typeface="Times New Roman"/>
                <a:cs typeface="Times New Roman"/>
              </a:rPr>
              <a:t>deepest</a:t>
            </a:r>
            <a:r>
              <a:rPr lang="en-US" sz="2000" b="1" spc="-15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latin typeface="Times New Roman"/>
                <a:cs typeface="Times New Roman"/>
              </a:rPr>
              <a:t>portion</a:t>
            </a:r>
            <a:r>
              <a:rPr lang="en-US" sz="2000" b="1" spc="-15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latin typeface="Times New Roman"/>
                <a:cs typeface="Times New Roman"/>
              </a:rPr>
              <a:t>towards</a:t>
            </a:r>
            <a:r>
              <a:rPr lang="en-US" sz="2000" b="1" spc="-15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latin typeface="Times New Roman"/>
                <a:cs typeface="Times New Roman"/>
              </a:rPr>
              <a:t>the</a:t>
            </a:r>
            <a:r>
              <a:rPr lang="en-US" sz="2000" b="1" spc="40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latin typeface="Times New Roman"/>
                <a:cs typeface="Times New Roman"/>
              </a:rPr>
              <a:t>center</a:t>
            </a:r>
            <a:r>
              <a:rPr lang="en-US" sz="2000" b="1" dirty="0" smtClean="0">
                <a:latin typeface="Times New Roman"/>
                <a:cs typeface="Times New Roman"/>
              </a:rPr>
              <a:t> of</a:t>
            </a:r>
            <a:r>
              <a:rPr lang="en-US" sz="2000" b="1" spc="-15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latin typeface="Times New Roman"/>
                <a:cs typeface="Times New Roman"/>
              </a:rPr>
              <a:t>the</a:t>
            </a:r>
            <a:r>
              <a:rPr lang="en-US" sz="2000" b="1" spc="5" dirty="0" smtClean="0"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cs typeface="Times New Roman"/>
              </a:rPr>
              <a:t>tooth.</a:t>
            </a:r>
          </a:p>
          <a:p>
            <a:pPr marL="12700" marR="3098800" algn="l" rtl="0">
              <a:lnSpc>
                <a:spcPct val="143600"/>
              </a:lnSpc>
              <a:spcBef>
                <a:spcPts val="10"/>
              </a:spcBef>
            </a:pPr>
            <a:r>
              <a:rPr lang="en-US" sz="2000" b="1" dirty="0" smtClean="0">
                <a:latin typeface="Times New Roman"/>
                <a:cs typeface="Times New Roman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-       </a:t>
            </a:r>
            <a:r>
              <a:rPr lang="en-US" sz="2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2.5-3 mm </a:t>
            </a:r>
            <a:r>
              <a:rPr lang="en-US" sz="2000" b="1" dirty="0" smtClean="0">
                <a:latin typeface="Times New Roman"/>
                <a:cs typeface="Times New Roman"/>
              </a:rPr>
              <a:t>the </a:t>
            </a:r>
            <a:r>
              <a:rPr lang="en-US" sz="2000" b="1" spc="-5" dirty="0" err="1" smtClean="0">
                <a:latin typeface="Times New Roman"/>
                <a:cs typeface="Times New Roman"/>
              </a:rPr>
              <a:t>mesiodistal</a:t>
            </a:r>
            <a:r>
              <a:rPr lang="en-US" sz="2000" b="1" spc="-5" dirty="0" smtClean="0">
                <a:latin typeface="Times New Roman"/>
                <a:cs typeface="Times New Roman"/>
              </a:rPr>
              <a:t> width </a:t>
            </a:r>
            <a:r>
              <a:rPr lang="en-US" sz="2000" b="1" dirty="0" smtClean="0">
                <a:latin typeface="Times New Roman"/>
                <a:cs typeface="Times New Roman"/>
              </a:rPr>
              <a:t>of </a:t>
            </a:r>
            <a:r>
              <a:rPr lang="en-US" sz="2000" b="1" spc="-5" dirty="0" smtClean="0">
                <a:latin typeface="Times New Roman"/>
                <a:cs typeface="Times New Roman"/>
              </a:rPr>
              <a:t>the tooth. 1.5mm</a:t>
            </a:r>
            <a:r>
              <a:rPr lang="en-US" sz="2000" b="1" spc="-15" dirty="0" smtClean="0"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cs typeface="Times New Roman"/>
              </a:rPr>
              <a:t>deep.</a:t>
            </a:r>
          </a:p>
          <a:p>
            <a:pPr marL="12700" algn="l" rtl="0">
              <a:lnSpc>
                <a:spcPct val="100000"/>
              </a:lnSpc>
              <a:spcBef>
                <a:spcPts val="735"/>
              </a:spcBef>
            </a:pPr>
            <a:r>
              <a:rPr lang="en-US" sz="2000" b="1" dirty="0" smtClean="0">
                <a:latin typeface="Times New Roman"/>
                <a:cs typeface="Times New Roman"/>
              </a:rPr>
              <a:t>4-</a:t>
            </a:r>
            <a:r>
              <a:rPr lang="en-US" sz="2000" b="1" spc="-5" dirty="0" smtClean="0">
                <a:latin typeface="Times New Roman"/>
                <a:cs typeface="Times New Roman"/>
              </a:rPr>
              <a:t> The</a:t>
            </a:r>
            <a:r>
              <a:rPr lang="en-US" sz="2000" b="1" spc="5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latin typeface="Times New Roman"/>
                <a:cs typeface="Times New Roman"/>
              </a:rPr>
              <a:t>rest</a:t>
            </a:r>
            <a:r>
              <a:rPr lang="en-US" sz="2000" b="1" spc="10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latin typeface="Times New Roman"/>
                <a:cs typeface="Times New Roman"/>
              </a:rPr>
              <a:t>seat</a:t>
            </a:r>
            <a:r>
              <a:rPr lang="en-US" sz="2000" b="1" spc="5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latin typeface="Times New Roman"/>
                <a:cs typeface="Times New Roman"/>
              </a:rPr>
              <a:t>should</a:t>
            </a:r>
            <a:r>
              <a:rPr lang="en-US" sz="2000" b="1" spc="10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latin typeface="Times New Roman"/>
                <a:cs typeface="Times New Roman"/>
              </a:rPr>
              <a:t>extend</a:t>
            </a:r>
            <a:r>
              <a:rPr lang="en-US" sz="2000" b="1" spc="-10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latin typeface="Times New Roman"/>
                <a:cs typeface="Times New Roman"/>
              </a:rPr>
              <a:t>into</a:t>
            </a:r>
            <a:r>
              <a:rPr lang="en-US" sz="2000" b="1" spc="5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latin typeface="Times New Roman"/>
                <a:cs typeface="Times New Roman"/>
              </a:rPr>
              <a:t>the</a:t>
            </a:r>
            <a:r>
              <a:rPr lang="en-US" sz="2000" b="1" spc="5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latin typeface="Times New Roman"/>
                <a:cs typeface="Times New Roman"/>
              </a:rPr>
              <a:t>facial</a:t>
            </a:r>
            <a:r>
              <a:rPr lang="en-US" sz="2000" b="1" spc="10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latin typeface="Times New Roman"/>
                <a:cs typeface="Times New Roman"/>
              </a:rPr>
              <a:t>surface</a:t>
            </a:r>
            <a:r>
              <a:rPr lang="en-US" sz="2000" b="1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latin typeface="Times New Roman"/>
                <a:cs typeface="Times New Roman"/>
              </a:rPr>
              <a:t>to</a:t>
            </a:r>
            <a:r>
              <a:rPr lang="en-US" sz="2000" b="1" spc="35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latin typeface="Times New Roman"/>
                <a:cs typeface="Times New Roman"/>
              </a:rPr>
              <a:t>act</a:t>
            </a:r>
            <a:r>
              <a:rPr lang="en-US" sz="2000" b="1" spc="10" dirty="0" smtClean="0"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cs typeface="Times New Roman"/>
              </a:rPr>
              <a:t>as a</a:t>
            </a:r>
            <a:r>
              <a:rPr lang="en-US" sz="2000" b="1" spc="-10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locking</a:t>
            </a:r>
            <a:r>
              <a:rPr lang="en-US" sz="2000" b="1" spc="-10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latin typeface="Times New Roman"/>
                <a:cs typeface="Times New Roman"/>
              </a:rPr>
              <a:t>device.</a:t>
            </a:r>
            <a:endParaRPr lang="en-US" sz="20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1" y="152400"/>
            <a:ext cx="8610599" cy="4552978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290"/>
              </a:spcBef>
            </a:pP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Requirements</a:t>
            </a:r>
            <a:r>
              <a:rPr sz="2000" b="1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000" b="1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 rest</a:t>
            </a:r>
            <a:r>
              <a:rPr sz="2000" b="1" spc="-5" dirty="0">
                <a:latin typeface="Times New Roman"/>
                <a:cs typeface="Times New Roman"/>
              </a:rPr>
              <a:t>:</a:t>
            </a:r>
            <a:endParaRPr sz="2000" b="1" dirty="0">
              <a:latin typeface="Times New Roman"/>
              <a:cs typeface="Times New Roman"/>
            </a:endParaRPr>
          </a:p>
          <a:p>
            <a:pPr marL="241300" algn="l" rtl="0">
              <a:lnSpc>
                <a:spcPct val="100000"/>
              </a:lnSpc>
              <a:spcBef>
                <a:spcPts val="175"/>
              </a:spcBef>
            </a:pPr>
            <a:r>
              <a:rPr b="1" dirty="0" smtClean="0">
                <a:latin typeface="Times New Roman"/>
                <a:cs typeface="Times New Roman"/>
              </a:rPr>
              <a:t>1.</a:t>
            </a:r>
            <a:r>
              <a:rPr b="1" spc="-5" dirty="0" smtClean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It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should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have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sufficient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thickness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and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rigidity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metal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to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prevent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breakage</a:t>
            </a:r>
            <a:endParaRPr b="1" dirty="0">
              <a:latin typeface="Times New Roman"/>
              <a:cs typeface="Times New Roman"/>
            </a:endParaRPr>
          </a:p>
          <a:p>
            <a:pPr marL="241300" algn="l" rtl="0">
              <a:lnSpc>
                <a:spcPct val="100000"/>
              </a:lnSpc>
              <a:spcBef>
                <a:spcPts val="750"/>
              </a:spcBef>
            </a:pPr>
            <a:r>
              <a:rPr b="1" spc="-5" dirty="0">
                <a:latin typeface="Times New Roman"/>
                <a:cs typeface="Times New Roman"/>
              </a:rPr>
              <a:t>especially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over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marginal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ridge.</a:t>
            </a:r>
            <a:endParaRPr b="1" dirty="0">
              <a:latin typeface="Times New Roman"/>
              <a:cs typeface="Times New Roman"/>
            </a:endParaRPr>
          </a:p>
          <a:p>
            <a:pPr marL="241300" marR="305435" algn="l" rtl="0">
              <a:lnSpc>
                <a:spcPct val="143600"/>
              </a:lnSpc>
            </a:pPr>
            <a:r>
              <a:rPr b="1" dirty="0">
                <a:latin typeface="Times New Roman"/>
                <a:cs typeface="Times New Roman"/>
              </a:rPr>
              <a:t>2. It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should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fit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rest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seat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accurately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with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beveled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margins,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properly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contoured, </a:t>
            </a:r>
            <a:r>
              <a:rPr b="1" spc="-33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thus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preventing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food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stagnation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or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impaction</a:t>
            </a:r>
            <a:r>
              <a:rPr b="1" spc="-5" dirty="0">
                <a:latin typeface="Times New Roman"/>
                <a:cs typeface="Times New Roman"/>
              </a:rPr>
              <a:t>.</a:t>
            </a:r>
            <a:endParaRPr b="1" dirty="0">
              <a:latin typeface="Times New Roman"/>
              <a:cs typeface="Times New Roman"/>
            </a:endParaRPr>
          </a:p>
          <a:p>
            <a:pPr marL="241300" algn="l" rtl="0">
              <a:lnSpc>
                <a:spcPct val="100000"/>
              </a:lnSpc>
              <a:spcBef>
                <a:spcPts val="730"/>
              </a:spcBef>
            </a:pPr>
            <a:r>
              <a:rPr b="1" dirty="0">
                <a:latin typeface="Times New Roman"/>
                <a:cs typeface="Times New Roman"/>
              </a:rPr>
              <a:t>3.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It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must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be</a:t>
            </a:r>
            <a:r>
              <a:rPr b="1" dirty="0">
                <a:latin typeface="Times New Roman"/>
                <a:cs typeface="Times New Roman"/>
              </a:rPr>
              <a:t> at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less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than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right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angle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to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long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axis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of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tooth.</a:t>
            </a:r>
            <a:endParaRPr b="1" dirty="0">
              <a:latin typeface="Times New Roman"/>
              <a:cs typeface="Times New Roman"/>
            </a:endParaRPr>
          </a:p>
          <a:p>
            <a:pPr marL="241300" algn="l" rtl="0">
              <a:lnSpc>
                <a:spcPct val="100000"/>
              </a:lnSpc>
              <a:spcBef>
                <a:spcPts val="745"/>
              </a:spcBef>
            </a:pPr>
            <a:r>
              <a:rPr b="1" dirty="0">
                <a:latin typeface="Times New Roman"/>
                <a:cs typeface="Times New Roman"/>
              </a:rPr>
              <a:t>4.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It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should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be </a:t>
            </a:r>
            <a:r>
              <a:rPr b="1" spc="-5" dirty="0">
                <a:latin typeface="Times New Roman"/>
                <a:cs typeface="Times New Roman"/>
              </a:rPr>
              <a:t>extended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to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center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tooth </a:t>
            </a:r>
            <a:r>
              <a:rPr b="1" spc="-10" dirty="0">
                <a:latin typeface="Times New Roman"/>
                <a:cs typeface="Times New Roman"/>
              </a:rPr>
              <a:t>as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possible.</a:t>
            </a:r>
            <a:endParaRPr b="1" dirty="0">
              <a:latin typeface="Times New Roman"/>
              <a:cs typeface="Times New Roman"/>
            </a:endParaRPr>
          </a:p>
          <a:p>
            <a:pPr marL="241300" marR="69850" algn="just" rtl="0">
              <a:lnSpc>
                <a:spcPct val="143600"/>
              </a:lnSpc>
            </a:pPr>
            <a:r>
              <a:rPr b="1" dirty="0">
                <a:latin typeface="Times New Roman"/>
                <a:cs typeface="Times New Roman"/>
              </a:rPr>
              <a:t>5. It </a:t>
            </a:r>
            <a:r>
              <a:rPr b="1" spc="-5" dirty="0">
                <a:latin typeface="Times New Roman"/>
                <a:cs typeface="Times New Roman"/>
              </a:rPr>
              <a:t>may </a:t>
            </a:r>
            <a:r>
              <a:rPr b="1" dirty="0">
                <a:latin typeface="Times New Roman"/>
                <a:cs typeface="Times New Roman"/>
              </a:rPr>
              <a:t>rest in a </a:t>
            </a:r>
            <a:r>
              <a:rPr b="1" spc="-5" dirty="0">
                <a:latin typeface="Times New Roman"/>
                <a:cs typeface="Times New Roman"/>
              </a:rPr>
              <a:t>natural depression on the occlusal surface, </a:t>
            </a:r>
            <a:r>
              <a:rPr b="1" dirty="0">
                <a:latin typeface="Times New Roman"/>
                <a:cs typeface="Times New Roman"/>
              </a:rPr>
              <a:t>or it </a:t>
            </a:r>
            <a:r>
              <a:rPr b="1" spc="-5" dirty="0">
                <a:latin typeface="Times New Roman"/>
                <a:cs typeface="Times New Roman"/>
              </a:rPr>
              <a:t>may </a:t>
            </a:r>
            <a:r>
              <a:rPr b="1" dirty="0">
                <a:latin typeface="Times New Roman"/>
                <a:cs typeface="Times New Roman"/>
              </a:rPr>
              <a:t>occupy a rest </a:t>
            </a:r>
            <a:r>
              <a:rPr b="1" spc="-33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seat prepared </a:t>
            </a:r>
            <a:r>
              <a:rPr b="1" dirty="0">
                <a:latin typeface="Times New Roman"/>
                <a:cs typeface="Times New Roman"/>
              </a:rPr>
              <a:t>in </a:t>
            </a:r>
            <a:r>
              <a:rPr b="1" spc="-5" dirty="0">
                <a:latin typeface="Times New Roman"/>
                <a:cs typeface="Times New Roman"/>
              </a:rPr>
              <a:t>the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enamel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or </a:t>
            </a:r>
            <a:r>
              <a:rPr b="1" spc="-5" dirty="0">
                <a:latin typeface="Times New Roman"/>
                <a:cs typeface="Times New Roman"/>
              </a:rPr>
              <a:t>in </a:t>
            </a:r>
            <a:r>
              <a:rPr b="1" dirty="0">
                <a:latin typeface="Times New Roman"/>
                <a:cs typeface="Times New Roman"/>
              </a:rPr>
              <a:t>an </a:t>
            </a:r>
            <a:r>
              <a:rPr b="1" spc="-5" dirty="0">
                <a:latin typeface="Times New Roman"/>
                <a:cs typeface="Times New Roman"/>
              </a:rPr>
              <a:t>inlay (which is called </a:t>
            </a:r>
            <a:r>
              <a:rPr b="1" spc="-10" dirty="0">
                <a:latin typeface="Times New Roman"/>
                <a:cs typeface="Times New Roman"/>
              </a:rPr>
              <a:t>an 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in-set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occlusal </a:t>
            </a:r>
            <a:r>
              <a:rPr b="1" spc="-5" dirty="0">
                <a:latin typeface="Times New Roman"/>
                <a:cs typeface="Times New Roman"/>
              </a:rPr>
              <a:t>rest) </a:t>
            </a:r>
            <a:r>
              <a:rPr b="1" dirty="0">
                <a:latin typeface="Times New Roman"/>
                <a:cs typeface="Times New Roman"/>
              </a:rPr>
              <a:t>or 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may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rest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on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 </a:t>
            </a:r>
            <a:r>
              <a:rPr b="1" spc="-5" dirty="0">
                <a:latin typeface="Times New Roman"/>
                <a:cs typeface="Times New Roman"/>
              </a:rPr>
              <a:t>cast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crown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or </a:t>
            </a:r>
            <a:r>
              <a:rPr b="1" spc="-5" dirty="0">
                <a:latin typeface="Times New Roman"/>
                <a:cs typeface="Times New Roman"/>
              </a:rPr>
              <a:t>may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rest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on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amalgam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filling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keeping</a:t>
            </a:r>
            <a:r>
              <a:rPr b="1" dirty="0">
                <a:latin typeface="Times New Roman"/>
                <a:cs typeface="Times New Roman"/>
              </a:rPr>
              <a:t> in</a:t>
            </a:r>
            <a:r>
              <a:rPr b="1" spc="3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mind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that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endParaRPr b="1" dirty="0">
              <a:latin typeface="Times New Roman"/>
              <a:cs typeface="Times New Roman"/>
            </a:endParaRPr>
          </a:p>
          <a:p>
            <a:pPr marL="241300" marR="5080" algn="just" rtl="0">
              <a:lnSpc>
                <a:spcPct val="143600"/>
              </a:lnSpc>
              <a:spcBef>
                <a:spcPts val="10"/>
              </a:spcBef>
            </a:pPr>
            <a:r>
              <a:rPr b="1" dirty="0">
                <a:latin typeface="Times New Roman"/>
                <a:cs typeface="Times New Roman"/>
              </a:rPr>
              <a:t>amalgam is a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brittle</a:t>
            </a:r>
            <a:r>
              <a:rPr b="1" spc="-5" dirty="0">
                <a:latin typeface="Times New Roman"/>
                <a:cs typeface="Times New Roman"/>
              </a:rPr>
              <a:t> material and may fracture </a:t>
            </a:r>
            <a:r>
              <a:rPr b="1" dirty="0">
                <a:latin typeface="Times New Roman"/>
                <a:cs typeface="Times New Roman"/>
              </a:rPr>
              <a:t>or </a:t>
            </a:r>
            <a:r>
              <a:rPr b="1" spc="-5" dirty="0">
                <a:latin typeface="Times New Roman"/>
                <a:cs typeface="Times New Roman"/>
              </a:rPr>
              <a:t>may </a:t>
            </a:r>
            <a:r>
              <a:rPr b="1" dirty="0">
                <a:latin typeface="Times New Roman"/>
                <a:cs typeface="Times New Roman"/>
              </a:rPr>
              <a:t>flow </a:t>
            </a:r>
            <a:r>
              <a:rPr b="1" spc="-5" dirty="0">
                <a:latin typeface="Times New Roman"/>
                <a:cs typeface="Times New Roman"/>
              </a:rPr>
              <a:t>under pressure (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creep</a:t>
            </a:r>
            <a:r>
              <a:rPr b="1" spc="-5" dirty="0">
                <a:latin typeface="Times New Roman"/>
                <a:cs typeface="Times New Roman"/>
              </a:rPr>
              <a:t>) so </a:t>
            </a:r>
            <a:r>
              <a:rPr b="1" spc="-3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it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need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an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examination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during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follow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up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visits</a:t>
            </a:r>
            <a:r>
              <a:rPr b="1" spc="-5" dirty="0" smtClean="0">
                <a:latin typeface="Times New Roman"/>
                <a:cs typeface="Times New Roman"/>
              </a:rPr>
              <a:t>.</a:t>
            </a:r>
            <a:endParaRPr b="1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4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l" rtl="0">
              <a:lnSpc>
                <a:spcPts val="1150"/>
              </a:lnSpc>
            </a:pPr>
            <a:fld id="{81D60167-4931-47E6-BA6A-407CBD079E47}" type="slidenum">
              <a:rPr dirty="0"/>
              <a:pPr marL="38100" algn="l" rtl="0">
                <a:lnSpc>
                  <a:spcPts val="1150"/>
                </a:lnSpc>
              </a:pPr>
              <a:t>3</a:t>
            </a:fld>
            <a:endParaRPr dirty="0"/>
          </a:p>
        </p:txBody>
      </p:sp>
      <p:pic>
        <p:nvPicPr>
          <p:cNvPr id="3074" name="Picture 2" descr="C:\Users\مركزالحجامي\Desktop\تنزيل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800600"/>
            <a:ext cx="2686050" cy="1704975"/>
          </a:xfrm>
          <a:prstGeom prst="rect">
            <a:avLst/>
          </a:prstGeom>
          <a:noFill/>
        </p:spPr>
      </p:pic>
      <p:pic>
        <p:nvPicPr>
          <p:cNvPr id="3075" name="Picture 3" descr="C:\Users\مركزالحجامي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953000"/>
            <a:ext cx="3438525" cy="133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1" y="0"/>
            <a:ext cx="6248399" cy="6821098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algn="l" rtl="0"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</a:pPr>
            <a:r>
              <a:rPr sz="2800" b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The thickness</a:t>
            </a:r>
            <a:r>
              <a:rPr sz="28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800" b="1" u="sng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8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rest</a:t>
            </a:r>
            <a:r>
              <a:rPr sz="2800" b="1" u="sng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depends </a:t>
            </a:r>
            <a:r>
              <a:rPr sz="2800" b="1" u="sng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on</a:t>
            </a:r>
            <a:r>
              <a:rPr sz="2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 marL="241300" algn="l" rtl="0">
              <a:lnSpc>
                <a:spcPct val="100000"/>
              </a:lnSpc>
              <a:spcBef>
                <a:spcPts val="1185"/>
              </a:spcBef>
            </a:pPr>
            <a:r>
              <a:rPr sz="2400" b="1" dirty="0">
                <a:latin typeface="Times New Roman"/>
                <a:cs typeface="Times New Roman"/>
              </a:rPr>
              <a:t>1-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type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alloy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used.</a:t>
            </a:r>
          </a:p>
          <a:p>
            <a:pPr marL="241300" algn="l" rtl="0">
              <a:lnSpc>
                <a:spcPct val="100000"/>
              </a:lnSpc>
              <a:spcBef>
                <a:spcPts val="165"/>
              </a:spcBef>
            </a:pPr>
            <a:r>
              <a:rPr sz="2400" b="1" dirty="0">
                <a:latin typeface="Times New Roman"/>
                <a:cs typeface="Times New Roman"/>
              </a:rPr>
              <a:t>2-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heaviness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occlusion</a:t>
            </a:r>
            <a:r>
              <a:rPr sz="2400" dirty="0">
                <a:latin typeface="Times New Roman"/>
                <a:cs typeface="Times New Roman"/>
              </a:rPr>
              <a:t> or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bite.</a:t>
            </a:r>
            <a:endParaRPr sz="2400" dirty="0">
              <a:latin typeface="Times New Roman"/>
              <a:cs typeface="Times New Roman"/>
            </a:endParaRPr>
          </a:p>
          <a:p>
            <a:pPr marL="241300" algn="l" rtl="0">
              <a:lnSpc>
                <a:spcPct val="100000"/>
              </a:lnSpc>
              <a:spcBef>
                <a:spcPts val="180"/>
              </a:spcBef>
            </a:pPr>
            <a:r>
              <a:rPr sz="2400" b="1" dirty="0">
                <a:latin typeface="Times New Roman"/>
                <a:cs typeface="Times New Roman"/>
              </a:rPr>
              <a:t>3-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Whether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rest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opposed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natural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artificial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teeth.</a:t>
            </a:r>
            <a:endParaRPr sz="2400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  <a:spcBef>
                <a:spcPts val="1185"/>
              </a:spcBef>
            </a:pP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Classification</a:t>
            </a:r>
            <a:r>
              <a:rPr sz="28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8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rests</a:t>
            </a:r>
            <a:r>
              <a:rPr sz="2800" b="1" dirty="0"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  <a:spcBef>
                <a:spcPts val="175"/>
              </a:spcBef>
            </a:pPr>
            <a:r>
              <a:rPr sz="2400" i="1" dirty="0">
                <a:latin typeface="Times New Roman"/>
                <a:cs typeface="Times New Roman"/>
              </a:rPr>
              <a:t>Rest</a:t>
            </a:r>
            <a:r>
              <a:rPr sz="2400" i="1" spc="-5" dirty="0">
                <a:latin typeface="Times New Roman"/>
                <a:cs typeface="Times New Roman"/>
              </a:rPr>
              <a:t> can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be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classified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as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following:</a:t>
            </a:r>
            <a:endParaRPr sz="2400" dirty="0">
              <a:latin typeface="Times New Roman"/>
              <a:cs typeface="Times New Roman"/>
            </a:endParaRPr>
          </a:p>
          <a:p>
            <a:pPr marL="241300" algn="l" rtl="0">
              <a:lnSpc>
                <a:spcPct val="100000"/>
              </a:lnSpc>
              <a:spcBef>
                <a:spcPts val="180"/>
              </a:spcBef>
            </a:pPr>
            <a:r>
              <a:rPr sz="2400" dirty="0">
                <a:latin typeface="Times New Roman"/>
                <a:cs typeface="Times New Roman"/>
              </a:rPr>
              <a:t>I-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Based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relation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rest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to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direct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retainer.</a:t>
            </a:r>
            <a:endParaRPr sz="2400" dirty="0">
              <a:latin typeface="Times New Roman"/>
              <a:cs typeface="Times New Roman"/>
            </a:endParaRPr>
          </a:p>
          <a:p>
            <a:pPr marL="241300" algn="l" rtl="0">
              <a:lnSpc>
                <a:spcPct val="100000"/>
              </a:lnSpc>
              <a:spcBef>
                <a:spcPts val="170"/>
              </a:spcBef>
            </a:pPr>
            <a:r>
              <a:rPr sz="2400" dirty="0">
                <a:latin typeface="Times New Roman"/>
                <a:cs typeface="Times New Roman"/>
              </a:rPr>
              <a:t>II-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Based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location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 the rest.</a:t>
            </a:r>
            <a:endParaRPr sz="2400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  <a:spcBef>
                <a:spcPts val="145"/>
              </a:spcBef>
            </a:pPr>
            <a:r>
              <a:rPr sz="28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I-</a:t>
            </a:r>
            <a:r>
              <a:rPr sz="28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Based</a:t>
            </a:r>
            <a:r>
              <a:rPr sz="2800" b="1" i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on relation of rest to</a:t>
            </a:r>
            <a:r>
              <a:rPr sz="28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28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direct</a:t>
            </a:r>
            <a:r>
              <a:rPr sz="28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retainer</a:t>
            </a:r>
            <a:r>
              <a:rPr sz="2800" i="1" dirty="0"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 marL="241300" algn="l" rtl="0">
              <a:lnSpc>
                <a:spcPct val="100000"/>
              </a:lnSpc>
              <a:spcBef>
                <a:spcPts val="1220"/>
              </a:spcBef>
            </a:pPr>
            <a:r>
              <a:rPr sz="2400" b="1" spc="-5" dirty="0">
                <a:latin typeface="Times New Roman"/>
                <a:cs typeface="Times New Roman"/>
              </a:rPr>
              <a:t>A-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Primary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rests: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Rest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placed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along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with</a:t>
            </a:r>
            <a:r>
              <a:rPr sz="24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clasp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assembly.</a:t>
            </a:r>
            <a:endParaRPr sz="2400" dirty="0">
              <a:latin typeface="Times New Roman"/>
              <a:cs typeface="Times New Roman"/>
            </a:endParaRPr>
          </a:p>
          <a:p>
            <a:pPr marL="241300" algn="l" rtl="0">
              <a:lnSpc>
                <a:spcPct val="100000"/>
              </a:lnSpc>
              <a:spcBef>
                <a:spcPts val="229"/>
              </a:spcBef>
            </a:pPr>
            <a:r>
              <a:rPr sz="2400" b="1" spc="-5" dirty="0">
                <a:latin typeface="Times New Roman"/>
                <a:cs typeface="Times New Roman"/>
              </a:rPr>
              <a:t>B-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Secondary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auxiliary </a:t>
            </a:r>
            <a:r>
              <a:rPr sz="2400" dirty="0">
                <a:latin typeface="Times New Roman"/>
                <a:cs typeface="Times New Roman"/>
              </a:rPr>
              <a:t>rest: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Rest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placed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away</a:t>
            </a:r>
            <a:r>
              <a:rPr sz="24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clasp (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Indirect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retention</a:t>
            </a:r>
            <a:r>
              <a:rPr sz="2400" spc="-5" dirty="0">
                <a:latin typeface="Calibri"/>
                <a:cs typeface="Calibri"/>
              </a:rPr>
              <a:t>).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4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l" rtl="0">
              <a:lnSpc>
                <a:spcPts val="1150"/>
              </a:lnSpc>
            </a:pPr>
            <a:fld id="{81D60167-4931-47E6-BA6A-407CBD079E47}" type="slidenum">
              <a:rPr dirty="0"/>
              <a:pPr marL="38100" algn="l" rtl="0">
                <a:lnSpc>
                  <a:spcPts val="1150"/>
                </a:lnSpc>
              </a:pPr>
              <a:t>4</a:t>
            </a:fld>
            <a:endParaRPr dirty="0"/>
          </a:p>
        </p:txBody>
      </p:sp>
      <p:pic>
        <p:nvPicPr>
          <p:cNvPr id="4098" name="Picture 2" descr="C:\Users\مركزالحجامي\Desktop\تنزيل (5).jpg"/>
          <p:cNvPicPr>
            <a:picLocks noChangeAspect="1" noChangeArrowheads="1"/>
          </p:cNvPicPr>
          <p:nvPr/>
        </p:nvPicPr>
        <p:blipFill>
          <a:blip r:embed="rId2" cstate="print"/>
          <a:srcRect t="49485" r="47490"/>
          <a:stretch>
            <a:fillRect/>
          </a:stretch>
        </p:blipFill>
        <p:spPr bwMode="auto">
          <a:xfrm>
            <a:off x="6394580" y="914400"/>
            <a:ext cx="2749420" cy="1981200"/>
          </a:xfrm>
          <a:prstGeom prst="rect">
            <a:avLst/>
          </a:prstGeom>
          <a:noFill/>
        </p:spPr>
      </p:pic>
      <p:pic>
        <p:nvPicPr>
          <p:cNvPr id="6" name="Picture 2" descr="C:\Users\مركزالحجامي\Desktop\تنزيل (5).jpg"/>
          <p:cNvPicPr>
            <a:picLocks noChangeAspect="1" noChangeArrowheads="1"/>
          </p:cNvPicPr>
          <p:nvPr/>
        </p:nvPicPr>
        <p:blipFill>
          <a:blip r:embed="rId2" cstate="print"/>
          <a:srcRect l="52510" t="49485"/>
          <a:stretch>
            <a:fillRect/>
          </a:stretch>
        </p:blipFill>
        <p:spPr bwMode="auto">
          <a:xfrm>
            <a:off x="6477000" y="3962400"/>
            <a:ext cx="26670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228600"/>
            <a:ext cx="8171585" cy="47955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lnSpc>
                <a:spcPct val="150000"/>
              </a:lnSpc>
              <a:spcBef>
                <a:spcPts val="95"/>
              </a:spcBef>
            </a:pP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II-Based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on the</a:t>
            </a:r>
            <a:r>
              <a:rPr sz="32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location of the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rest</a:t>
            </a:r>
            <a:r>
              <a:rPr sz="3200" b="1" dirty="0">
                <a:latin typeface="Times New Roman"/>
                <a:cs typeface="Times New Roman"/>
              </a:rPr>
              <a:t>:</a:t>
            </a:r>
          </a:p>
          <a:p>
            <a:pPr marL="241300" algn="l" rtl="0">
              <a:lnSpc>
                <a:spcPct val="150000"/>
              </a:lnSpc>
              <a:spcBef>
                <a:spcPts val="1220"/>
              </a:spcBef>
            </a:pPr>
            <a:r>
              <a:rPr sz="2800" b="1" spc="-5" dirty="0">
                <a:latin typeface="Times New Roman"/>
                <a:cs typeface="Times New Roman"/>
              </a:rPr>
              <a:t>A-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Occlusal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rest: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Placed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on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occlusal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surface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of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posterior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tooth.</a:t>
            </a:r>
            <a:endParaRPr sz="2800" b="1" dirty="0">
              <a:latin typeface="Times New Roman"/>
              <a:cs typeface="Times New Roman"/>
            </a:endParaRPr>
          </a:p>
          <a:p>
            <a:pPr marL="241300" marR="29209" algn="l" rtl="0">
              <a:lnSpc>
                <a:spcPct val="150000"/>
              </a:lnSpc>
            </a:pPr>
            <a:r>
              <a:rPr sz="2800" b="1" spc="-5" dirty="0">
                <a:latin typeface="Times New Roman"/>
                <a:cs typeface="Times New Roman"/>
              </a:rPr>
              <a:t>B-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Cingulum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or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Lingual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rest: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Placed </a:t>
            </a:r>
            <a:r>
              <a:rPr sz="2800" b="1" dirty="0">
                <a:latin typeface="Times New Roman"/>
                <a:cs typeface="Times New Roman"/>
              </a:rPr>
              <a:t>on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lingual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surface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of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a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tooth,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especially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in </a:t>
            </a:r>
            <a:r>
              <a:rPr sz="2800" b="1" spc="-33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maxillary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canine.</a:t>
            </a:r>
          </a:p>
          <a:p>
            <a:pPr marL="241300" marR="5080" algn="l" rtl="0">
              <a:lnSpc>
                <a:spcPct val="150000"/>
              </a:lnSpc>
              <a:spcBef>
                <a:spcPts val="80"/>
              </a:spcBef>
            </a:pPr>
            <a:r>
              <a:rPr sz="2800" b="1" spc="-5" dirty="0">
                <a:latin typeface="Times New Roman"/>
                <a:cs typeface="Times New Roman"/>
              </a:rPr>
              <a:t>C-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Incisal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rest: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Placed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on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incisal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edge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of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a tooth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usually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in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a</a:t>
            </a:r>
            <a:r>
              <a:rPr sz="2800" b="1" spc="-5" dirty="0">
                <a:latin typeface="Times New Roman"/>
                <a:cs typeface="Times New Roman"/>
              </a:rPr>
              <a:t> mandibular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canine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33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and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incisors</a:t>
            </a:r>
            <a:r>
              <a:rPr sz="2800" b="1" spc="-5" dirty="0">
                <a:latin typeface="Times New Roman"/>
                <a:cs typeface="Times New Roman"/>
              </a:rPr>
              <a:t>.</a:t>
            </a:r>
            <a:endParaRPr sz="2800" b="1" dirty="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4876800"/>
            <a:ext cx="6324600" cy="1828800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4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l" rtl="0">
              <a:lnSpc>
                <a:spcPts val="1150"/>
              </a:lnSpc>
            </a:pPr>
            <a:fld id="{81D60167-4931-47E6-BA6A-407CBD079E47}" type="slidenum">
              <a:rPr dirty="0"/>
              <a:pPr marL="38100" algn="l" rtl="0">
                <a:lnSpc>
                  <a:spcPts val="1150"/>
                </a:lnSpc>
              </a:pPr>
              <a:t>5</a:t>
            </a:fld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7794376" y="1648688"/>
            <a:ext cx="132934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imes New Roman"/>
                <a:cs typeface="Times New Roman"/>
              </a:rPr>
              <a:t>B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4801" y="228600"/>
            <a:ext cx="8288256" cy="4860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2000" b="1" u="sng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Preparation</a:t>
            </a:r>
            <a:r>
              <a:rPr sz="2000" b="1" u="sng" spc="-1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2000" b="1" u="sng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Rest</a:t>
            </a:r>
            <a:r>
              <a:rPr sz="2000" b="1" u="sng" spc="-2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Seats</a:t>
            </a:r>
            <a:endParaRPr sz="2000" b="1" dirty="0" smtClean="0">
              <a:latin typeface="Arial"/>
              <a:cs typeface="Arial"/>
            </a:endParaRPr>
          </a:p>
          <a:p>
            <a:pPr marL="469900" marR="5715" indent="-228600" algn="l" rtl="0">
              <a:spcBef>
                <a:spcPts val="1100"/>
              </a:spcBef>
              <a:tabLst>
                <a:tab pos="469900" algn="l"/>
              </a:tabLst>
            </a:pPr>
            <a:r>
              <a:rPr sz="2000" b="1" dirty="0" smtClean="0">
                <a:latin typeface="Symbol"/>
                <a:cs typeface="Symbol"/>
              </a:rPr>
              <a:t></a:t>
            </a:r>
            <a:r>
              <a:rPr sz="2000" b="1" dirty="0" smtClean="0">
                <a:latin typeface="Times New Roman"/>
                <a:cs typeface="Times New Roman"/>
              </a:rPr>
              <a:t>	</a:t>
            </a:r>
            <a:r>
              <a:rPr sz="2000" b="1" spc="-5" dirty="0" smtClean="0">
                <a:latin typeface="Times New Roman"/>
                <a:cs typeface="Times New Roman"/>
              </a:rPr>
              <a:t>Rests</a:t>
            </a:r>
            <a:r>
              <a:rPr sz="2000" b="1" spc="60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seats</a:t>
            </a:r>
            <a:r>
              <a:rPr sz="2000" b="1" spc="65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should</a:t>
            </a:r>
            <a:r>
              <a:rPr sz="2000" b="1" spc="65" dirty="0" smtClean="0">
                <a:latin typeface="Times New Roman"/>
                <a:cs typeface="Times New Roman"/>
              </a:rPr>
              <a:t> </a:t>
            </a:r>
            <a:r>
              <a:rPr sz="2000" b="1" dirty="0" smtClean="0">
                <a:latin typeface="Times New Roman"/>
                <a:cs typeface="Times New Roman"/>
              </a:rPr>
              <a:t>be</a:t>
            </a:r>
            <a:r>
              <a:rPr sz="2000" b="1" spc="60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prepared</a:t>
            </a:r>
            <a:r>
              <a:rPr sz="2000" b="1" spc="65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using</a:t>
            </a:r>
            <a:r>
              <a:rPr sz="2000" b="1" spc="75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light</a:t>
            </a:r>
            <a:r>
              <a:rPr sz="2000" b="1" spc="65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pressure</a:t>
            </a:r>
            <a:r>
              <a:rPr sz="2000" b="1" spc="55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with</a:t>
            </a:r>
            <a:r>
              <a:rPr sz="2000" b="1" spc="65" dirty="0" smtClean="0">
                <a:latin typeface="Times New Roman"/>
                <a:cs typeface="Times New Roman"/>
              </a:rPr>
              <a:t> </a:t>
            </a:r>
            <a:r>
              <a:rPr sz="2000" b="1" dirty="0" smtClean="0">
                <a:latin typeface="Times New Roman"/>
                <a:cs typeface="Times New Roman"/>
              </a:rPr>
              <a:t>a</a:t>
            </a:r>
            <a:r>
              <a:rPr sz="2000" b="1" spc="60" dirty="0" smtClean="0">
                <a:latin typeface="Times New Roman"/>
                <a:cs typeface="Times New Roman"/>
              </a:rPr>
              <a:t> </a:t>
            </a:r>
            <a:r>
              <a:rPr sz="2000" b="1" dirty="0" smtClean="0">
                <a:latin typeface="Times New Roman"/>
                <a:cs typeface="Times New Roman"/>
              </a:rPr>
              <a:t>high-speed</a:t>
            </a:r>
            <a:r>
              <a:rPr sz="2000" b="1" spc="65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hand</a:t>
            </a:r>
            <a:r>
              <a:rPr sz="2000" b="1" spc="65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piece </a:t>
            </a:r>
            <a:r>
              <a:rPr sz="2000" b="1" spc="-335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with</a:t>
            </a:r>
            <a:r>
              <a:rPr sz="2000" b="1" dirty="0" smtClean="0">
                <a:latin typeface="Times New Roman"/>
                <a:cs typeface="Times New Roman"/>
              </a:rPr>
              <a:t> or </a:t>
            </a:r>
            <a:r>
              <a:rPr sz="2000" b="1" spc="-10" dirty="0" smtClean="0">
                <a:latin typeface="Times New Roman"/>
                <a:cs typeface="Times New Roman"/>
              </a:rPr>
              <a:t>without</a:t>
            </a:r>
            <a:r>
              <a:rPr sz="2000" b="1" spc="5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water</a:t>
            </a:r>
            <a:r>
              <a:rPr sz="2000" b="1" spc="-15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spray</a:t>
            </a:r>
            <a:r>
              <a:rPr sz="2000" b="1" spc="-5" dirty="0" smtClean="0">
                <a:latin typeface="Times New Roman"/>
                <a:cs typeface="Times New Roman"/>
              </a:rPr>
              <a:t>.</a:t>
            </a:r>
            <a:endParaRPr sz="2000" b="1" dirty="0" smtClean="0">
              <a:latin typeface="Times New Roman"/>
              <a:cs typeface="Times New Roman"/>
            </a:endParaRPr>
          </a:p>
          <a:p>
            <a:pPr marL="469900" marR="5080" indent="-228600" algn="l" rtl="0">
              <a:spcBef>
                <a:spcPts val="1085"/>
              </a:spcBef>
              <a:tabLst>
                <a:tab pos="469900" algn="l"/>
              </a:tabLst>
            </a:pPr>
            <a:r>
              <a:rPr sz="2000" b="1" dirty="0" smtClean="0">
                <a:latin typeface="Symbol"/>
                <a:cs typeface="Symbol"/>
              </a:rPr>
              <a:t></a:t>
            </a:r>
            <a:r>
              <a:rPr sz="2000" b="1" dirty="0" smtClean="0">
                <a:latin typeface="Times New Roman"/>
                <a:cs typeface="Times New Roman"/>
              </a:rPr>
              <a:t>	</a:t>
            </a:r>
            <a:r>
              <a:rPr sz="2000" b="1" spc="-5" dirty="0" smtClean="0">
                <a:latin typeface="Times New Roman"/>
                <a:cs typeface="Times New Roman"/>
              </a:rPr>
              <a:t>Since</a:t>
            </a:r>
            <a:r>
              <a:rPr sz="2000" b="1" spc="65" dirty="0" smtClean="0">
                <a:latin typeface="Times New Roman"/>
                <a:cs typeface="Times New Roman"/>
              </a:rPr>
              <a:t> </a:t>
            </a:r>
            <a:r>
              <a:rPr sz="2000" b="1" spc="-10" dirty="0" smtClean="0">
                <a:latin typeface="Times New Roman"/>
                <a:cs typeface="Times New Roman"/>
              </a:rPr>
              <a:t>minimal</a:t>
            </a:r>
            <a:r>
              <a:rPr sz="2000" b="1" spc="80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preparation</a:t>
            </a:r>
            <a:r>
              <a:rPr sz="2000" b="1" spc="70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is</a:t>
            </a:r>
            <a:r>
              <a:rPr sz="2000" b="1" spc="60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usually</a:t>
            </a:r>
            <a:r>
              <a:rPr sz="2000" b="1" spc="45" dirty="0" smtClean="0">
                <a:latin typeface="Times New Roman"/>
                <a:cs typeface="Times New Roman"/>
              </a:rPr>
              <a:t> </a:t>
            </a:r>
            <a:r>
              <a:rPr sz="2000" b="1" dirty="0" smtClean="0">
                <a:latin typeface="Times New Roman"/>
                <a:cs typeface="Times New Roman"/>
              </a:rPr>
              <a:t>performed,</a:t>
            </a:r>
            <a:r>
              <a:rPr sz="2000" b="1" spc="75" dirty="0" smtClean="0">
                <a:latin typeface="Times New Roman"/>
                <a:cs typeface="Times New Roman"/>
              </a:rPr>
              <a:t> </a:t>
            </a:r>
            <a:r>
              <a:rPr sz="2000" b="1" spc="-10" dirty="0" smtClean="0">
                <a:latin typeface="Times New Roman"/>
                <a:cs typeface="Times New Roman"/>
              </a:rPr>
              <a:t>minimal</a:t>
            </a:r>
            <a:r>
              <a:rPr sz="2000" b="1" spc="70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heat</a:t>
            </a:r>
            <a:r>
              <a:rPr sz="2000" b="1" spc="60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is</a:t>
            </a:r>
            <a:r>
              <a:rPr sz="2000" b="1" spc="70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generated,</a:t>
            </a:r>
            <a:r>
              <a:rPr sz="2000" b="1" spc="50" dirty="0" smtClean="0"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good</a:t>
            </a:r>
            <a:r>
              <a:rPr sz="2000" b="1" dirty="0" smtClean="0">
                <a:latin typeface="Times New Roman"/>
                <a:cs typeface="Times New Roman"/>
              </a:rPr>
              <a:t> </a:t>
            </a:r>
            <a:r>
              <a:rPr sz="2000" b="1" spc="-335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visibility</a:t>
            </a:r>
            <a:r>
              <a:rPr sz="2000" b="1" spc="-20" dirty="0" smtClean="0">
                <a:latin typeface="Times New Roman"/>
                <a:cs typeface="Times New Roman"/>
              </a:rPr>
              <a:t> </a:t>
            </a:r>
            <a:r>
              <a:rPr sz="2000" b="1" dirty="0" smtClean="0">
                <a:latin typeface="Times New Roman"/>
                <a:cs typeface="Times New Roman"/>
              </a:rPr>
              <a:t>is</a:t>
            </a:r>
            <a:r>
              <a:rPr sz="2000" b="1" spc="5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required,</a:t>
            </a:r>
            <a:r>
              <a:rPr sz="2000" b="1" spc="-20" dirty="0" smtClean="0">
                <a:latin typeface="Times New Roman"/>
                <a:cs typeface="Times New Roman"/>
              </a:rPr>
              <a:t> </a:t>
            </a:r>
            <a:r>
              <a:rPr sz="2000" b="1" dirty="0" smtClean="0">
                <a:latin typeface="Times New Roman"/>
                <a:cs typeface="Times New Roman"/>
              </a:rPr>
              <a:t>so</a:t>
            </a:r>
            <a:r>
              <a:rPr sz="2000" b="1" spc="-15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that</a:t>
            </a:r>
            <a:r>
              <a:rPr sz="2000" b="1" spc="10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water</a:t>
            </a:r>
            <a:r>
              <a:rPr sz="2000" b="1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coolant</a:t>
            </a:r>
            <a:r>
              <a:rPr sz="2000" b="1" spc="-15" dirty="0" smtClean="0">
                <a:latin typeface="Times New Roman"/>
                <a:cs typeface="Times New Roman"/>
              </a:rPr>
              <a:t> </a:t>
            </a:r>
            <a:r>
              <a:rPr sz="2000" b="1" dirty="0" smtClean="0">
                <a:latin typeface="Times New Roman"/>
                <a:cs typeface="Times New Roman"/>
              </a:rPr>
              <a:t>can</a:t>
            </a:r>
            <a:r>
              <a:rPr sz="2000" b="1" spc="-10" dirty="0" smtClean="0">
                <a:latin typeface="Times New Roman"/>
                <a:cs typeface="Times New Roman"/>
              </a:rPr>
              <a:t> </a:t>
            </a:r>
            <a:r>
              <a:rPr sz="2000" b="1" dirty="0" smtClean="0">
                <a:latin typeface="Times New Roman"/>
                <a:cs typeface="Times New Roman"/>
              </a:rPr>
              <a:t>be </a:t>
            </a:r>
            <a:r>
              <a:rPr sz="2000" b="1" spc="-5" dirty="0" smtClean="0">
                <a:latin typeface="Times New Roman"/>
                <a:cs typeface="Times New Roman"/>
              </a:rPr>
              <a:t>eliminated.</a:t>
            </a:r>
            <a:endParaRPr sz="2000" b="1" dirty="0" smtClean="0">
              <a:latin typeface="Times New Roman"/>
              <a:cs typeface="Times New Roman"/>
            </a:endParaRPr>
          </a:p>
          <a:p>
            <a:pPr marL="469900" marR="11430" indent="-228600" algn="l" rtl="0">
              <a:spcBef>
                <a:spcPts val="1080"/>
              </a:spcBef>
              <a:tabLst>
                <a:tab pos="469900" algn="l"/>
              </a:tabLst>
            </a:pPr>
            <a:r>
              <a:rPr sz="2000" b="1" dirty="0" smtClean="0">
                <a:latin typeface="Symbol"/>
                <a:cs typeface="Symbol"/>
              </a:rPr>
              <a:t></a:t>
            </a:r>
            <a:r>
              <a:rPr sz="2000" b="1" dirty="0" smtClean="0">
                <a:latin typeface="Times New Roman"/>
                <a:cs typeface="Times New Roman"/>
              </a:rPr>
              <a:t>	</a:t>
            </a:r>
            <a:r>
              <a:rPr sz="2000" b="1" spc="-5" dirty="0" smtClean="0">
                <a:latin typeface="Times New Roman"/>
                <a:cs typeface="Times New Roman"/>
              </a:rPr>
              <a:t>Preparations</a:t>
            </a:r>
            <a:r>
              <a:rPr sz="2000" b="1" dirty="0" smtClean="0">
                <a:latin typeface="Times New Roman"/>
                <a:cs typeface="Times New Roman"/>
              </a:rPr>
              <a:t> are </a:t>
            </a:r>
            <a:r>
              <a:rPr sz="2000" b="1" spc="-5" dirty="0" smtClean="0">
                <a:latin typeface="Times New Roman"/>
                <a:cs typeface="Times New Roman"/>
              </a:rPr>
              <a:t>usually entirely </a:t>
            </a:r>
            <a:r>
              <a:rPr sz="2000" b="1" dirty="0" smtClean="0">
                <a:latin typeface="Times New Roman"/>
                <a:cs typeface="Times New Roman"/>
              </a:rPr>
              <a:t>in</a:t>
            </a:r>
            <a:r>
              <a:rPr sz="2000" b="1" spc="5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enamel</a:t>
            </a:r>
            <a:r>
              <a:rPr sz="2000" b="1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it</a:t>
            </a:r>
            <a:r>
              <a:rPr sz="2000" b="1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is best </a:t>
            </a:r>
            <a:r>
              <a:rPr sz="2000" b="1" dirty="0" smtClean="0">
                <a:latin typeface="Times New Roman"/>
                <a:cs typeface="Times New Roman"/>
              </a:rPr>
              <a:t>to </a:t>
            </a:r>
            <a:r>
              <a:rPr sz="2000" b="1" spc="-5" dirty="0" smtClean="0">
                <a:latin typeface="Times New Roman"/>
                <a:cs typeface="Times New Roman"/>
              </a:rPr>
              <a:t>avoid</a:t>
            </a:r>
            <a:r>
              <a:rPr sz="2000" b="1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anesthesia</a:t>
            </a:r>
            <a:r>
              <a:rPr sz="2000" b="1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so</a:t>
            </a:r>
            <a:r>
              <a:rPr sz="2000" b="1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the </a:t>
            </a:r>
            <a:r>
              <a:rPr sz="2000" b="1" spc="-335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patient</a:t>
            </a:r>
            <a:r>
              <a:rPr sz="2000" b="1" spc="5" dirty="0" smtClean="0">
                <a:latin typeface="Times New Roman"/>
                <a:cs typeface="Times New Roman"/>
              </a:rPr>
              <a:t> </a:t>
            </a:r>
            <a:r>
              <a:rPr sz="2000" b="1" dirty="0" smtClean="0">
                <a:latin typeface="Times New Roman"/>
                <a:cs typeface="Times New Roman"/>
              </a:rPr>
              <a:t>can</a:t>
            </a:r>
            <a:r>
              <a:rPr sz="2000" b="1" spc="-15" dirty="0" smtClean="0"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inform</a:t>
            </a:r>
            <a:r>
              <a:rPr sz="2000" b="1" spc="-25" dirty="0" smtClean="0">
                <a:latin typeface="Times New Roman"/>
                <a:cs typeface="Times New Roman"/>
              </a:rPr>
              <a:t> </a:t>
            </a:r>
            <a:r>
              <a:rPr sz="2000" b="1" dirty="0" smtClean="0">
                <a:latin typeface="Times New Roman"/>
                <a:cs typeface="Times New Roman"/>
              </a:rPr>
              <a:t>the</a:t>
            </a:r>
            <a:r>
              <a:rPr sz="2000" b="1" spc="-5" dirty="0" smtClean="0">
                <a:latin typeface="Times New Roman"/>
                <a:cs typeface="Times New Roman"/>
              </a:rPr>
              <a:t> dentist</a:t>
            </a:r>
            <a:r>
              <a:rPr sz="2000" b="1" spc="5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when</a:t>
            </a:r>
            <a:r>
              <a:rPr sz="2000" b="1" spc="5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sensitivity</a:t>
            </a:r>
            <a:r>
              <a:rPr sz="2000" b="1" spc="-20" dirty="0" smtClean="0">
                <a:latin typeface="Times New Roman"/>
                <a:cs typeface="Times New Roman"/>
              </a:rPr>
              <a:t> </a:t>
            </a:r>
            <a:r>
              <a:rPr sz="2000" b="1" dirty="0" smtClean="0">
                <a:latin typeface="Times New Roman"/>
                <a:cs typeface="Times New Roman"/>
              </a:rPr>
              <a:t>is</a:t>
            </a:r>
            <a:r>
              <a:rPr sz="2000" b="1" spc="5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felt.</a:t>
            </a:r>
            <a:endParaRPr sz="2000" b="1" dirty="0" smtClean="0">
              <a:latin typeface="Times New Roman"/>
              <a:cs typeface="Times New Roman"/>
            </a:endParaRPr>
          </a:p>
          <a:p>
            <a:pPr marL="469900" marR="7620" indent="-228600" algn="l" rtl="0">
              <a:spcBef>
                <a:spcPts val="1080"/>
              </a:spcBef>
              <a:tabLst>
                <a:tab pos="469900" algn="l"/>
              </a:tabLst>
            </a:pPr>
            <a:r>
              <a:rPr sz="2000" b="1" dirty="0" smtClean="0">
                <a:latin typeface="Symbol"/>
                <a:cs typeface="Symbol"/>
              </a:rPr>
              <a:t></a:t>
            </a:r>
            <a:r>
              <a:rPr sz="2000" b="1" dirty="0" smtClean="0">
                <a:latin typeface="Times New Roman"/>
                <a:cs typeface="Times New Roman"/>
              </a:rPr>
              <a:t>	</a:t>
            </a:r>
            <a:r>
              <a:rPr sz="2000" b="1" spc="-5" dirty="0" err="1" smtClean="0">
                <a:latin typeface="Times New Roman"/>
                <a:cs typeface="Times New Roman"/>
              </a:rPr>
              <a:t>Occlusal</a:t>
            </a:r>
            <a:r>
              <a:rPr sz="2000" b="1" spc="10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rest</a:t>
            </a:r>
            <a:r>
              <a:rPr sz="2000" b="1" spc="-10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seats</a:t>
            </a:r>
            <a:r>
              <a:rPr sz="2000" b="1" spc="-10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can</a:t>
            </a:r>
            <a:r>
              <a:rPr sz="2000" b="1" spc="10" dirty="0" smtClean="0">
                <a:latin typeface="Times New Roman"/>
                <a:cs typeface="Times New Roman"/>
              </a:rPr>
              <a:t> </a:t>
            </a:r>
            <a:r>
              <a:rPr sz="2000" b="1" dirty="0" smtClean="0">
                <a:latin typeface="Times New Roman"/>
                <a:cs typeface="Times New Roman"/>
              </a:rPr>
              <a:t>be</a:t>
            </a:r>
            <a:r>
              <a:rPr sz="2000" b="1" spc="-10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prepared</a:t>
            </a:r>
            <a:r>
              <a:rPr sz="2000" b="1" spc="10" dirty="0" smtClean="0">
                <a:latin typeface="Times New Roman"/>
                <a:cs typeface="Times New Roman"/>
              </a:rPr>
              <a:t> </a:t>
            </a:r>
            <a:r>
              <a:rPr sz="2000" b="1" spc="-10" dirty="0" smtClean="0">
                <a:latin typeface="Times New Roman"/>
                <a:cs typeface="Times New Roman"/>
              </a:rPr>
              <a:t>with</a:t>
            </a:r>
            <a:r>
              <a:rPr sz="2000" b="1" spc="10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medium</a:t>
            </a:r>
            <a:r>
              <a:rPr sz="2000" b="1" spc="-15" dirty="0" smtClean="0">
                <a:latin typeface="Times New Roman"/>
                <a:cs typeface="Times New Roman"/>
              </a:rPr>
              <a:t> </a:t>
            </a:r>
            <a:r>
              <a:rPr sz="2000" b="1" dirty="0" smtClean="0">
                <a:latin typeface="Times New Roman"/>
                <a:cs typeface="Times New Roman"/>
              </a:rPr>
              <a:t>round</a:t>
            </a:r>
            <a:r>
              <a:rPr sz="2000" b="1" spc="-10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burs</a:t>
            </a:r>
            <a:r>
              <a:rPr sz="2000" b="1" spc="10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(#2</a:t>
            </a:r>
            <a:r>
              <a:rPr sz="2000" b="1" dirty="0" smtClean="0">
                <a:latin typeface="Times New Roman"/>
                <a:cs typeface="Times New Roman"/>
              </a:rPr>
              <a:t> and</a:t>
            </a:r>
            <a:r>
              <a:rPr sz="2000" b="1" spc="-5" dirty="0" smtClean="0">
                <a:latin typeface="Times New Roman"/>
                <a:cs typeface="Times New Roman"/>
              </a:rPr>
              <a:t> primarily</a:t>
            </a:r>
            <a:r>
              <a:rPr sz="2000" b="1" spc="-15" dirty="0" smtClean="0">
                <a:latin typeface="Times New Roman"/>
                <a:cs typeface="Times New Roman"/>
              </a:rPr>
              <a:t> </a:t>
            </a:r>
            <a:r>
              <a:rPr sz="2000" b="1" dirty="0" smtClean="0">
                <a:latin typeface="Times New Roman"/>
                <a:cs typeface="Times New Roman"/>
              </a:rPr>
              <a:t>the </a:t>
            </a:r>
            <a:r>
              <a:rPr sz="2000" b="1" spc="-335" dirty="0" smtClean="0">
                <a:latin typeface="Times New Roman"/>
                <a:cs typeface="Times New Roman"/>
              </a:rPr>
              <a:t> </a:t>
            </a:r>
            <a:r>
              <a:rPr sz="2000" b="1" dirty="0" smtClean="0">
                <a:latin typeface="Times New Roman"/>
                <a:cs typeface="Times New Roman"/>
              </a:rPr>
              <a:t>#4</a:t>
            </a:r>
            <a:r>
              <a:rPr sz="2000" b="1" spc="-65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sizes).or</a:t>
            </a:r>
            <a:r>
              <a:rPr sz="2000" b="1" spc="-65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diamonds</a:t>
            </a:r>
            <a:r>
              <a:rPr sz="2000" b="1" spc="-70" dirty="0" smtClean="0">
                <a:latin typeface="Times New Roman"/>
                <a:cs typeface="Times New Roman"/>
              </a:rPr>
              <a:t> </a:t>
            </a:r>
            <a:r>
              <a:rPr sz="2000" b="1" dirty="0" smtClean="0">
                <a:latin typeface="Times New Roman"/>
                <a:cs typeface="Times New Roman"/>
              </a:rPr>
              <a:t>(</a:t>
            </a:r>
            <a:endParaRPr lang="ar-SA" sz="2000" b="1" dirty="0" smtClean="0">
              <a:latin typeface="Times New Roman"/>
              <a:cs typeface="Times New Roman"/>
            </a:endParaRPr>
          </a:p>
          <a:p>
            <a:pPr marL="469900" marR="7620" indent="-228600" algn="l" rtl="0">
              <a:spcBef>
                <a:spcPts val="1080"/>
              </a:spcBef>
              <a:tabLst>
                <a:tab pos="469900" algn="l"/>
              </a:tabLst>
            </a:pPr>
            <a:r>
              <a:rPr sz="2000" b="1" spc="-5" dirty="0" smtClean="0">
                <a:latin typeface="Times New Roman"/>
                <a:cs typeface="Times New Roman"/>
              </a:rPr>
              <a:t>Guiding</a:t>
            </a:r>
            <a:r>
              <a:rPr sz="2000" b="1" spc="-80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planes</a:t>
            </a:r>
            <a:r>
              <a:rPr sz="2000" b="1" spc="-60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and</a:t>
            </a:r>
            <a:r>
              <a:rPr sz="2000" b="1" spc="-65" dirty="0" smtClean="0">
                <a:latin typeface="Times New Roman"/>
                <a:cs typeface="Times New Roman"/>
              </a:rPr>
              <a:t> </a:t>
            </a:r>
            <a:r>
              <a:rPr sz="2000" b="1" spc="-5" dirty="0" err="1" smtClean="0">
                <a:latin typeface="Times New Roman"/>
                <a:cs typeface="Times New Roman"/>
              </a:rPr>
              <a:t>cingulum</a:t>
            </a:r>
            <a:r>
              <a:rPr sz="2000" b="1" spc="-90" dirty="0" smtClean="0">
                <a:latin typeface="Times New Roman"/>
                <a:cs typeface="Times New Roman"/>
              </a:rPr>
              <a:t> </a:t>
            </a:r>
            <a:r>
              <a:rPr sz="2000" b="1" dirty="0" smtClean="0">
                <a:latin typeface="Times New Roman"/>
                <a:cs typeface="Times New Roman"/>
              </a:rPr>
              <a:t>rest</a:t>
            </a:r>
            <a:r>
              <a:rPr lang="ar-SA" sz="2000" b="1" dirty="0" smtClean="0">
                <a:latin typeface="Times New Roman"/>
                <a:cs typeface="Times New Roman"/>
              </a:rPr>
              <a:t> </a:t>
            </a:r>
            <a:r>
              <a:rPr lang="en-US" sz="2000" spc="-5" dirty="0" smtClean="0">
                <a:latin typeface="Times New Roman"/>
                <a:cs typeface="Times New Roman"/>
              </a:rPr>
              <a:t>seats</a:t>
            </a:r>
            <a:r>
              <a:rPr lang="en-US" sz="2000" spc="125" dirty="0" smtClean="0">
                <a:latin typeface="Times New Roman"/>
                <a:cs typeface="Times New Roman"/>
              </a:rPr>
              <a:t> </a:t>
            </a:r>
            <a:r>
              <a:rPr lang="en-US" sz="2000" spc="-5" dirty="0" smtClean="0">
                <a:latin typeface="Times New Roman"/>
                <a:cs typeface="Times New Roman"/>
              </a:rPr>
              <a:t>can</a:t>
            </a:r>
            <a:r>
              <a:rPr lang="en-US" sz="2000" spc="125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be</a:t>
            </a:r>
            <a:r>
              <a:rPr lang="en-US" sz="2000" spc="110" dirty="0" smtClean="0">
                <a:latin typeface="Times New Roman"/>
                <a:cs typeface="Times New Roman"/>
              </a:rPr>
              <a:t> </a:t>
            </a:r>
            <a:r>
              <a:rPr lang="en-US" sz="2000" spc="-5" dirty="0" smtClean="0">
                <a:latin typeface="Times New Roman"/>
                <a:cs typeface="Times New Roman"/>
              </a:rPr>
              <a:t>prepared</a:t>
            </a:r>
            <a:r>
              <a:rPr lang="en-US" sz="2000" spc="125" dirty="0" smtClean="0">
                <a:latin typeface="Times New Roman"/>
                <a:cs typeface="Times New Roman"/>
              </a:rPr>
              <a:t> </a:t>
            </a:r>
            <a:r>
              <a:rPr lang="en-US" sz="2000" spc="-5" dirty="0" smtClean="0">
                <a:latin typeface="Times New Roman"/>
                <a:cs typeface="Times New Roman"/>
              </a:rPr>
              <a:t>with</a:t>
            </a:r>
            <a:r>
              <a:rPr lang="en-US" sz="2000" spc="125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a</a:t>
            </a:r>
            <a:r>
              <a:rPr lang="en-US" sz="2000" spc="120" dirty="0" smtClean="0">
                <a:latin typeface="Times New Roman"/>
                <a:cs typeface="Times New Roman"/>
              </a:rPr>
              <a:t> </a:t>
            </a:r>
            <a:r>
              <a:rPr lang="en-US" sz="2000" spc="-5" dirty="0" smtClean="0">
                <a:latin typeface="Times New Roman"/>
                <a:cs typeface="Times New Roman"/>
              </a:rPr>
              <a:t>long,</a:t>
            </a:r>
            <a:r>
              <a:rPr lang="en-US" sz="2000" spc="114" dirty="0" smtClean="0">
                <a:latin typeface="Times New Roman"/>
                <a:cs typeface="Times New Roman"/>
              </a:rPr>
              <a:t> </a:t>
            </a:r>
            <a:r>
              <a:rPr lang="en-US" sz="2000" spc="-5" dirty="0" smtClean="0">
                <a:latin typeface="Times New Roman"/>
                <a:cs typeface="Times New Roman"/>
              </a:rPr>
              <a:t>medium</a:t>
            </a:r>
            <a:r>
              <a:rPr lang="en-US" sz="2000" spc="105" dirty="0" smtClean="0">
                <a:latin typeface="Times New Roman"/>
                <a:cs typeface="Times New Roman"/>
              </a:rPr>
              <a:t> </a:t>
            </a:r>
            <a:r>
              <a:rPr lang="en-US" sz="2000" spc="-5" dirty="0" smtClean="0">
                <a:latin typeface="Times New Roman"/>
                <a:cs typeface="Times New Roman"/>
              </a:rPr>
              <a:t>diameter</a:t>
            </a:r>
            <a:r>
              <a:rPr lang="en-US" sz="2000" spc="125" dirty="0" smtClean="0">
                <a:latin typeface="Times New Roman"/>
                <a:cs typeface="Times New Roman"/>
              </a:rPr>
              <a:t> </a:t>
            </a:r>
            <a:r>
              <a:rPr lang="en-US" sz="2000" spc="-5" dirty="0" smtClean="0">
                <a:latin typeface="Times New Roman"/>
                <a:cs typeface="Times New Roman"/>
              </a:rPr>
              <a:t>cylindrical</a:t>
            </a:r>
            <a:r>
              <a:rPr lang="en-US" sz="2000" spc="125" dirty="0" smtClean="0">
                <a:latin typeface="Times New Roman"/>
                <a:cs typeface="Times New Roman"/>
              </a:rPr>
              <a:t> </a:t>
            </a:r>
            <a:r>
              <a:rPr lang="en-US" sz="2000" spc="-5" dirty="0" smtClean="0">
                <a:latin typeface="Times New Roman"/>
                <a:cs typeface="Times New Roman"/>
              </a:rPr>
              <a:t>bur</a:t>
            </a:r>
            <a:r>
              <a:rPr lang="en-US" sz="2000" spc="12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or</a:t>
            </a:r>
            <a:r>
              <a:rPr lang="en-US" sz="2000" spc="105" dirty="0" smtClean="0">
                <a:latin typeface="Times New Roman"/>
                <a:cs typeface="Times New Roman"/>
              </a:rPr>
              <a:t> </a:t>
            </a:r>
            <a:r>
              <a:rPr lang="en-US" sz="2000" spc="-5" dirty="0" smtClean="0">
                <a:latin typeface="Times New Roman"/>
                <a:cs typeface="Times New Roman"/>
              </a:rPr>
              <a:t>diamond </a:t>
            </a:r>
            <a:r>
              <a:rPr lang="en-US" sz="2000" spc="-335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</a:p>
          <a:p>
            <a:pPr marL="469900" marR="7620" indent="-228600" algn="l" rtl="0">
              <a:spcBef>
                <a:spcPts val="1080"/>
              </a:spcBef>
              <a:tabLst>
                <a:tab pos="469900" algn="l"/>
              </a:tabLst>
            </a:pPr>
            <a:endParaRPr sz="2000" b="1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4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l" rtl="0">
              <a:lnSpc>
                <a:spcPts val="1150"/>
              </a:lnSpc>
            </a:pPr>
            <a:fld id="{81D60167-4931-47E6-BA6A-407CBD079E47}" type="slidenum">
              <a:rPr dirty="0"/>
              <a:pPr marL="38100" algn="l" rtl="0">
                <a:lnSpc>
                  <a:spcPts val="1150"/>
                </a:lnSpc>
              </a:pPr>
              <a:t>6</a:t>
            </a:fld>
            <a:endParaRPr dirty="0"/>
          </a:p>
        </p:txBody>
      </p:sp>
      <p:pic>
        <p:nvPicPr>
          <p:cNvPr id="5122" name="Picture 2" descr="C:\Users\مركزالحجامي\Desktop\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724400"/>
            <a:ext cx="3207123" cy="2133600"/>
          </a:xfrm>
          <a:prstGeom prst="rect">
            <a:avLst/>
          </a:prstGeom>
          <a:noFill/>
        </p:spPr>
      </p:pic>
      <p:pic>
        <p:nvPicPr>
          <p:cNvPr id="5123" name="Picture 3" descr="C:\Users\مركزالحجامي\Desktop\تنزيل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430" y="4724400"/>
            <a:ext cx="555657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850" y="902128"/>
            <a:ext cx="3409908" cy="27269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1001" y="567536"/>
            <a:ext cx="8201298" cy="3753976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10"/>
              </a:spcBef>
            </a:pPr>
            <a:r>
              <a:rPr lang="en-US" sz="2800" b="1" u="sng" spc="-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1-</a:t>
            </a:r>
            <a:r>
              <a:rPr sz="2800" b="1" u="sng" spc="-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Occlusal</a:t>
            </a:r>
            <a:r>
              <a:rPr sz="2800" b="1" u="sng" spc="-1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rest</a:t>
            </a:r>
            <a:r>
              <a:rPr sz="2800" b="1" u="sng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2800" b="1" u="sng" spc="1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rest</a:t>
            </a:r>
            <a:r>
              <a:rPr sz="2800" b="1" u="sng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seat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</a:p>
          <a:p>
            <a:pPr marL="12700" marR="140970" algn="l" rtl="0">
              <a:lnSpc>
                <a:spcPct val="111700"/>
              </a:lnSpc>
              <a:spcBef>
                <a:spcPts val="925"/>
              </a:spcBef>
            </a:pPr>
            <a:r>
              <a:rPr sz="2800" b="1" spc="-5" dirty="0">
                <a:latin typeface="Times New Roman"/>
                <a:cs typeface="Times New Roman"/>
              </a:rPr>
              <a:t>Occlusal rest: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-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it</a:t>
            </a:r>
            <a:r>
              <a:rPr sz="2800" b="1" dirty="0">
                <a:latin typeface="Times New Roman"/>
                <a:cs typeface="Times New Roman"/>
              </a:rPr>
              <a:t> is </a:t>
            </a:r>
            <a:r>
              <a:rPr sz="2800" b="1" spc="-5" dirty="0">
                <a:latin typeface="Times New Roman"/>
                <a:cs typeface="Times New Roman"/>
              </a:rPr>
              <a:t>a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rigid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extension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 </a:t>
            </a:r>
            <a:r>
              <a:rPr sz="2400" b="1" spc="-5" dirty="0">
                <a:latin typeface="Times New Roman"/>
                <a:cs typeface="Times New Roman"/>
              </a:rPr>
              <a:t>partial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denture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which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contact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the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occlusal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3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surface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-5" dirty="0">
                <a:latin typeface="Times New Roman"/>
                <a:cs typeface="Times New Roman"/>
              </a:rPr>
              <a:t>the posterior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latin typeface="Times New Roman"/>
                <a:cs typeface="Times New Roman"/>
              </a:rPr>
              <a:t>teeth</a:t>
            </a:r>
            <a:r>
              <a:rPr lang="ar-SA" sz="2400" b="1" spc="-5" dirty="0" smtClean="0"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latin typeface="Times New Roman"/>
                <a:cs typeface="Times New Roman"/>
              </a:rPr>
              <a:t>(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premolars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and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molars</a:t>
            </a:r>
            <a:r>
              <a:rPr sz="2400" b="1" dirty="0">
                <a:latin typeface="Times New Roman"/>
                <a:cs typeface="Times New Roman"/>
              </a:rPr>
              <a:t>).</a:t>
            </a:r>
          </a:p>
          <a:p>
            <a:pPr marL="12700" algn="l" rtl="0">
              <a:lnSpc>
                <a:spcPct val="100000"/>
              </a:lnSpc>
              <a:spcBef>
                <a:spcPts val="1190"/>
              </a:spcBef>
            </a:pPr>
            <a:r>
              <a:rPr sz="2400" b="1" u="sng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Form</a:t>
            </a:r>
            <a:r>
              <a:rPr sz="2400" b="1" u="sng" spc="-2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of the</a:t>
            </a:r>
            <a:r>
              <a:rPr sz="2400" b="1" u="sng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occlusal </a:t>
            </a:r>
            <a:r>
              <a:rPr sz="2400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rest</a:t>
            </a:r>
            <a:r>
              <a:rPr sz="2400" b="1" u="sng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and rest</a:t>
            </a:r>
            <a:r>
              <a:rPr sz="2400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seat</a:t>
            </a:r>
            <a:r>
              <a:rPr sz="2400" b="1" dirty="0">
                <a:solidFill>
                  <a:srgbClr val="6F2F9F"/>
                </a:solidFill>
                <a:latin typeface="Times New Roman"/>
                <a:cs typeface="Times New Roman"/>
              </a:rPr>
              <a:t>:</a:t>
            </a:r>
            <a:endParaRPr sz="2400" b="1" dirty="0">
              <a:latin typeface="Times New Roman"/>
              <a:cs typeface="Times New Roman"/>
            </a:endParaRPr>
          </a:p>
          <a:p>
            <a:pPr marL="12700" marR="5715" algn="l" rtl="0">
              <a:lnSpc>
                <a:spcPct val="110000"/>
              </a:lnSpc>
              <a:spcBef>
                <a:spcPts val="985"/>
              </a:spcBef>
            </a:pPr>
            <a:r>
              <a:rPr sz="2400" b="1" dirty="0">
                <a:latin typeface="Times New Roman"/>
                <a:cs typeface="Times New Roman"/>
              </a:rPr>
              <a:t>1-The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528135"/>
                </a:solidFill>
                <a:latin typeface="Times New Roman"/>
                <a:cs typeface="Times New Roman"/>
              </a:rPr>
              <a:t>outline</a:t>
            </a:r>
            <a:r>
              <a:rPr sz="2400" b="1" spc="5" dirty="0">
                <a:solidFill>
                  <a:srgbClr val="52813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form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the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occlusal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rest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seat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should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be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rounded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triangular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with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its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apex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nearest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to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the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center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the tooth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the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base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the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triangular shape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is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at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the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marginal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ridge.</a:t>
            </a:r>
            <a:endParaRPr sz="2400" b="1" dirty="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00600" y="4876800"/>
            <a:ext cx="4876800" cy="1524000"/>
            <a:chOff x="3985591" y="3509771"/>
            <a:chExt cx="4257759" cy="1429511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85591" y="3509771"/>
              <a:ext cx="1241728" cy="142951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89783" y="3747402"/>
              <a:ext cx="353567" cy="4343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50448" y="4010100"/>
              <a:ext cx="333755" cy="40995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804212" y="4103848"/>
              <a:ext cx="334010" cy="410208"/>
            </a:xfrm>
            <a:custGeom>
              <a:avLst/>
              <a:gdLst/>
              <a:ahLst/>
              <a:cxnLst/>
              <a:rect l="l" t="t" r="r" b="b"/>
              <a:pathLst>
                <a:path w="334010" h="410210">
                  <a:moveTo>
                    <a:pt x="333755" y="409956"/>
                  </a:moveTo>
                  <a:lnTo>
                    <a:pt x="0" y="204977"/>
                  </a:lnTo>
                  <a:lnTo>
                    <a:pt x="333755" y="0"/>
                  </a:lnTo>
                  <a:lnTo>
                    <a:pt x="333755" y="409956"/>
                  </a:lnTo>
                  <a:close/>
                </a:path>
              </a:pathLst>
            </a:custGeom>
            <a:ln w="12191">
              <a:solidFill>
                <a:srgbClr val="F4AF83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47800" y="4572000"/>
            <a:ext cx="2980102" cy="1752600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4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l" rtl="0">
              <a:lnSpc>
                <a:spcPts val="1150"/>
              </a:lnSpc>
            </a:pPr>
            <a:fld id="{81D60167-4931-47E6-BA6A-407CBD079E47}" type="slidenum">
              <a:rPr dirty="0"/>
              <a:pPr marL="38100" algn="l" rtl="0">
                <a:lnSpc>
                  <a:spcPts val="1150"/>
                </a:lnSpc>
              </a:pPr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04800" y="381000"/>
            <a:ext cx="8305800" cy="3661643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265"/>
              </a:spcBef>
            </a:pPr>
            <a:r>
              <a:rPr sz="2800" b="1" dirty="0">
                <a:latin typeface="Times New Roman"/>
                <a:cs typeface="Times New Roman"/>
              </a:rPr>
              <a:t>2-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528135"/>
                </a:solidFill>
                <a:latin typeface="Times New Roman"/>
                <a:cs typeface="Times New Roman"/>
              </a:rPr>
              <a:t>The</a:t>
            </a:r>
            <a:r>
              <a:rPr sz="2800" b="1" spc="-25" dirty="0">
                <a:solidFill>
                  <a:srgbClr val="528135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size</a:t>
            </a:r>
            <a:r>
              <a:rPr sz="2800" b="1" spc="-10" dirty="0">
                <a:solidFill>
                  <a:srgbClr val="528135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528135"/>
                </a:solidFill>
                <a:latin typeface="Times New Roman"/>
                <a:cs typeface="Times New Roman"/>
              </a:rPr>
              <a:t>should</a:t>
            </a:r>
            <a:r>
              <a:rPr sz="2800" b="1" spc="-10" dirty="0">
                <a:solidFill>
                  <a:srgbClr val="528135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528135"/>
                </a:solidFill>
                <a:latin typeface="Times New Roman"/>
                <a:cs typeface="Times New Roman"/>
              </a:rPr>
              <a:t>be</a:t>
            </a:r>
            <a:r>
              <a:rPr sz="2800" b="1" spc="-5" dirty="0">
                <a:latin typeface="Times New Roman"/>
                <a:cs typeface="Times New Roman"/>
              </a:rPr>
              <a:t>;</a:t>
            </a:r>
            <a:endParaRPr sz="2800" b="1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  <a:spcBef>
                <a:spcPts val="170"/>
              </a:spcBef>
            </a:pPr>
            <a:r>
              <a:rPr sz="2800" b="1" dirty="0">
                <a:latin typeface="Times New Roman"/>
                <a:cs typeface="Times New Roman"/>
              </a:rPr>
              <a:t>a.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One</a:t>
            </a:r>
            <a:r>
              <a:rPr sz="2800" b="1" dirty="0">
                <a:latin typeface="Times New Roman"/>
                <a:cs typeface="Times New Roman"/>
              </a:rPr>
              <a:t> – </a:t>
            </a:r>
            <a:r>
              <a:rPr sz="2800" b="1" spc="-5" dirty="0">
                <a:latin typeface="Times New Roman"/>
                <a:cs typeface="Times New Roman"/>
              </a:rPr>
              <a:t>half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buccolingual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width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between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the </a:t>
            </a:r>
            <a:r>
              <a:rPr sz="2800" b="1" spc="-5" dirty="0">
                <a:latin typeface="Times New Roman"/>
                <a:cs typeface="Times New Roman"/>
              </a:rPr>
              <a:t>cusp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tips.</a:t>
            </a:r>
            <a:endParaRPr sz="2800" b="1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  <a:spcBef>
                <a:spcPts val="165"/>
              </a:spcBef>
            </a:pPr>
            <a:r>
              <a:rPr sz="2800" b="1" dirty="0">
                <a:latin typeface="Times New Roman"/>
                <a:cs typeface="Times New Roman"/>
              </a:rPr>
              <a:t>b.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One-third</a:t>
            </a:r>
            <a:r>
              <a:rPr sz="2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one</a:t>
            </a:r>
            <a:r>
              <a:rPr sz="2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-half </a:t>
            </a: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mesiodistal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width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of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the tooth.</a:t>
            </a:r>
            <a:endParaRPr sz="2800" b="1" dirty="0">
              <a:latin typeface="Times New Roman"/>
              <a:cs typeface="Times New Roman"/>
            </a:endParaRPr>
          </a:p>
          <a:p>
            <a:pPr marL="13970" marR="5080" algn="l" rtl="0">
              <a:lnSpc>
                <a:spcPct val="110000"/>
              </a:lnSpc>
              <a:spcBef>
                <a:spcPts val="15"/>
              </a:spcBef>
            </a:pPr>
            <a:r>
              <a:rPr sz="2800" b="1" dirty="0">
                <a:latin typeface="Times New Roman"/>
                <a:cs typeface="Times New Roman"/>
              </a:rPr>
              <a:t>c.</a:t>
            </a:r>
            <a:r>
              <a:rPr sz="2800" b="1" spc="-5" dirty="0">
                <a:latin typeface="Times New Roman"/>
                <a:cs typeface="Times New Roman"/>
              </a:rPr>
              <a:t> The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marginal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ridge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must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be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lowered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and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rounded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to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permit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a </a:t>
            </a:r>
            <a:r>
              <a:rPr sz="2800" b="1" spc="-5" dirty="0">
                <a:latin typeface="Times New Roman"/>
                <a:cs typeface="Times New Roman"/>
              </a:rPr>
              <a:t>sufficient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bulk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of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metal </a:t>
            </a:r>
            <a:r>
              <a:rPr sz="2800" b="1" spc="-33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to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prevent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fracture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of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the </a:t>
            </a:r>
            <a:r>
              <a:rPr sz="2800" b="1" spc="-5" dirty="0">
                <a:latin typeface="Times New Roman"/>
                <a:cs typeface="Times New Roman"/>
              </a:rPr>
              <a:t>rest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from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the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minor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connector</a:t>
            </a:r>
            <a:r>
              <a:rPr sz="2800" b="1" spc="4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(</a:t>
            </a:r>
            <a:r>
              <a:rPr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ar-SA" sz="28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28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1.5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mm</a:t>
            </a:r>
            <a:r>
              <a:rPr lang="ar-SA" sz="2800" b="1" spc="-10" dirty="0" smtClean="0">
                <a:latin typeface="Times New Roman"/>
                <a:cs typeface="Times New Roman"/>
              </a:rPr>
              <a:t>(</a:t>
            </a:r>
            <a:endParaRPr sz="2800" b="1" dirty="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7948" y="4575149"/>
            <a:ext cx="4547717" cy="197805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800" y="4648200"/>
            <a:ext cx="2997062" cy="1861724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4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l" rtl="0">
              <a:lnSpc>
                <a:spcPts val="1150"/>
              </a:lnSpc>
            </a:pPr>
            <a:fld id="{81D60167-4931-47E6-BA6A-407CBD079E47}" type="slidenum">
              <a:rPr dirty="0"/>
              <a:pPr marL="38100" algn="l" rtl="0">
                <a:lnSpc>
                  <a:spcPts val="1150"/>
                </a:lnSpc>
              </a:pPr>
              <a:t>8</a:t>
            </a:fld>
            <a:endParaRPr dirty="0"/>
          </a:p>
        </p:txBody>
      </p:sp>
      <p:pic>
        <p:nvPicPr>
          <p:cNvPr id="6" name="object 5"/>
          <p:cNvPicPr/>
          <p:nvPr/>
        </p:nvPicPr>
        <p:blipFill>
          <a:blip r:embed="rId4" cstate="print"/>
          <a:srcRect r="55421"/>
          <a:stretch>
            <a:fillRect/>
          </a:stretch>
        </p:blipFill>
        <p:spPr>
          <a:xfrm>
            <a:off x="6172200" y="4495800"/>
            <a:ext cx="25146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505211"/>
            <a:ext cx="8458200" cy="3185487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just" rtl="0">
              <a:lnSpc>
                <a:spcPct val="146500"/>
              </a:lnSpc>
              <a:spcBef>
                <a:spcPts val="145"/>
              </a:spcBef>
            </a:pPr>
            <a:r>
              <a:rPr sz="2800" b="1" spc="-5" dirty="0">
                <a:latin typeface="Calibri"/>
                <a:cs typeface="Calibri"/>
              </a:rPr>
              <a:t>3-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528135"/>
                </a:solidFill>
                <a:latin typeface="Times New Roman"/>
                <a:cs typeface="Times New Roman"/>
              </a:rPr>
              <a:t>floor</a:t>
            </a:r>
            <a:r>
              <a:rPr sz="2800" b="1" spc="-30" dirty="0">
                <a:solidFill>
                  <a:srgbClr val="52813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of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occlusal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rest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seat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should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be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apical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to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marginal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ridge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and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should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be </a:t>
            </a:r>
            <a:r>
              <a:rPr sz="2800" b="1" spc="-34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spoon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to </a:t>
            </a:r>
            <a:r>
              <a:rPr sz="2800" b="1" spc="-5" dirty="0">
                <a:latin typeface="Times New Roman"/>
                <a:cs typeface="Times New Roman"/>
              </a:rPr>
              <a:t>create </a:t>
            </a:r>
            <a:r>
              <a:rPr sz="2800" b="1" dirty="0">
                <a:latin typeface="Times New Roman"/>
                <a:cs typeface="Times New Roman"/>
              </a:rPr>
              <a:t>a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ball-and-socket</a:t>
            </a:r>
            <a:r>
              <a:rPr sz="2800" b="1" spc="-5" dirty="0">
                <a:latin typeface="Times New Roman"/>
                <a:cs typeface="Times New Roman"/>
              </a:rPr>
              <a:t> type </a:t>
            </a:r>
            <a:r>
              <a:rPr sz="2800" b="1" dirty="0">
                <a:latin typeface="Times New Roman"/>
                <a:cs typeface="Times New Roman"/>
              </a:rPr>
              <a:t>of </a:t>
            </a:r>
            <a:r>
              <a:rPr sz="2800" b="1" spc="-5" dirty="0">
                <a:latin typeface="Times New Roman"/>
                <a:cs typeface="Times New Roman"/>
              </a:rPr>
              <a:t>joint; this will prevent horizontal stresses </a:t>
            </a:r>
            <a:r>
              <a:rPr sz="2800" b="1" spc="-10" dirty="0">
                <a:latin typeface="Times New Roman"/>
                <a:cs typeface="Times New Roman"/>
              </a:rPr>
              <a:t>and 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torque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on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abutment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tooth</a:t>
            </a:r>
            <a:r>
              <a:rPr sz="2800" b="1" spc="3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without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any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sharp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edge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or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line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angle</a:t>
            </a:r>
            <a:r>
              <a:rPr sz="2800" b="1" dirty="0">
                <a:latin typeface="Times New Roman"/>
                <a:cs typeface="Times New Roman"/>
              </a:rPr>
              <a:t> in</a:t>
            </a:r>
            <a:r>
              <a:rPr sz="2800" b="1" spc="-5" dirty="0">
                <a:latin typeface="Times New Roman"/>
                <a:cs typeface="Times New Roman"/>
              </a:rPr>
              <a:t> preparation.</a:t>
            </a:r>
            <a:endParaRPr sz="2800" b="1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4038600"/>
            <a:ext cx="5127991" cy="238402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6725031" y="6151828"/>
            <a:ext cx="167004" cy="14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l" rtl="0">
              <a:lnSpc>
                <a:spcPts val="1150"/>
              </a:lnSpc>
            </a:pPr>
            <a:fld id="{81D60167-4931-47E6-BA6A-407CBD079E47}" type="slidenum">
              <a:rPr dirty="0"/>
              <a:pPr marL="38100" algn="l" rtl="0">
                <a:lnSpc>
                  <a:spcPts val="1150"/>
                </a:lnSpc>
              </a:pPr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</TotalTime>
  <Words>2600</Words>
  <Application>Microsoft Office PowerPoint</Application>
  <PresentationFormat>عرض على الشاشة (3:4)‏</PresentationFormat>
  <Paragraphs>139</Paragraphs>
  <Slides>26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 Connectors</dc:title>
  <dc:creator>مركزالحجامي</dc:creator>
  <cp:lastModifiedBy>ali</cp:lastModifiedBy>
  <cp:revision>81</cp:revision>
  <dcterms:created xsi:type="dcterms:W3CDTF">2020-12-24T20:52:49Z</dcterms:created>
  <dcterms:modified xsi:type="dcterms:W3CDTF">2021-11-23T08:15:45Z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2020-12-24T00:00:00Z</vt:filetime>
  </property>
</Properties>
</file>