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8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Page</a:t>
            </a:r>
            <a:r>
              <a:rPr spc="-3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pPr marL="12700">
                <a:lnSpc>
                  <a:spcPts val="1150"/>
                </a:lnSpc>
              </a:pPr>
              <a:t>‹#›</a:t>
            </a:fld>
            <a:r>
              <a:rPr b="1" spc="-30" dirty="0">
                <a:latin typeface="Calibri"/>
                <a:cs typeface="Calibri"/>
              </a:rPr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b="1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Page</a:t>
            </a:r>
            <a:r>
              <a:rPr spc="-3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pPr marL="12700">
                <a:lnSpc>
                  <a:spcPts val="1150"/>
                </a:lnSpc>
              </a:pPr>
              <a:t>‹#›</a:t>
            </a:fld>
            <a:r>
              <a:rPr b="1" spc="-30" dirty="0">
                <a:latin typeface="Calibri"/>
                <a:cs typeface="Calibri"/>
              </a:rPr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b="1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Page</a:t>
            </a:r>
            <a:r>
              <a:rPr spc="-3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pPr marL="12700">
                <a:lnSpc>
                  <a:spcPts val="1150"/>
                </a:lnSpc>
              </a:pPr>
              <a:t>‹#›</a:t>
            </a:fld>
            <a:r>
              <a:rPr b="1" spc="-30" dirty="0">
                <a:latin typeface="Calibri"/>
                <a:cs typeface="Calibri"/>
              </a:rPr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b="1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Page</a:t>
            </a:r>
            <a:r>
              <a:rPr spc="-3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pPr marL="12700">
                <a:lnSpc>
                  <a:spcPts val="1150"/>
                </a:lnSpc>
              </a:pPr>
              <a:t>‹#›</a:t>
            </a:fld>
            <a:r>
              <a:rPr b="1" spc="-30" dirty="0">
                <a:latin typeface="Calibri"/>
                <a:cs typeface="Calibri"/>
              </a:rPr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b="1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Page</a:t>
            </a:r>
            <a:r>
              <a:rPr spc="-3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pPr marL="12700">
                <a:lnSpc>
                  <a:spcPts val="1150"/>
                </a:lnSpc>
              </a:pPr>
              <a:t>‹#›</a:t>
            </a:fld>
            <a:r>
              <a:rPr b="1" spc="-30" dirty="0">
                <a:latin typeface="Calibri"/>
                <a:cs typeface="Calibri"/>
              </a:rPr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b="1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395465" y="9917379"/>
            <a:ext cx="72517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Page</a:t>
            </a:r>
            <a:r>
              <a:rPr spc="-3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pPr marL="12700">
                <a:lnSpc>
                  <a:spcPts val="1150"/>
                </a:lnSpc>
              </a:pPr>
              <a:t>‹#›</a:t>
            </a:fld>
            <a:r>
              <a:rPr b="1" spc="-30" dirty="0">
                <a:latin typeface="Calibri"/>
                <a:cs typeface="Calibri"/>
              </a:rPr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b="1" dirty="0">
                <a:latin typeface="Calibri"/>
                <a:cs typeface="Calibri"/>
              </a:rPr>
              <a:t>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png"/><Relationship Id="rId9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9.pn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e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620" y="449579"/>
            <a:ext cx="1018540" cy="3022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1590"/>
              </a:lnSpc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Lecture:</a:t>
            </a: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5382" y="449579"/>
            <a:ext cx="5767705" cy="252633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36830" rIns="0" bIns="0" rtlCol="0">
            <a:spAutoFit/>
          </a:bodyPr>
          <a:lstStyle/>
          <a:p>
            <a:pPr marR="59690" algn="r">
              <a:lnSpc>
                <a:spcPct val="100000"/>
              </a:lnSpc>
              <a:spcBef>
                <a:spcPts val="290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898651"/>
            <a:ext cx="6668770" cy="3636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/>
                <a:cs typeface="Times New Roman"/>
              </a:rPr>
              <a:t>Prosthodontics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Times New Roman"/>
                <a:cs typeface="Times New Roman"/>
              </a:rPr>
              <a:t>Laboratory procedures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in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RPD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construction: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b="1" i="1" spc="-5" dirty="0">
                <a:latin typeface="Times New Roman"/>
                <a:cs typeface="Times New Roman"/>
              </a:rPr>
              <a:t>Blockout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and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relief</a:t>
            </a:r>
            <a:r>
              <a:rPr sz="1400" b="1" dirty="0">
                <a:latin typeface="Times New Roman"/>
                <a:cs typeface="Times New Roman"/>
              </a:rPr>
              <a:t>:-</a:t>
            </a:r>
            <a:endParaRPr sz="1400" dirty="0">
              <a:latin typeface="Times New Roman"/>
              <a:cs typeface="Times New Roman"/>
            </a:endParaRPr>
          </a:p>
          <a:p>
            <a:pPr marL="12700" marR="7620" indent="457200" algn="just">
              <a:lnSpc>
                <a:spcPct val="143900"/>
              </a:lnSpc>
              <a:spcBef>
                <a:spcPts val="990"/>
              </a:spcBef>
            </a:pPr>
            <a:r>
              <a:rPr sz="1400" spc="-5" dirty="0">
                <a:latin typeface="Times New Roman"/>
                <a:cs typeface="Times New Roman"/>
              </a:rPr>
              <a:t>Blocking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out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is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act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placing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wax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other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materials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into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undesirable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undercuts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 </a:t>
            </a:r>
            <a:r>
              <a:rPr sz="1400" spc="-5" dirty="0">
                <a:latin typeface="Times New Roman"/>
                <a:cs typeface="Times New Roman"/>
              </a:rPr>
              <a:t>the master cast. Since the framework is waxed and cast on </a:t>
            </a:r>
            <a:r>
              <a:rPr sz="1400" dirty="0">
                <a:latin typeface="Times New Roman"/>
                <a:cs typeface="Times New Roman"/>
              </a:rPr>
              <a:t>a </a:t>
            </a:r>
            <a:r>
              <a:rPr sz="1400" spc="-5" dirty="0">
                <a:latin typeface="Times New Roman"/>
                <a:cs typeface="Times New Roman"/>
              </a:rPr>
              <a:t>duplicate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the master cast,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undercuts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that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would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prohibit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framework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from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going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place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must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 eliminated.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Times New Roman"/>
                <a:cs typeface="Times New Roman"/>
              </a:rPr>
              <a:t>Cast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preparation:</a:t>
            </a:r>
            <a:endParaRPr sz="1400" dirty="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44300"/>
              </a:lnSpc>
              <a:spcBef>
                <a:spcPts val="975"/>
              </a:spcBef>
            </a:pPr>
            <a:r>
              <a:rPr sz="1400" dirty="0">
                <a:latin typeface="Times New Roman"/>
                <a:cs typeface="Times New Roman"/>
              </a:rPr>
              <a:t>Before </a:t>
            </a:r>
            <a:r>
              <a:rPr sz="1400" spc="-5" dirty="0">
                <a:latin typeface="Times New Roman"/>
                <a:cs typeface="Times New Roman"/>
              </a:rPr>
              <a:t>the addition of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blockout </a:t>
            </a:r>
            <a:r>
              <a:rPr sz="1400" dirty="0">
                <a:latin typeface="Times New Roman"/>
                <a:cs typeface="Times New Roman"/>
              </a:rPr>
              <a:t>wax, a </a:t>
            </a:r>
            <a:r>
              <a:rPr sz="1400" spc="-5" dirty="0">
                <a:latin typeface="Times New Roman"/>
                <a:cs typeface="Times New Roman"/>
              </a:rPr>
              <a:t>maxillary </a:t>
            </a:r>
            <a:r>
              <a:rPr sz="1400" dirty="0">
                <a:latin typeface="Times New Roman"/>
                <a:cs typeface="Times New Roman"/>
              </a:rPr>
              <a:t>cast </a:t>
            </a:r>
            <a:r>
              <a:rPr sz="1400" spc="-5" dirty="0">
                <a:latin typeface="Times New Roman"/>
                <a:cs typeface="Times New Roman"/>
              </a:rPr>
              <a:t>is beaded. Beading </a:t>
            </a:r>
            <a:r>
              <a:rPr sz="140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the act </a:t>
            </a:r>
            <a:r>
              <a:rPr sz="1400" dirty="0">
                <a:latin typeface="Times New Roman"/>
                <a:cs typeface="Times New Roman"/>
              </a:rPr>
              <a:t> of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scraping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outline</a:t>
            </a:r>
            <a:r>
              <a:rPr sz="1400" dirty="0">
                <a:latin typeface="Times New Roman"/>
                <a:cs typeface="Times New Roman"/>
              </a:rPr>
              <a:t> of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major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connector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into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master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cast.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bead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line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is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approximately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0.5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mm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deep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and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becomes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less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distinct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approaches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gingival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margins.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6863562"/>
            <a:ext cx="6598920" cy="94741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457200" algn="just">
              <a:lnSpc>
                <a:spcPct val="144300"/>
              </a:lnSpc>
              <a:spcBef>
                <a:spcPts val="85"/>
              </a:spcBef>
            </a:pPr>
            <a:r>
              <a:rPr sz="1400" spc="-5" dirty="0">
                <a:latin typeface="Times New Roman"/>
                <a:cs typeface="Times New Roman"/>
              </a:rPr>
              <a:t>The bead line produces </a:t>
            </a:r>
            <a:r>
              <a:rPr sz="1400" dirty="0">
                <a:latin typeface="Times New Roman"/>
                <a:cs typeface="Times New Roman"/>
              </a:rPr>
              <a:t>a </a:t>
            </a:r>
            <a:r>
              <a:rPr sz="1400" spc="-5" dirty="0">
                <a:latin typeface="Times New Roman"/>
                <a:cs typeface="Times New Roman"/>
              </a:rPr>
              <a:t>raised edge </a:t>
            </a:r>
            <a:r>
              <a:rPr sz="1400" dirty="0">
                <a:latin typeface="Times New Roman"/>
                <a:cs typeface="Times New Roman"/>
              </a:rPr>
              <a:t>at </a:t>
            </a:r>
            <a:r>
              <a:rPr sz="1400" spc="-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border of </a:t>
            </a:r>
            <a:r>
              <a:rPr sz="1400" spc="-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major </a:t>
            </a:r>
            <a:r>
              <a:rPr sz="1400" spc="-5" dirty="0">
                <a:latin typeface="Times New Roman"/>
                <a:cs typeface="Times New Roman"/>
              </a:rPr>
              <a:t>connector and ensures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positive contact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major </a:t>
            </a:r>
            <a:r>
              <a:rPr sz="1400" spc="-5" dirty="0">
                <a:latin typeface="Times New Roman"/>
                <a:cs typeface="Times New Roman"/>
              </a:rPr>
              <a:t>connector with the palatal tissues. This feature reduces packing </a:t>
            </a:r>
            <a:r>
              <a:rPr sz="1400" dirty="0">
                <a:latin typeface="Times New Roman"/>
                <a:cs typeface="Times New Roman"/>
              </a:rPr>
              <a:t> of</a:t>
            </a:r>
            <a:r>
              <a:rPr sz="1400" spc="-5" dirty="0">
                <a:latin typeface="Times New Roman"/>
                <a:cs typeface="Times New Roman"/>
              </a:rPr>
              <a:t> food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beneath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major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connector.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44367" y="4780773"/>
            <a:ext cx="2121535" cy="1955800"/>
            <a:chOff x="2944367" y="4780773"/>
            <a:chExt cx="2121535" cy="19558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4367" y="4780773"/>
              <a:ext cx="2121408" cy="19553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9104" y="4826761"/>
              <a:ext cx="1957070" cy="1799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80054" y="4807711"/>
              <a:ext cx="1995170" cy="1837689"/>
            </a:xfrm>
            <a:custGeom>
              <a:avLst/>
              <a:gdLst/>
              <a:ahLst/>
              <a:cxnLst/>
              <a:rect l="l" t="t" r="r" b="b"/>
              <a:pathLst>
                <a:path w="1995170" h="1837690">
                  <a:moveTo>
                    <a:pt x="0" y="1837563"/>
                  </a:moveTo>
                  <a:lnTo>
                    <a:pt x="1995170" y="1837563"/>
                  </a:lnTo>
                  <a:lnTo>
                    <a:pt x="1995170" y="0"/>
                  </a:lnTo>
                  <a:lnTo>
                    <a:pt x="0" y="0"/>
                  </a:lnTo>
                  <a:lnTo>
                    <a:pt x="0" y="183756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93489" y="5670676"/>
              <a:ext cx="375285" cy="497840"/>
            </a:xfrm>
            <a:custGeom>
              <a:avLst/>
              <a:gdLst/>
              <a:ahLst/>
              <a:cxnLst/>
              <a:rect l="l" t="t" r="r" b="b"/>
              <a:pathLst>
                <a:path w="375285" h="497839">
                  <a:moveTo>
                    <a:pt x="287655" y="450723"/>
                  </a:moveTo>
                  <a:lnTo>
                    <a:pt x="284861" y="451866"/>
                  </a:lnTo>
                  <a:lnTo>
                    <a:pt x="283845" y="454279"/>
                  </a:lnTo>
                  <a:lnTo>
                    <a:pt x="282829" y="456819"/>
                  </a:lnTo>
                  <a:lnTo>
                    <a:pt x="283972" y="459613"/>
                  </a:lnTo>
                  <a:lnTo>
                    <a:pt x="375285" y="497840"/>
                  </a:lnTo>
                  <a:lnTo>
                    <a:pt x="374730" y="493141"/>
                  </a:lnTo>
                  <a:lnTo>
                    <a:pt x="365760" y="493141"/>
                  </a:lnTo>
                  <a:lnTo>
                    <a:pt x="355134" y="479043"/>
                  </a:lnTo>
                  <a:lnTo>
                    <a:pt x="287655" y="450723"/>
                  </a:lnTo>
                  <a:close/>
                </a:path>
                <a:path w="375285" h="497839">
                  <a:moveTo>
                    <a:pt x="355134" y="479043"/>
                  </a:moveTo>
                  <a:lnTo>
                    <a:pt x="365760" y="493141"/>
                  </a:lnTo>
                  <a:lnTo>
                    <a:pt x="368808" y="490855"/>
                  </a:lnTo>
                  <a:lnTo>
                    <a:pt x="364871" y="490855"/>
                  </a:lnTo>
                  <a:lnTo>
                    <a:pt x="363904" y="482724"/>
                  </a:lnTo>
                  <a:lnTo>
                    <a:pt x="355134" y="479043"/>
                  </a:lnTo>
                  <a:close/>
                </a:path>
                <a:path w="375285" h="497839">
                  <a:moveTo>
                    <a:pt x="361314" y="397637"/>
                  </a:moveTo>
                  <a:lnTo>
                    <a:pt x="358648" y="397891"/>
                  </a:lnTo>
                  <a:lnTo>
                    <a:pt x="356108" y="398272"/>
                  </a:lnTo>
                  <a:lnTo>
                    <a:pt x="354202" y="400558"/>
                  </a:lnTo>
                  <a:lnTo>
                    <a:pt x="354457" y="403225"/>
                  </a:lnTo>
                  <a:lnTo>
                    <a:pt x="362794" y="473377"/>
                  </a:lnTo>
                  <a:lnTo>
                    <a:pt x="373380" y="487426"/>
                  </a:lnTo>
                  <a:lnTo>
                    <a:pt x="365760" y="493141"/>
                  </a:lnTo>
                  <a:lnTo>
                    <a:pt x="374730" y="493141"/>
                  </a:lnTo>
                  <a:lnTo>
                    <a:pt x="363982" y="402082"/>
                  </a:lnTo>
                  <a:lnTo>
                    <a:pt x="363600" y="399542"/>
                  </a:lnTo>
                  <a:lnTo>
                    <a:pt x="361314" y="397637"/>
                  </a:lnTo>
                  <a:close/>
                </a:path>
                <a:path w="375285" h="497839">
                  <a:moveTo>
                    <a:pt x="363904" y="482724"/>
                  </a:moveTo>
                  <a:lnTo>
                    <a:pt x="364871" y="490855"/>
                  </a:lnTo>
                  <a:lnTo>
                    <a:pt x="371475" y="485902"/>
                  </a:lnTo>
                  <a:lnTo>
                    <a:pt x="363904" y="482724"/>
                  </a:lnTo>
                  <a:close/>
                </a:path>
                <a:path w="375285" h="497839">
                  <a:moveTo>
                    <a:pt x="362794" y="473377"/>
                  </a:moveTo>
                  <a:lnTo>
                    <a:pt x="363904" y="482724"/>
                  </a:lnTo>
                  <a:lnTo>
                    <a:pt x="371475" y="485902"/>
                  </a:lnTo>
                  <a:lnTo>
                    <a:pt x="364871" y="490855"/>
                  </a:lnTo>
                  <a:lnTo>
                    <a:pt x="368808" y="490855"/>
                  </a:lnTo>
                  <a:lnTo>
                    <a:pt x="373380" y="487426"/>
                  </a:lnTo>
                  <a:lnTo>
                    <a:pt x="362794" y="473377"/>
                  </a:lnTo>
                  <a:close/>
                </a:path>
                <a:path w="375285" h="497839">
                  <a:moveTo>
                    <a:pt x="11380" y="15103"/>
                  </a:moveTo>
                  <a:lnTo>
                    <a:pt x="12494" y="24462"/>
                  </a:lnTo>
                  <a:lnTo>
                    <a:pt x="355134" y="479043"/>
                  </a:lnTo>
                  <a:lnTo>
                    <a:pt x="363904" y="482724"/>
                  </a:lnTo>
                  <a:lnTo>
                    <a:pt x="362794" y="473377"/>
                  </a:lnTo>
                  <a:lnTo>
                    <a:pt x="20259" y="18816"/>
                  </a:lnTo>
                  <a:lnTo>
                    <a:pt x="11380" y="15103"/>
                  </a:lnTo>
                  <a:close/>
                </a:path>
                <a:path w="375285" h="497839">
                  <a:moveTo>
                    <a:pt x="0" y="0"/>
                  </a:moveTo>
                  <a:lnTo>
                    <a:pt x="11302" y="95631"/>
                  </a:lnTo>
                  <a:lnTo>
                    <a:pt x="11684" y="98298"/>
                  </a:lnTo>
                  <a:lnTo>
                    <a:pt x="13970" y="100076"/>
                  </a:lnTo>
                  <a:lnTo>
                    <a:pt x="19176" y="99568"/>
                  </a:lnTo>
                  <a:lnTo>
                    <a:pt x="21082" y="97155"/>
                  </a:lnTo>
                  <a:lnTo>
                    <a:pt x="20827" y="94487"/>
                  </a:lnTo>
                  <a:lnTo>
                    <a:pt x="12494" y="24462"/>
                  </a:lnTo>
                  <a:lnTo>
                    <a:pt x="1905" y="10414"/>
                  </a:lnTo>
                  <a:lnTo>
                    <a:pt x="9525" y="4572"/>
                  </a:lnTo>
                  <a:lnTo>
                    <a:pt x="10921" y="4572"/>
                  </a:lnTo>
                  <a:lnTo>
                    <a:pt x="0" y="0"/>
                  </a:lnTo>
                  <a:close/>
                </a:path>
                <a:path w="375285" h="497839">
                  <a:moveTo>
                    <a:pt x="10921" y="4572"/>
                  </a:moveTo>
                  <a:lnTo>
                    <a:pt x="9525" y="4572"/>
                  </a:lnTo>
                  <a:lnTo>
                    <a:pt x="20259" y="18816"/>
                  </a:lnTo>
                  <a:lnTo>
                    <a:pt x="87630" y="46990"/>
                  </a:lnTo>
                  <a:lnTo>
                    <a:pt x="90424" y="45847"/>
                  </a:lnTo>
                  <a:lnTo>
                    <a:pt x="92456" y="41021"/>
                  </a:lnTo>
                  <a:lnTo>
                    <a:pt x="91312" y="38227"/>
                  </a:lnTo>
                  <a:lnTo>
                    <a:pt x="10921" y="4572"/>
                  </a:lnTo>
                  <a:close/>
                </a:path>
                <a:path w="375285" h="497839">
                  <a:moveTo>
                    <a:pt x="9525" y="4572"/>
                  </a:moveTo>
                  <a:lnTo>
                    <a:pt x="1905" y="10414"/>
                  </a:lnTo>
                  <a:lnTo>
                    <a:pt x="12494" y="24462"/>
                  </a:lnTo>
                  <a:lnTo>
                    <a:pt x="11380" y="15103"/>
                  </a:lnTo>
                  <a:lnTo>
                    <a:pt x="3810" y="11937"/>
                  </a:lnTo>
                  <a:lnTo>
                    <a:pt x="10413" y="6985"/>
                  </a:lnTo>
                  <a:lnTo>
                    <a:pt x="11343" y="6985"/>
                  </a:lnTo>
                  <a:lnTo>
                    <a:pt x="9525" y="4572"/>
                  </a:lnTo>
                  <a:close/>
                </a:path>
                <a:path w="375285" h="497839">
                  <a:moveTo>
                    <a:pt x="11343" y="6985"/>
                  </a:moveTo>
                  <a:lnTo>
                    <a:pt x="10413" y="6985"/>
                  </a:lnTo>
                  <a:lnTo>
                    <a:pt x="11380" y="15103"/>
                  </a:lnTo>
                  <a:lnTo>
                    <a:pt x="20259" y="18816"/>
                  </a:lnTo>
                  <a:lnTo>
                    <a:pt x="11343" y="6985"/>
                  </a:lnTo>
                  <a:close/>
                </a:path>
                <a:path w="375285" h="497839">
                  <a:moveTo>
                    <a:pt x="10413" y="6985"/>
                  </a:moveTo>
                  <a:lnTo>
                    <a:pt x="3810" y="11937"/>
                  </a:lnTo>
                  <a:lnTo>
                    <a:pt x="11380" y="15103"/>
                  </a:lnTo>
                  <a:lnTo>
                    <a:pt x="10413" y="6985"/>
                  </a:lnTo>
                  <a:close/>
                </a:path>
              </a:pathLst>
            </a:custGeom>
            <a:solidFill>
              <a:srgbClr val="BD4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Page</a:t>
            </a:r>
            <a:r>
              <a:rPr spc="-3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pPr marL="12700">
                <a:lnSpc>
                  <a:spcPts val="1150"/>
                </a:lnSpc>
              </a:pPr>
              <a:t>1</a:t>
            </a:fld>
            <a:r>
              <a:rPr b="1" spc="-30" dirty="0">
                <a:latin typeface="Calibri"/>
                <a:cs typeface="Calibri"/>
              </a:rPr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b="1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620" y="449579"/>
            <a:ext cx="1018540" cy="3022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1590"/>
              </a:lnSpc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Lecture:</a:t>
            </a: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5382" y="449579"/>
            <a:ext cx="5767705" cy="302260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36830" rIns="0" bIns="0" rtlCol="0">
            <a:spAutoFit/>
          </a:bodyPr>
          <a:lstStyle/>
          <a:p>
            <a:pPr marR="59690" algn="r">
              <a:lnSpc>
                <a:spcPct val="100000"/>
              </a:lnSpc>
              <a:spcBef>
                <a:spcPts val="290"/>
              </a:spcBef>
            </a:pPr>
            <a:r>
              <a:rPr sz="1400" b="1" spc="-265" dirty="0">
                <a:solidFill>
                  <a:srgbClr val="FFFFFF"/>
                </a:solidFill>
                <a:latin typeface="Times New Roman"/>
                <a:cs typeface="Times New Roman"/>
              </a:rPr>
              <a:t>ني</a:t>
            </a:r>
            <a:r>
              <a:rPr sz="1400" b="1" spc="-415" dirty="0">
                <a:solidFill>
                  <a:srgbClr val="FFFFFF"/>
                </a:solidFill>
                <a:latin typeface="Times New Roman"/>
                <a:cs typeface="Times New Roman"/>
              </a:rPr>
              <a:t>س</a:t>
            </a:r>
            <a:r>
              <a:rPr sz="14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ح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دمحا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ه</a:t>
            </a:r>
            <a:r>
              <a:rPr sz="14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م</a:t>
            </a:r>
            <a:r>
              <a:rPr sz="1400" b="1" spc="-320" dirty="0">
                <a:solidFill>
                  <a:srgbClr val="FFFFFF"/>
                </a:solidFill>
                <a:latin typeface="Times New Roman"/>
                <a:cs typeface="Times New Roman"/>
              </a:rPr>
              <a:t>ع</a:t>
            </a:r>
            <a:r>
              <a:rPr sz="1400" b="1" spc="-315" dirty="0">
                <a:solidFill>
                  <a:srgbClr val="FFFFFF"/>
                </a:solidFill>
                <a:latin typeface="Times New Roman"/>
                <a:cs typeface="Times New Roman"/>
              </a:rPr>
              <a:t>ن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ي</a:t>
            </a:r>
            <a:r>
              <a:rPr sz="1400" b="1" spc="-310" dirty="0">
                <a:solidFill>
                  <a:srgbClr val="FFFFFF"/>
                </a:solidFill>
                <a:latin typeface="Times New Roman"/>
                <a:cs typeface="Times New Roman"/>
              </a:rPr>
              <a:t>ل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ع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:د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153" y="804519"/>
            <a:ext cx="5758815" cy="946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4000"/>
              </a:lnSpc>
              <a:spcBef>
                <a:spcPts val="95"/>
              </a:spcBef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framework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during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acrylic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resin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processing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procedures,</a:t>
            </a:r>
            <a:r>
              <a:rPr sz="1400" dirty="0">
                <a:latin typeface="Times New Roman"/>
                <a:cs typeface="Times New Roman"/>
              </a:rPr>
              <a:t> by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holding</a:t>
            </a:r>
            <a:r>
              <a:rPr sz="1400" dirty="0">
                <a:latin typeface="Times New Roman"/>
                <a:cs typeface="Times New Roman"/>
              </a:rPr>
              <a:t> the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retention </a:t>
            </a:r>
            <a:r>
              <a:rPr sz="1400" dirty="0">
                <a:latin typeface="Times New Roman"/>
                <a:cs typeface="Times New Roman"/>
              </a:rPr>
              <a:t>area of </a:t>
            </a:r>
            <a:r>
              <a:rPr sz="1400" spc="-5" dirty="0">
                <a:latin typeface="Times New Roman"/>
                <a:cs typeface="Times New Roman"/>
              </a:rPr>
              <a:t>the framework (retentive ladder) away </a:t>
            </a:r>
            <a:r>
              <a:rPr sz="1400" dirty="0">
                <a:latin typeface="Times New Roman"/>
                <a:cs typeface="Times New Roman"/>
              </a:rPr>
              <a:t>from </a:t>
            </a:r>
            <a:r>
              <a:rPr sz="1400" spc="-5" dirty="0">
                <a:latin typeface="Times New Roman"/>
                <a:cs typeface="Times New Roman"/>
              </a:rPr>
              <a:t>the tissue while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packing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force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being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applied.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3909796"/>
            <a:ext cx="5988685" cy="1866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665" marR="5080" indent="-228600" algn="just">
              <a:lnSpc>
                <a:spcPct val="143900"/>
              </a:lnSpc>
              <a:spcBef>
                <a:spcPts val="90"/>
              </a:spcBef>
            </a:pPr>
            <a:r>
              <a:rPr sz="1400" dirty="0">
                <a:latin typeface="Courier New"/>
                <a:cs typeface="Courier New"/>
              </a:rPr>
              <a:t>o </a:t>
            </a:r>
            <a:r>
              <a:rPr sz="1400" spc="-5" dirty="0">
                <a:latin typeface="Times New Roman"/>
                <a:cs typeface="Times New Roman"/>
              </a:rPr>
              <a:t>Another integral </a:t>
            </a:r>
            <a:r>
              <a:rPr sz="1400" dirty="0">
                <a:latin typeface="Times New Roman"/>
                <a:cs typeface="Times New Roman"/>
              </a:rPr>
              <a:t>part of </a:t>
            </a:r>
            <a:r>
              <a:rPr sz="1400" spc="-5" dirty="0">
                <a:latin typeface="Times New Roman"/>
                <a:cs typeface="Times New Roman"/>
              </a:rPr>
              <a:t>the minor connector designed to </a:t>
            </a:r>
            <a:r>
              <a:rPr sz="1400" spc="-10" dirty="0">
                <a:latin typeface="Times New Roman"/>
                <a:cs typeface="Times New Roman"/>
              </a:rPr>
              <a:t>retain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acrylic resin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denture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base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is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similar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to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tissue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stop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but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serves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different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purpose.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Spacer, </a:t>
            </a:r>
            <a:r>
              <a:rPr sz="1400" spc="-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one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margin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relief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wax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forms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internal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finish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line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framework.</a:t>
            </a:r>
            <a:endParaRPr sz="1400">
              <a:latin typeface="Times New Roman"/>
              <a:cs typeface="Times New Roman"/>
            </a:endParaRPr>
          </a:p>
          <a:p>
            <a:pPr marL="240665" marR="12065" indent="-228600" algn="just">
              <a:lnSpc>
                <a:spcPct val="143600"/>
              </a:lnSpc>
            </a:pPr>
            <a:r>
              <a:rPr sz="1400" dirty="0">
                <a:latin typeface="Courier New"/>
                <a:cs typeface="Courier New"/>
              </a:rPr>
              <a:t>o </a:t>
            </a:r>
            <a:r>
              <a:rPr sz="1400" dirty="0">
                <a:latin typeface="Times New Roman"/>
                <a:cs typeface="Times New Roman"/>
              </a:rPr>
              <a:t>It </a:t>
            </a:r>
            <a:r>
              <a:rPr sz="1400" spc="-5" dirty="0">
                <a:latin typeface="Times New Roman"/>
                <a:cs typeface="Times New Roman"/>
              </a:rPr>
              <a:t>is essential that </a:t>
            </a:r>
            <a:r>
              <a:rPr sz="1400" spc="-10" dirty="0">
                <a:latin typeface="Times New Roman"/>
                <a:cs typeface="Times New Roman"/>
              </a:rPr>
              <a:t>this </a:t>
            </a:r>
            <a:r>
              <a:rPr sz="1400" spc="-5" dirty="0">
                <a:latin typeface="Times New Roman"/>
                <a:cs typeface="Times New Roman"/>
              </a:rPr>
              <a:t>finish line be sharply </a:t>
            </a:r>
            <a:r>
              <a:rPr sz="1400" dirty="0">
                <a:latin typeface="Times New Roman"/>
                <a:cs typeface="Times New Roman"/>
              </a:rPr>
              <a:t>defined. A </a:t>
            </a:r>
            <a:r>
              <a:rPr sz="1400" spc="-5" dirty="0">
                <a:latin typeface="Times New Roman"/>
                <a:cs typeface="Times New Roman"/>
              </a:rPr>
              <a:t>properly formed internal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finish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line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permits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formation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butt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joint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between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framework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and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endParaRPr sz="1400">
              <a:latin typeface="Times New Roman"/>
              <a:cs typeface="Times New Roman"/>
            </a:endParaRPr>
          </a:p>
          <a:p>
            <a:pPr marL="240665" algn="just">
              <a:lnSpc>
                <a:spcPct val="100000"/>
              </a:lnSpc>
              <a:spcBef>
                <a:spcPts val="745"/>
              </a:spcBef>
            </a:pPr>
            <a:r>
              <a:rPr sz="1400" spc="-5" dirty="0">
                <a:latin typeface="Times New Roman"/>
                <a:cs typeface="Times New Roman"/>
              </a:rPr>
              <a:t>acrylic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resin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denture base.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7933029"/>
            <a:ext cx="5984240" cy="1560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marR="8890" indent="-228600" algn="just">
              <a:lnSpc>
                <a:spcPct val="144000"/>
              </a:lnSpc>
              <a:spcBef>
                <a:spcPts val="105"/>
              </a:spcBef>
            </a:pPr>
            <a:r>
              <a:rPr sz="1400" dirty="0">
                <a:latin typeface="Courier New"/>
                <a:cs typeface="Courier New"/>
              </a:rPr>
              <a:t>o </a:t>
            </a:r>
            <a:r>
              <a:rPr sz="1400" spc="-5" dirty="0">
                <a:latin typeface="Times New Roman"/>
                <a:cs typeface="Times New Roman"/>
              </a:rPr>
              <a:t>This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allows</a:t>
            </a:r>
            <a:r>
              <a:rPr sz="1400" dirty="0">
                <a:latin typeface="Times New Roman"/>
                <a:cs typeface="Times New Roman"/>
              </a:rPr>
              <a:t> a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smooth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transition</a:t>
            </a:r>
            <a:r>
              <a:rPr sz="1400" dirty="0">
                <a:latin typeface="Times New Roman"/>
                <a:cs typeface="Times New Roman"/>
              </a:rPr>
              <a:t> from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metal</a:t>
            </a:r>
            <a:r>
              <a:rPr sz="1400" dirty="0">
                <a:latin typeface="Times New Roman"/>
                <a:cs typeface="Times New Roman"/>
              </a:rPr>
              <a:t> to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resin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minimizes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likelihood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trauma </a:t>
            </a:r>
            <a:r>
              <a:rPr sz="1400" spc="5" dirty="0">
                <a:latin typeface="Times New Roman"/>
                <a:cs typeface="Times New Roman"/>
              </a:rPr>
              <a:t>to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adjacent soft tissues. As </a:t>
            </a:r>
            <a:r>
              <a:rPr sz="1400" dirty="0">
                <a:latin typeface="Times New Roman"/>
                <a:cs typeface="Times New Roman"/>
              </a:rPr>
              <a:t>a rule, </a:t>
            </a:r>
            <a:r>
              <a:rPr sz="1400" spc="-5" dirty="0">
                <a:latin typeface="Times New Roman"/>
                <a:cs typeface="Times New Roman"/>
              </a:rPr>
              <a:t>the finish line should </a:t>
            </a:r>
            <a:r>
              <a:rPr sz="1400" dirty="0">
                <a:latin typeface="Times New Roman"/>
                <a:cs typeface="Times New Roman"/>
              </a:rPr>
              <a:t> be </a:t>
            </a:r>
            <a:r>
              <a:rPr sz="1400" spc="-5" dirty="0">
                <a:latin typeface="Times New Roman"/>
                <a:cs typeface="Times New Roman"/>
              </a:rPr>
              <a:t>placed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1.5 </a:t>
            </a:r>
            <a:r>
              <a:rPr sz="1400" spc="-5" dirty="0">
                <a:latin typeface="Times New Roman"/>
                <a:cs typeface="Times New Roman"/>
              </a:rPr>
              <a:t>mm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neighboring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abutment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abutments.</a:t>
            </a:r>
            <a:endParaRPr sz="1400">
              <a:latin typeface="Times New Roman"/>
              <a:cs typeface="Times New Roman"/>
            </a:endParaRPr>
          </a:p>
          <a:p>
            <a:pPr marL="240665" marR="5080" indent="-228600" algn="just">
              <a:lnSpc>
                <a:spcPct val="143500"/>
              </a:lnSpc>
            </a:pPr>
            <a:r>
              <a:rPr sz="1400" dirty="0">
                <a:latin typeface="Courier New"/>
                <a:cs typeface="Courier New"/>
              </a:rPr>
              <a:t>o </a:t>
            </a:r>
            <a:r>
              <a:rPr sz="1400" spc="-5" dirty="0">
                <a:latin typeface="Times New Roman"/>
                <a:cs typeface="Times New Roman"/>
              </a:rPr>
              <a:t>This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distance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ensures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that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porous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resin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will</a:t>
            </a:r>
            <a:r>
              <a:rPr sz="1400" spc="-5" dirty="0">
                <a:latin typeface="Times New Roman"/>
                <a:cs typeface="Times New Roman"/>
              </a:rPr>
              <a:t> not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contact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marginal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gingivae;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it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is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continuation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the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minor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connector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contacting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guiding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40283" y="1999441"/>
            <a:ext cx="2854960" cy="1769745"/>
            <a:chOff x="940283" y="1999441"/>
            <a:chExt cx="2854960" cy="176974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0283" y="1999441"/>
              <a:ext cx="2854500" cy="17694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679" y="2044953"/>
              <a:ext cx="2694305" cy="161988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6629" y="2025903"/>
              <a:ext cx="2732405" cy="1657985"/>
            </a:xfrm>
            <a:custGeom>
              <a:avLst/>
              <a:gdLst/>
              <a:ahLst/>
              <a:cxnLst/>
              <a:rect l="l" t="t" r="r" b="b"/>
              <a:pathLst>
                <a:path w="2732404" h="1657985">
                  <a:moveTo>
                    <a:pt x="0" y="1657985"/>
                  </a:moveTo>
                  <a:lnTo>
                    <a:pt x="2732405" y="1657985"/>
                  </a:lnTo>
                  <a:lnTo>
                    <a:pt x="2732405" y="0"/>
                  </a:lnTo>
                  <a:lnTo>
                    <a:pt x="0" y="0"/>
                  </a:lnTo>
                  <a:lnTo>
                    <a:pt x="0" y="165798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880088" y="1999441"/>
            <a:ext cx="2729865" cy="1769745"/>
            <a:chOff x="3880088" y="1999441"/>
            <a:chExt cx="2729865" cy="176974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0088" y="1999441"/>
              <a:ext cx="2729514" cy="176943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5729" y="2044953"/>
              <a:ext cx="2569082" cy="16198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16679" y="2025903"/>
              <a:ext cx="2607310" cy="1657985"/>
            </a:xfrm>
            <a:custGeom>
              <a:avLst/>
              <a:gdLst/>
              <a:ahLst/>
              <a:cxnLst/>
              <a:rect l="l" t="t" r="r" b="b"/>
              <a:pathLst>
                <a:path w="2607309" h="1657985">
                  <a:moveTo>
                    <a:pt x="0" y="1657985"/>
                  </a:moveTo>
                  <a:lnTo>
                    <a:pt x="2607182" y="1657985"/>
                  </a:lnTo>
                  <a:lnTo>
                    <a:pt x="2607182" y="0"/>
                  </a:lnTo>
                  <a:lnTo>
                    <a:pt x="0" y="0"/>
                  </a:lnTo>
                  <a:lnTo>
                    <a:pt x="0" y="165798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85372" y="6024340"/>
            <a:ext cx="2295525" cy="1771014"/>
            <a:chOff x="885372" y="6024340"/>
            <a:chExt cx="2295525" cy="1771014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5372" y="6024340"/>
              <a:ext cx="2295251" cy="177093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2180" y="6070091"/>
              <a:ext cx="2143125" cy="161975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13130" y="6051041"/>
              <a:ext cx="2181225" cy="1657985"/>
            </a:xfrm>
            <a:custGeom>
              <a:avLst/>
              <a:gdLst/>
              <a:ahLst/>
              <a:cxnLst/>
              <a:rect l="l" t="t" r="r" b="b"/>
              <a:pathLst>
                <a:path w="2181225" h="1657984">
                  <a:moveTo>
                    <a:pt x="0" y="1657858"/>
                  </a:moveTo>
                  <a:lnTo>
                    <a:pt x="2181225" y="1657858"/>
                  </a:lnTo>
                  <a:lnTo>
                    <a:pt x="2181225" y="0"/>
                  </a:lnTo>
                  <a:lnTo>
                    <a:pt x="0" y="0"/>
                  </a:lnTo>
                  <a:lnTo>
                    <a:pt x="0" y="165785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247635" y="6024325"/>
            <a:ext cx="3427729" cy="1769745"/>
            <a:chOff x="3247635" y="6024325"/>
            <a:chExt cx="3427729" cy="176974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47635" y="6024325"/>
              <a:ext cx="3427488" cy="17694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94379" y="6070091"/>
              <a:ext cx="3275329" cy="161975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275329" y="6051041"/>
              <a:ext cx="3313429" cy="1657985"/>
            </a:xfrm>
            <a:custGeom>
              <a:avLst/>
              <a:gdLst/>
              <a:ahLst/>
              <a:cxnLst/>
              <a:rect l="l" t="t" r="r" b="b"/>
              <a:pathLst>
                <a:path w="3313429" h="1657984">
                  <a:moveTo>
                    <a:pt x="0" y="1657858"/>
                  </a:moveTo>
                  <a:lnTo>
                    <a:pt x="3313429" y="1657858"/>
                  </a:lnTo>
                  <a:lnTo>
                    <a:pt x="3313429" y="0"/>
                  </a:lnTo>
                  <a:lnTo>
                    <a:pt x="0" y="0"/>
                  </a:lnTo>
                  <a:lnTo>
                    <a:pt x="0" y="1657858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359153" y="9583226"/>
            <a:ext cx="45656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z="1400" spc="-5" dirty="0">
                <a:latin typeface="Times New Roman"/>
                <a:cs typeface="Times New Roman"/>
              </a:rPr>
              <a:t>plane.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25361" y="9917379"/>
            <a:ext cx="7937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Page</a:t>
            </a:r>
            <a:r>
              <a:rPr sz="1100" spc="-35" dirty="0">
                <a:latin typeface="Calibri"/>
                <a:cs typeface="Calibri"/>
              </a:rPr>
              <a:t> </a:t>
            </a:r>
            <a:fld id="{81D60167-4931-47E6-BA6A-407CBD079E47}" type="slidenum">
              <a:rPr sz="1100" b="1" dirty="0">
                <a:latin typeface="Calibri"/>
                <a:cs typeface="Calibri"/>
              </a:rPr>
              <a:pPr marL="12700">
                <a:lnSpc>
                  <a:spcPts val="1150"/>
                </a:lnSpc>
              </a:pPr>
              <a:t>10</a:t>
            </a:fld>
            <a:r>
              <a:rPr sz="1100" b="1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620" y="449579"/>
            <a:ext cx="1018540" cy="3022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1590"/>
              </a:lnSpc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Lecture:</a:t>
            </a: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5382" y="449579"/>
            <a:ext cx="5767705" cy="302260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36830" rIns="0" bIns="0" rtlCol="0">
            <a:spAutoFit/>
          </a:bodyPr>
          <a:lstStyle/>
          <a:p>
            <a:pPr marR="59690" algn="r">
              <a:lnSpc>
                <a:spcPct val="100000"/>
              </a:lnSpc>
              <a:spcBef>
                <a:spcPts val="290"/>
              </a:spcBef>
            </a:pPr>
            <a:r>
              <a:rPr sz="1400" b="1" spc="-265" dirty="0">
                <a:solidFill>
                  <a:srgbClr val="FFFFFF"/>
                </a:solidFill>
                <a:latin typeface="Times New Roman"/>
                <a:cs typeface="Times New Roman"/>
              </a:rPr>
              <a:t>ني</a:t>
            </a:r>
            <a:r>
              <a:rPr sz="1400" b="1" spc="-415" dirty="0">
                <a:solidFill>
                  <a:srgbClr val="FFFFFF"/>
                </a:solidFill>
                <a:latin typeface="Times New Roman"/>
                <a:cs typeface="Times New Roman"/>
              </a:rPr>
              <a:t>س</a:t>
            </a:r>
            <a:r>
              <a:rPr sz="14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ح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دمحا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ه</a:t>
            </a:r>
            <a:r>
              <a:rPr sz="14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م</a:t>
            </a:r>
            <a:r>
              <a:rPr sz="1400" b="1" spc="-320" dirty="0">
                <a:solidFill>
                  <a:srgbClr val="FFFFFF"/>
                </a:solidFill>
                <a:latin typeface="Times New Roman"/>
                <a:cs typeface="Times New Roman"/>
              </a:rPr>
              <a:t>ع</a:t>
            </a:r>
            <a:r>
              <a:rPr sz="1400" b="1" spc="-315" dirty="0">
                <a:solidFill>
                  <a:srgbClr val="FFFFFF"/>
                </a:solidFill>
                <a:latin typeface="Times New Roman"/>
                <a:cs typeface="Times New Roman"/>
              </a:rPr>
              <a:t>ن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ي</a:t>
            </a:r>
            <a:r>
              <a:rPr sz="1400" b="1" spc="-310" dirty="0">
                <a:solidFill>
                  <a:srgbClr val="FFFFFF"/>
                </a:solidFill>
                <a:latin typeface="Times New Roman"/>
                <a:cs typeface="Times New Roman"/>
              </a:rPr>
              <a:t>ل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ع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:د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032735"/>
            <a:ext cx="6393180" cy="641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0">
              <a:lnSpc>
                <a:spcPct val="144500"/>
              </a:lnSpc>
              <a:spcBef>
                <a:spcPts val="95"/>
              </a:spcBef>
            </a:pPr>
            <a:r>
              <a:rPr sz="1400" dirty="0">
                <a:latin typeface="Times New Roman"/>
                <a:cs typeface="Times New Roman"/>
              </a:rPr>
              <a:t>Bead</a:t>
            </a:r>
            <a:r>
              <a:rPr sz="1400" spc="-5" dirty="0">
                <a:latin typeface="Times New Roman"/>
                <a:cs typeface="Times New Roman"/>
              </a:rPr>
              <a:t> lines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not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used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conjunction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with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mandibular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major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connectors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because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these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connectors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rest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thin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gingival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tissues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that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cannot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tolerate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associated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pressures.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5678550"/>
            <a:ext cx="5446395" cy="1108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3743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maxillary cast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is</a:t>
            </a:r>
            <a:r>
              <a:rPr sz="1400" b="1" spc="-5" dirty="0">
                <a:latin typeface="Times New Roman"/>
                <a:cs typeface="Times New Roman"/>
              </a:rPr>
              <a:t> beaded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203600"/>
              </a:lnSpc>
            </a:pPr>
            <a:r>
              <a:rPr sz="1400" b="1" spc="-5" dirty="0">
                <a:latin typeface="Times New Roman"/>
                <a:cs typeface="Times New Roman"/>
              </a:rPr>
              <a:t>Specifics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the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blockout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process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are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described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in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 </a:t>
            </a:r>
            <a:r>
              <a:rPr sz="1400" b="1" spc="-5" dirty="0">
                <a:latin typeface="Times New Roman"/>
                <a:cs typeface="Times New Roman"/>
              </a:rPr>
              <a:t>following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sections.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Types</a:t>
            </a:r>
            <a:r>
              <a:rPr sz="1400" b="1" dirty="0">
                <a:latin typeface="Times New Roman"/>
                <a:cs typeface="Times New Roman"/>
              </a:rPr>
              <a:t> of </a:t>
            </a:r>
            <a:r>
              <a:rPr sz="1400" b="1" spc="-5" dirty="0">
                <a:latin typeface="Times New Roman"/>
                <a:cs typeface="Times New Roman"/>
              </a:rPr>
              <a:t>blockout</a:t>
            </a:r>
            <a:r>
              <a:rPr sz="1400" b="1" dirty="0">
                <a:latin typeface="Times New Roman"/>
                <a:cs typeface="Times New Roman"/>
              </a:rPr>
              <a:t> of </a:t>
            </a:r>
            <a:r>
              <a:rPr sz="1400" b="1" spc="-5" dirty="0">
                <a:latin typeface="Times New Roman"/>
                <a:cs typeface="Times New Roman"/>
              </a:rPr>
              <a:t>master</a:t>
            </a:r>
            <a:r>
              <a:rPr sz="1400" b="1" dirty="0">
                <a:latin typeface="Times New Roman"/>
                <a:cs typeface="Times New Roman"/>
              </a:rPr>
              <a:t> cast: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29242" y="950919"/>
            <a:ext cx="3159760" cy="1951355"/>
            <a:chOff x="2429242" y="950919"/>
            <a:chExt cx="3159760" cy="19513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9242" y="950919"/>
              <a:ext cx="3159278" cy="19508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4754" y="997965"/>
              <a:ext cx="2999359" cy="179958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65704" y="978915"/>
              <a:ext cx="3037840" cy="1837689"/>
            </a:xfrm>
            <a:custGeom>
              <a:avLst/>
              <a:gdLst/>
              <a:ahLst/>
              <a:cxnLst/>
              <a:rect l="l" t="t" r="r" b="b"/>
              <a:pathLst>
                <a:path w="3037840" h="1837689">
                  <a:moveTo>
                    <a:pt x="0" y="1837689"/>
                  </a:moveTo>
                  <a:lnTo>
                    <a:pt x="3037459" y="1837689"/>
                  </a:lnTo>
                  <a:lnTo>
                    <a:pt x="3037459" y="0"/>
                  </a:lnTo>
                  <a:lnTo>
                    <a:pt x="0" y="0"/>
                  </a:lnTo>
                  <a:lnTo>
                    <a:pt x="0" y="183768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0087" y="1658086"/>
              <a:ext cx="614197" cy="69649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45789" y="1794128"/>
              <a:ext cx="306705" cy="389255"/>
            </a:xfrm>
            <a:custGeom>
              <a:avLst/>
              <a:gdLst/>
              <a:ahLst/>
              <a:cxnLst/>
              <a:rect l="l" t="t" r="r" b="b"/>
              <a:pathLst>
                <a:path w="306704" h="389255">
                  <a:moveTo>
                    <a:pt x="207137" y="322325"/>
                  </a:moveTo>
                  <a:lnTo>
                    <a:pt x="199771" y="325500"/>
                  </a:lnTo>
                  <a:lnTo>
                    <a:pt x="197231" y="332104"/>
                  </a:lnTo>
                  <a:lnTo>
                    <a:pt x="194690" y="338581"/>
                  </a:lnTo>
                  <a:lnTo>
                    <a:pt x="197865" y="345948"/>
                  </a:lnTo>
                  <a:lnTo>
                    <a:pt x="306705" y="388747"/>
                  </a:lnTo>
                  <a:lnTo>
                    <a:pt x="305019" y="376808"/>
                  </a:lnTo>
                  <a:lnTo>
                    <a:pt x="281177" y="376808"/>
                  </a:lnTo>
                  <a:lnTo>
                    <a:pt x="252104" y="339977"/>
                  </a:lnTo>
                  <a:lnTo>
                    <a:pt x="207137" y="322325"/>
                  </a:lnTo>
                  <a:close/>
                </a:path>
                <a:path w="306704" h="389255">
                  <a:moveTo>
                    <a:pt x="252104" y="339977"/>
                  </a:moveTo>
                  <a:lnTo>
                    <a:pt x="281177" y="376808"/>
                  </a:lnTo>
                  <a:lnTo>
                    <a:pt x="288896" y="370712"/>
                  </a:lnTo>
                  <a:lnTo>
                    <a:pt x="278511" y="370712"/>
                  </a:lnTo>
                  <a:lnTo>
                    <a:pt x="275470" y="349150"/>
                  </a:lnTo>
                  <a:lnTo>
                    <a:pt x="252104" y="339977"/>
                  </a:lnTo>
                  <a:close/>
                </a:path>
                <a:path w="306704" h="389255">
                  <a:moveTo>
                    <a:pt x="283972" y="268097"/>
                  </a:moveTo>
                  <a:lnTo>
                    <a:pt x="276987" y="268985"/>
                  </a:lnTo>
                  <a:lnTo>
                    <a:pt x="270129" y="270001"/>
                  </a:lnTo>
                  <a:lnTo>
                    <a:pt x="265302" y="276478"/>
                  </a:lnTo>
                  <a:lnTo>
                    <a:pt x="266192" y="283336"/>
                  </a:lnTo>
                  <a:lnTo>
                    <a:pt x="271938" y="324097"/>
                  </a:lnTo>
                  <a:lnTo>
                    <a:pt x="301117" y="361060"/>
                  </a:lnTo>
                  <a:lnTo>
                    <a:pt x="281177" y="376808"/>
                  </a:lnTo>
                  <a:lnTo>
                    <a:pt x="305019" y="376808"/>
                  </a:lnTo>
                  <a:lnTo>
                    <a:pt x="291338" y="279907"/>
                  </a:lnTo>
                  <a:lnTo>
                    <a:pt x="290449" y="272923"/>
                  </a:lnTo>
                  <a:lnTo>
                    <a:pt x="283972" y="268097"/>
                  </a:lnTo>
                  <a:close/>
                </a:path>
                <a:path w="306704" h="389255">
                  <a:moveTo>
                    <a:pt x="275470" y="349150"/>
                  </a:moveTo>
                  <a:lnTo>
                    <a:pt x="278511" y="370712"/>
                  </a:lnTo>
                  <a:lnTo>
                    <a:pt x="295783" y="357124"/>
                  </a:lnTo>
                  <a:lnTo>
                    <a:pt x="275470" y="349150"/>
                  </a:lnTo>
                  <a:close/>
                </a:path>
                <a:path w="306704" h="389255">
                  <a:moveTo>
                    <a:pt x="271938" y="324097"/>
                  </a:moveTo>
                  <a:lnTo>
                    <a:pt x="275470" y="349150"/>
                  </a:lnTo>
                  <a:lnTo>
                    <a:pt x="295783" y="357124"/>
                  </a:lnTo>
                  <a:lnTo>
                    <a:pt x="278511" y="370712"/>
                  </a:lnTo>
                  <a:lnTo>
                    <a:pt x="288896" y="370712"/>
                  </a:lnTo>
                  <a:lnTo>
                    <a:pt x="301117" y="361060"/>
                  </a:lnTo>
                  <a:lnTo>
                    <a:pt x="271938" y="324097"/>
                  </a:lnTo>
                  <a:close/>
                </a:path>
                <a:path w="306704" h="389255">
                  <a:moveTo>
                    <a:pt x="31234" y="39597"/>
                  </a:moveTo>
                  <a:lnTo>
                    <a:pt x="34766" y="64649"/>
                  </a:lnTo>
                  <a:lnTo>
                    <a:pt x="252104" y="339977"/>
                  </a:lnTo>
                  <a:lnTo>
                    <a:pt x="275470" y="349150"/>
                  </a:lnTo>
                  <a:lnTo>
                    <a:pt x="271938" y="324097"/>
                  </a:lnTo>
                  <a:lnTo>
                    <a:pt x="54602" y="48771"/>
                  </a:lnTo>
                  <a:lnTo>
                    <a:pt x="31234" y="39597"/>
                  </a:lnTo>
                  <a:close/>
                </a:path>
                <a:path w="306704" h="389255">
                  <a:moveTo>
                    <a:pt x="0" y="0"/>
                  </a:moveTo>
                  <a:lnTo>
                    <a:pt x="15367" y="108965"/>
                  </a:lnTo>
                  <a:lnTo>
                    <a:pt x="16256" y="115950"/>
                  </a:lnTo>
                  <a:lnTo>
                    <a:pt x="22733" y="120776"/>
                  </a:lnTo>
                  <a:lnTo>
                    <a:pt x="36576" y="118745"/>
                  </a:lnTo>
                  <a:lnTo>
                    <a:pt x="41402" y="112395"/>
                  </a:lnTo>
                  <a:lnTo>
                    <a:pt x="40512" y="105409"/>
                  </a:lnTo>
                  <a:lnTo>
                    <a:pt x="34766" y="64649"/>
                  </a:lnTo>
                  <a:lnTo>
                    <a:pt x="5587" y="27685"/>
                  </a:lnTo>
                  <a:lnTo>
                    <a:pt x="25527" y="11937"/>
                  </a:lnTo>
                  <a:lnTo>
                    <a:pt x="30358" y="11937"/>
                  </a:lnTo>
                  <a:lnTo>
                    <a:pt x="0" y="0"/>
                  </a:lnTo>
                  <a:close/>
                </a:path>
                <a:path w="306704" h="389255">
                  <a:moveTo>
                    <a:pt x="30358" y="11937"/>
                  </a:moveTo>
                  <a:lnTo>
                    <a:pt x="25527" y="11937"/>
                  </a:lnTo>
                  <a:lnTo>
                    <a:pt x="54602" y="48771"/>
                  </a:lnTo>
                  <a:lnTo>
                    <a:pt x="93091" y="63880"/>
                  </a:lnTo>
                  <a:lnTo>
                    <a:pt x="99568" y="66548"/>
                  </a:lnTo>
                  <a:lnTo>
                    <a:pt x="106934" y="63246"/>
                  </a:lnTo>
                  <a:lnTo>
                    <a:pt x="112013" y="50291"/>
                  </a:lnTo>
                  <a:lnTo>
                    <a:pt x="108838" y="42799"/>
                  </a:lnTo>
                  <a:lnTo>
                    <a:pt x="30358" y="11937"/>
                  </a:lnTo>
                  <a:close/>
                </a:path>
                <a:path w="306704" h="389255">
                  <a:moveTo>
                    <a:pt x="25527" y="11937"/>
                  </a:moveTo>
                  <a:lnTo>
                    <a:pt x="5587" y="27685"/>
                  </a:lnTo>
                  <a:lnTo>
                    <a:pt x="34766" y="64649"/>
                  </a:lnTo>
                  <a:lnTo>
                    <a:pt x="31234" y="39597"/>
                  </a:lnTo>
                  <a:lnTo>
                    <a:pt x="10922" y="31623"/>
                  </a:lnTo>
                  <a:lnTo>
                    <a:pt x="28193" y="18033"/>
                  </a:lnTo>
                  <a:lnTo>
                    <a:pt x="30339" y="18033"/>
                  </a:lnTo>
                  <a:lnTo>
                    <a:pt x="25527" y="11937"/>
                  </a:lnTo>
                  <a:close/>
                </a:path>
                <a:path w="306704" h="389255">
                  <a:moveTo>
                    <a:pt x="30339" y="18033"/>
                  </a:moveTo>
                  <a:lnTo>
                    <a:pt x="28193" y="18033"/>
                  </a:lnTo>
                  <a:lnTo>
                    <a:pt x="31234" y="39597"/>
                  </a:lnTo>
                  <a:lnTo>
                    <a:pt x="54602" y="48771"/>
                  </a:lnTo>
                  <a:lnTo>
                    <a:pt x="30339" y="18033"/>
                  </a:lnTo>
                  <a:close/>
                </a:path>
                <a:path w="306704" h="389255">
                  <a:moveTo>
                    <a:pt x="28193" y="18033"/>
                  </a:moveTo>
                  <a:lnTo>
                    <a:pt x="10922" y="31623"/>
                  </a:lnTo>
                  <a:lnTo>
                    <a:pt x="31234" y="39597"/>
                  </a:lnTo>
                  <a:lnTo>
                    <a:pt x="28193" y="18033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07407" y="1508772"/>
              <a:ext cx="664451" cy="8290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19625" y="1698243"/>
              <a:ext cx="245110" cy="409575"/>
            </a:xfrm>
            <a:custGeom>
              <a:avLst/>
              <a:gdLst/>
              <a:ahLst/>
              <a:cxnLst/>
              <a:rect l="l" t="t" r="r" b="b"/>
              <a:pathLst>
                <a:path w="245110" h="409575">
                  <a:moveTo>
                    <a:pt x="111754" y="294014"/>
                  </a:moveTo>
                  <a:lnTo>
                    <a:pt x="104473" y="294655"/>
                  </a:lnTo>
                  <a:lnTo>
                    <a:pt x="97978" y="297987"/>
                  </a:lnTo>
                  <a:lnTo>
                    <a:pt x="93090" y="303784"/>
                  </a:lnTo>
                  <a:lnTo>
                    <a:pt x="90814" y="310955"/>
                  </a:lnTo>
                  <a:lnTo>
                    <a:pt x="91455" y="318198"/>
                  </a:lnTo>
                  <a:lnTo>
                    <a:pt x="94787" y="324679"/>
                  </a:lnTo>
                  <a:lnTo>
                    <a:pt x="100584" y="329565"/>
                  </a:lnTo>
                  <a:lnTo>
                    <a:pt x="245110" y="409067"/>
                  </a:lnTo>
                  <a:lnTo>
                    <a:pt x="244848" y="386461"/>
                  </a:lnTo>
                  <a:lnTo>
                    <a:pt x="209423" y="386461"/>
                  </a:lnTo>
                  <a:lnTo>
                    <a:pt x="173236" y="326112"/>
                  </a:lnTo>
                  <a:lnTo>
                    <a:pt x="118999" y="296291"/>
                  </a:lnTo>
                  <a:lnTo>
                    <a:pt x="111754" y="294014"/>
                  </a:lnTo>
                  <a:close/>
                </a:path>
                <a:path w="245110" h="409575">
                  <a:moveTo>
                    <a:pt x="173236" y="326112"/>
                  </a:moveTo>
                  <a:lnTo>
                    <a:pt x="209423" y="386461"/>
                  </a:lnTo>
                  <a:lnTo>
                    <a:pt x="225318" y="376936"/>
                  </a:lnTo>
                  <a:lnTo>
                    <a:pt x="206628" y="376936"/>
                  </a:lnTo>
                  <a:lnTo>
                    <a:pt x="206252" y="344266"/>
                  </a:lnTo>
                  <a:lnTo>
                    <a:pt x="173236" y="326112"/>
                  </a:lnTo>
                  <a:close/>
                </a:path>
                <a:path w="245110" h="409575">
                  <a:moveTo>
                    <a:pt x="223900" y="225298"/>
                  </a:moveTo>
                  <a:lnTo>
                    <a:pt x="216499" y="226885"/>
                  </a:lnTo>
                  <a:lnTo>
                    <a:pt x="210502" y="231044"/>
                  </a:lnTo>
                  <a:lnTo>
                    <a:pt x="206505" y="237156"/>
                  </a:lnTo>
                  <a:lnTo>
                    <a:pt x="205104" y="244601"/>
                  </a:lnTo>
                  <a:lnTo>
                    <a:pt x="205817" y="306435"/>
                  </a:lnTo>
                  <a:lnTo>
                    <a:pt x="242062" y="366903"/>
                  </a:lnTo>
                  <a:lnTo>
                    <a:pt x="209423" y="386461"/>
                  </a:lnTo>
                  <a:lnTo>
                    <a:pt x="244848" y="386461"/>
                  </a:lnTo>
                  <a:lnTo>
                    <a:pt x="243204" y="244094"/>
                  </a:lnTo>
                  <a:lnTo>
                    <a:pt x="241617" y="236745"/>
                  </a:lnTo>
                  <a:lnTo>
                    <a:pt x="237458" y="230743"/>
                  </a:lnTo>
                  <a:lnTo>
                    <a:pt x="231346" y="226716"/>
                  </a:lnTo>
                  <a:lnTo>
                    <a:pt x="223900" y="225298"/>
                  </a:lnTo>
                  <a:close/>
                </a:path>
                <a:path w="245110" h="409575">
                  <a:moveTo>
                    <a:pt x="206252" y="344266"/>
                  </a:moveTo>
                  <a:lnTo>
                    <a:pt x="206628" y="376936"/>
                  </a:lnTo>
                  <a:lnTo>
                    <a:pt x="234950" y="360045"/>
                  </a:lnTo>
                  <a:lnTo>
                    <a:pt x="206252" y="344266"/>
                  </a:lnTo>
                  <a:close/>
                </a:path>
                <a:path w="245110" h="409575">
                  <a:moveTo>
                    <a:pt x="205817" y="306435"/>
                  </a:moveTo>
                  <a:lnTo>
                    <a:pt x="206252" y="344266"/>
                  </a:lnTo>
                  <a:lnTo>
                    <a:pt x="234950" y="360045"/>
                  </a:lnTo>
                  <a:lnTo>
                    <a:pt x="206628" y="376936"/>
                  </a:lnTo>
                  <a:lnTo>
                    <a:pt x="225318" y="376936"/>
                  </a:lnTo>
                  <a:lnTo>
                    <a:pt x="242062" y="366903"/>
                  </a:lnTo>
                  <a:lnTo>
                    <a:pt x="205817" y="306435"/>
                  </a:lnTo>
                  <a:close/>
                </a:path>
                <a:path w="245110" h="409575">
                  <a:moveTo>
                    <a:pt x="38857" y="64927"/>
                  </a:moveTo>
                  <a:lnTo>
                    <a:pt x="39292" y="102735"/>
                  </a:lnTo>
                  <a:lnTo>
                    <a:pt x="173236" y="326112"/>
                  </a:lnTo>
                  <a:lnTo>
                    <a:pt x="206252" y="344266"/>
                  </a:lnTo>
                  <a:lnTo>
                    <a:pt x="205817" y="306435"/>
                  </a:lnTo>
                  <a:lnTo>
                    <a:pt x="71967" y="83132"/>
                  </a:lnTo>
                  <a:lnTo>
                    <a:pt x="38857" y="64927"/>
                  </a:lnTo>
                  <a:close/>
                </a:path>
                <a:path w="245110" h="409575">
                  <a:moveTo>
                    <a:pt x="0" y="0"/>
                  </a:moveTo>
                  <a:lnTo>
                    <a:pt x="1904" y="164973"/>
                  </a:lnTo>
                  <a:lnTo>
                    <a:pt x="21209" y="183769"/>
                  </a:lnTo>
                  <a:lnTo>
                    <a:pt x="28610" y="182183"/>
                  </a:lnTo>
                  <a:lnTo>
                    <a:pt x="34607" y="178038"/>
                  </a:lnTo>
                  <a:lnTo>
                    <a:pt x="38604" y="171963"/>
                  </a:lnTo>
                  <a:lnTo>
                    <a:pt x="40004" y="164592"/>
                  </a:lnTo>
                  <a:lnTo>
                    <a:pt x="39292" y="102735"/>
                  </a:lnTo>
                  <a:lnTo>
                    <a:pt x="3048" y="42291"/>
                  </a:lnTo>
                  <a:lnTo>
                    <a:pt x="35687" y="22606"/>
                  </a:lnTo>
                  <a:lnTo>
                    <a:pt x="41095" y="22606"/>
                  </a:lnTo>
                  <a:lnTo>
                    <a:pt x="0" y="0"/>
                  </a:lnTo>
                  <a:close/>
                </a:path>
                <a:path w="245110" h="409575">
                  <a:moveTo>
                    <a:pt x="41095" y="22606"/>
                  </a:moveTo>
                  <a:lnTo>
                    <a:pt x="35687" y="22606"/>
                  </a:lnTo>
                  <a:lnTo>
                    <a:pt x="71967" y="83132"/>
                  </a:lnTo>
                  <a:lnTo>
                    <a:pt x="126111" y="112903"/>
                  </a:lnTo>
                  <a:lnTo>
                    <a:pt x="133355" y="115161"/>
                  </a:lnTo>
                  <a:lnTo>
                    <a:pt x="140636" y="114490"/>
                  </a:lnTo>
                  <a:lnTo>
                    <a:pt x="147131" y="111152"/>
                  </a:lnTo>
                  <a:lnTo>
                    <a:pt x="152019" y="105410"/>
                  </a:lnTo>
                  <a:lnTo>
                    <a:pt x="154295" y="98165"/>
                  </a:lnTo>
                  <a:lnTo>
                    <a:pt x="153654" y="90884"/>
                  </a:lnTo>
                  <a:lnTo>
                    <a:pt x="150322" y="84389"/>
                  </a:lnTo>
                  <a:lnTo>
                    <a:pt x="144525" y="79501"/>
                  </a:lnTo>
                  <a:lnTo>
                    <a:pt x="41095" y="22606"/>
                  </a:lnTo>
                  <a:close/>
                </a:path>
                <a:path w="245110" h="409575">
                  <a:moveTo>
                    <a:pt x="35687" y="22606"/>
                  </a:moveTo>
                  <a:lnTo>
                    <a:pt x="3048" y="42291"/>
                  </a:lnTo>
                  <a:lnTo>
                    <a:pt x="39292" y="102735"/>
                  </a:lnTo>
                  <a:lnTo>
                    <a:pt x="38857" y="64927"/>
                  </a:lnTo>
                  <a:lnTo>
                    <a:pt x="10160" y="49149"/>
                  </a:lnTo>
                  <a:lnTo>
                    <a:pt x="38480" y="32258"/>
                  </a:lnTo>
                  <a:lnTo>
                    <a:pt x="41472" y="32258"/>
                  </a:lnTo>
                  <a:lnTo>
                    <a:pt x="35687" y="22606"/>
                  </a:lnTo>
                  <a:close/>
                </a:path>
                <a:path w="245110" h="409575">
                  <a:moveTo>
                    <a:pt x="41472" y="32258"/>
                  </a:moveTo>
                  <a:lnTo>
                    <a:pt x="38480" y="32258"/>
                  </a:lnTo>
                  <a:lnTo>
                    <a:pt x="38857" y="64927"/>
                  </a:lnTo>
                  <a:lnTo>
                    <a:pt x="71967" y="83132"/>
                  </a:lnTo>
                  <a:lnTo>
                    <a:pt x="41472" y="32258"/>
                  </a:lnTo>
                  <a:close/>
                </a:path>
                <a:path w="245110" h="409575">
                  <a:moveTo>
                    <a:pt x="38480" y="32258"/>
                  </a:moveTo>
                  <a:lnTo>
                    <a:pt x="10160" y="49149"/>
                  </a:lnTo>
                  <a:lnTo>
                    <a:pt x="38857" y="64927"/>
                  </a:lnTo>
                  <a:lnTo>
                    <a:pt x="38480" y="32258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35721" y="3921162"/>
            <a:ext cx="2858135" cy="1520190"/>
            <a:chOff x="935721" y="3921162"/>
            <a:chExt cx="2858135" cy="152019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21" y="3921162"/>
              <a:ext cx="2857529" cy="15195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599" y="3967733"/>
              <a:ext cx="2697353" cy="136778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71549" y="3948683"/>
              <a:ext cx="2735580" cy="1405890"/>
            </a:xfrm>
            <a:custGeom>
              <a:avLst/>
              <a:gdLst/>
              <a:ahLst/>
              <a:cxnLst/>
              <a:rect l="l" t="t" r="r" b="b"/>
              <a:pathLst>
                <a:path w="2735579" h="1405889">
                  <a:moveTo>
                    <a:pt x="0" y="1405889"/>
                  </a:moveTo>
                  <a:lnTo>
                    <a:pt x="2735453" y="1405889"/>
                  </a:lnTo>
                  <a:lnTo>
                    <a:pt x="2735453" y="0"/>
                  </a:lnTo>
                  <a:lnTo>
                    <a:pt x="0" y="0"/>
                  </a:lnTo>
                  <a:lnTo>
                    <a:pt x="0" y="140588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902927" y="3921162"/>
            <a:ext cx="3011805" cy="1520190"/>
            <a:chOff x="3902927" y="3921162"/>
            <a:chExt cx="3011805" cy="152019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2927" y="3921162"/>
              <a:ext cx="3011478" cy="151956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49699" y="3967733"/>
              <a:ext cx="2860040" cy="136778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930649" y="3948683"/>
              <a:ext cx="2898140" cy="1405890"/>
            </a:xfrm>
            <a:custGeom>
              <a:avLst/>
              <a:gdLst/>
              <a:ahLst/>
              <a:cxnLst/>
              <a:rect l="l" t="t" r="r" b="b"/>
              <a:pathLst>
                <a:path w="2898140" h="1405889">
                  <a:moveTo>
                    <a:pt x="0" y="1405889"/>
                  </a:moveTo>
                  <a:lnTo>
                    <a:pt x="2898140" y="1405889"/>
                  </a:lnTo>
                  <a:lnTo>
                    <a:pt x="2898140" y="0"/>
                  </a:lnTo>
                  <a:lnTo>
                    <a:pt x="0" y="0"/>
                  </a:lnTo>
                  <a:lnTo>
                    <a:pt x="0" y="140588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Page</a:t>
            </a:r>
            <a:r>
              <a:rPr spc="-3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pPr marL="12700">
                <a:lnSpc>
                  <a:spcPts val="1150"/>
                </a:lnSpc>
              </a:pPr>
              <a:t>2</a:t>
            </a:fld>
            <a:r>
              <a:rPr b="1" spc="-30" dirty="0">
                <a:latin typeface="Calibri"/>
                <a:cs typeface="Calibri"/>
              </a:rPr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b="1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620" y="449579"/>
            <a:ext cx="1018540" cy="3022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1590"/>
              </a:lnSpc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Lecture:</a:t>
            </a: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5382" y="449579"/>
            <a:ext cx="5767705" cy="302260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36830" rIns="0" bIns="0" rtlCol="0">
            <a:spAutoFit/>
          </a:bodyPr>
          <a:lstStyle/>
          <a:p>
            <a:pPr marR="59690" algn="r">
              <a:lnSpc>
                <a:spcPct val="100000"/>
              </a:lnSpc>
              <a:spcBef>
                <a:spcPts val="290"/>
              </a:spcBef>
            </a:pPr>
            <a:r>
              <a:rPr sz="1400" b="1" spc="-265" dirty="0">
                <a:solidFill>
                  <a:srgbClr val="FFFFFF"/>
                </a:solidFill>
                <a:latin typeface="Times New Roman"/>
                <a:cs typeface="Times New Roman"/>
              </a:rPr>
              <a:t>ني</a:t>
            </a:r>
            <a:r>
              <a:rPr sz="1400" b="1" spc="-415" dirty="0">
                <a:solidFill>
                  <a:srgbClr val="FFFFFF"/>
                </a:solidFill>
                <a:latin typeface="Times New Roman"/>
                <a:cs typeface="Times New Roman"/>
              </a:rPr>
              <a:t>س</a:t>
            </a:r>
            <a:r>
              <a:rPr sz="14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ح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دمحا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ه</a:t>
            </a:r>
            <a:r>
              <a:rPr sz="14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م</a:t>
            </a:r>
            <a:r>
              <a:rPr sz="1400" b="1" spc="-320" dirty="0">
                <a:solidFill>
                  <a:srgbClr val="FFFFFF"/>
                </a:solidFill>
                <a:latin typeface="Times New Roman"/>
                <a:cs typeface="Times New Roman"/>
              </a:rPr>
              <a:t>ع</a:t>
            </a:r>
            <a:r>
              <a:rPr sz="1400" b="1" spc="-315" dirty="0">
                <a:solidFill>
                  <a:srgbClr val="FFFFFF"/>
                </a:solidFill>
                <a:latin typeface="Times New Roman"/>
                <a:cs typeface="Times New Roman"/>
              </a:rPr>
              <a:t>ن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ي</a:t>
            </a:r>
            <a:r>
              <a:rPr sz="1400" b="1" spc="-310" dirty="0">
                <a:solidFill>
                  <a:srgbClr val="FFFFFF"/>
                </a:solidFill>
                <a:latin typeface="Times New Roman"/>
                <a:cs typeface="Times New Roman"/>
              </a:rPr>
              <a:t>ل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ع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:د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898651"/>
            <a:ext cx="6668134" cy="159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1</a:t>
            </a:r>
            <a:r>
              <a:rPr sz="1400" b="1" spc="-5" dirty="0">
                <a:latin typeface="Times New Roman"/>
                <a:cs typeface="Times New Roman"/>
              </a:rPr>
              <a:t>-PARALLEL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BLOCKOUT</a:t>
            </a:r>
            <a:r>
              <a:rPr sz="1400" spc="-5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44000"/>
              </a:lnSpc>
              <a:spcBef>
                <a:spcPts val="980"/>
              </a:spcBef>
            </a:pPr>
            <a:r>
              <a:rPr sz="1400" spc="-5" dirty="0">
                <a:latin typeface="Times New Roman"/>
                <a:cs typeface="Times New Roman"/>
              </a:rPr>
              <a:t>Parallel blockout is </a:t>
            </a:r>
            <a:r>
              <a:rPr sz="1400" dirty="0">
                <a:latin typeface="Times New Roman"/>
                <a:cs typeface="Times New Roman"/>
              </a:rPr>
              <a:t>necessary for </a:t>
            </a:r>
            <a:r>
              <a:rPr sz="1400" spc="-5" dirty="0">
                <a:latin typeface="Times New Roman"/>
                <a:cs typeface="Times New Roman"/>
              </a:rPr>
              <a:t>areas that will </a:t>
            </a:r>
            <a:r>
              <a:rPr sz="1400" dirty="0">
                <a:latin typeface="Times New Roman"/>
                <a:cs typeface="Times New Roman"/>
              </a:rPr>
              <a:t>be </a:t>
            </a:r>
            <a:r>
              <a:rPr sz="1400" spc="-5" dirty="0">
                <a:latin typeface="Times New Roman"/>
                <a:cs typeface="Times New Roman"/>
              </a:rPr>
              <a:t>used </a:t>
            </a:r>
            <a:r>
              <a:rPr sz="1400" spc="-10" dirty="0">
                <a:latin typeface="Times New Roman"/>
                <a:cs typeface="Times New Roman"/>
              </a:rPr>
              <a:t>as </a:t>
            </a:r>
            <a:r>
              <a:rPr sz="1400" spc="-5" dirty="0">
                <a:latin typeface="Times New Roman"/>
                <a:cs typeface="Times New Roman"/>
              </a:rPr>
              <a:t>guiding plane surfaces </a:t>
            </a:r>
            <a:r>
              <a:rPr sz="1400" spc="-10" dirty="0">
                <a:latin typeface="Times New Roman"/>
                <a:cs typeface="Times New Roman"/>
              </a:rPr>
              <a:t>and </a:t>
            </a:r>
            <a:r>
              <a:rPr sz="1400" spc="-5" dirty="0">
                <a:latin typeface="Times New Roman"/>
                <a:cs typeface="Times New Roman"/>
              </a:rPr>
              <a:t> over all undercut areas that </a:t>
            </a:r>
            <a:r>
              <a:rPr sz="1400" spc="-10" dirty="0">
                <a:latin typeface="Times New Roman"/>
                <a:cs typeface="Times New Roman"/>
              </a:rPr>
              <a:t>will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be crossed </a:t>
            </a:r>
            <a:r>
              <a:rPr sz="1400" dirty="0">
                <a:latin typeface="Times New Roman"/>
                <a:cs typeface="Times New Roman"/>
              </a:rPr>
              <a:t>by </a:t>
            </a:r>
            <a:r>
              <a:rPr sz="1400" spc="-5" dirty="0">
                <a:latin typeface="Times New Roman"/>
                <a:cs typeface="Times New Roman"/>
              </a:rPr>
              <a:t>major </a:t>
            </a:r>
            <a:r>
              <a:rPr sz="1400" dirty="0">
                <a:latin typeface="Times New Roman"/>
                <a:cs typeface="Times New Roman"/>
              </a:rPr>
              <a:t>or </a:t>
            </a:r>
            <a:r>
              <a:rPr sz="1400" spc="-10" dirty="0">
                <a:latin typeface="Times New Roman"/>
                <a:cs typeface="Times New Roman"/>
              </a:rPr>
              <a:t>minor </a:t>
            </a:r>
            <a:r>
              <a:rPr sz="1400" spc="-5" dirty="0">
                <a:latin typeface="Times New Roman"/>
                <a:cs typeface="Times New Roman"/>
              </a:rPr>
              <a:t>connectors. Hard inlay wax </a:t>
            </a:r>
            <a:r>
              <a:rPr sz="1400" dirty="0">
                <a:latin typeface="Times New Roman"/>
                <a:cs typeface="Times New Roman"/>
              </a:rPr>
              <a:t> may be </a:t>
            </a:r>
            <a:r>
              <a:rPr sz="1400" spc="-5" dirty="0">
                <a:latin typeface="Times New Roman"/>
                <a:cs typeface="Times New Roman"/>
              </a:rPr>
              <a:t>used satisfactorily </a:t>
            </a:r>
            <a:r>
              <a:rPr sz="1400" dirty="0">
                <a:latin typeface="Times New Roman"/>
                <a:cs typeface="Times New Roman"/>
              </a:rPr>
              <a:t>as a </a:t>
            </a:r>
            <a:r>
              <a:rPr sz="1400" spc="-5" dirty="0">
                <a:latin typeface="Times New Roman"/>
                <a:cs typeface="Times New Roman"/>
              </a:rPr>
              <a:t>blockout material. </a:t>
            </a:r>
            <a:r>
              <a:rPr sz="1400" dirty="0">
                <a:latin typeface="Times New Roman"/>
                <a:cs typeface="Times New Roman"/>
              </a:rPr>
              <a:t>It is </a:t>
            </a:r>
            <a:r>
              <a:rPr sz="1400" spc="-5" dirty="0">
                <a:latin typeface="Times New Roman"/>
                <a:cs typeface="Times New Roman"/>
              </a:rPr>
              <a:t>easily applied and is easily trimmed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with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surveyor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blade.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916550"/>
            <a:ext cx="6499225" cy="684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Times New Roman"/>
                <a:cs typeface="Times New Roman"/>
              </a:rPr>
              <a:t>Trimming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is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facilitated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by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slightly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warming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the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surveyor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blade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with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an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alcohol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5" dirty="0">
                <a:latin typeface="Times New Roman"/>
                <a:cs typeface="Times New Roman"/>
              </a:rPr>
              <a:t>torch: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tabLst>
                <a:tab pos="469900" algn="l"/>
              </a:tabLst>
            </a:pPr>
            <a:r>
              <a:rPr sz="1400" dirty="0">
                <a:latin typeface="Symbol"/>
                <a:cs typeface="Symbol"/>
              </a:rPr>
              <a:t>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Proximal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tooth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surfaces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to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used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guiding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planes.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53847" y="2738571"/>
            <a:ext cx="2044064" cy="1951355"/>
            <a:chOff x="2753847" y="2738571"/>
            <a:chExt cx="2044064" cy="19513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3847" y="2738571"/>
              <a:ext cx="2043724" cy="19508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8605" y="2785363"/>
              <a:ext cx="1884045" cy="1799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9555" y="2766313"/>
              <a:ext cx="1922145" cy="1837689"/>
            </a:xfrm>
            <a:custGeom>
              <a:avLst/>
              <a:gdLst/>
              <a:ahLst/>
              <a:cxnLst/>
              <a:rect l="l" t="t" r="r" b="b"/>
              <a:pathLst>
                <a:path w="1922145" h="1837689">
                  <a:moveTo>
                    <a:pt x="0" y="1837563"/>
                  </a:moveTo>
                  <a:lnTo>
                    <a:pt x="1922145" y="1837563"/>
                  </a:lnTo>
                  <a:lnTo>
                    <a:pt x="1922145" y="0"/>
                  </a:lnTo>
                  <a:lnTo>
                    <a:pt x="0" y="0"/>
                  </a:lnTo>
                  <a:lnTo>
                    <a:pt x="0" y="183756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2864" y="3685057"/>
              <a:ext cx="1328927" cy="66596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315843" y="3831393"/>
              <a:ext cx="908050" cy="332740"/>
            </a:xfrm>
            <a:custGeom>
              <a:avLst/>
              <a:gdLst/>
              <a:ahLst/>
              <a:cxnLst/>
              <a:rect l="l" t="t" r="r" b="b"/>
              <a:pathLst>
                <a:path w="908050" h="332739">
                  <a:moveTo>
                    <a:pt x="129365" y="165629"/>
                  </a:moveTo>
                  <a:lnTo>
                    <a:pt x="122211" y="167048"/>
                  </a:lnTo>
                  <a:lnTo>
                    <a:pt x="115951" y="171265"/>
                  </a:lnTo>
                  <a:lnTo>
                    <a:pt x="0" y="288740"/>
                  </a:lnTo>
                  <a:lnTo>
                    <a:pt x="159258" y="331793"/>
                  </a:lnTo>
                  <a:lnTo>
                    <a:pt x="166820" y="332317"/>
                  </a:lnTo>
                  <a:lnTo>
                    <a:pt x="173751" y="329983"/>
                  </a:lnTo>
                  <a:lnTo>
                    <a:pt x="179278" y="325221"/>
                  </a:lnTo>
                  <a:lnTo>
                    <a:pt x="182626" y="318458"/>
                  </a:lnTo>
                  <a:lnTo>
                    <a:pt x="183149" y="310896"/>
                  </a:lnTo>
                  <a:lnTo>
                    <a:pt x="180816" y="303964"/>
                  </a:lnTo>
                  <a:lnTo>
                    <a:pt x="176053" y="298438"/>
                  </a:lnTo>
                  <a:lnTo>
                    <a:pt x="173652" y="297249"/>
                  </a:lnTo>
                  <a:lnTo>
                    <a:pt x="41529" y="297249"/>
                  </a:lnTo>
                  <a:lnTo>
                    <a:pt x="31623" y="260419"/>
                  </a:lnTo>
                  <a:lnTo>
                    <a:pt x="99600" y="242056"/>
                  </a:lnTo>
                  <a:lnTo>
                    <a:pt x="143002" y="198062"/>
                  </a:lnTo>
                  <a:lnTo>
                    <a:pt x="147196" y="191730"/>
                  </a:lnTo>
                  <a:lnTo>
                    <a:pt x="148558" y="184552"/>
                  </a:lnTo>
                  <a:lnTo>
                    <a:pt x="147109" y="177399"/>
                  </a:lnTo>
                  <a:lnTo>
                    <a:pt x="142875" y="171138"/>
                  </a:lnTo>
                  <a:lnTo>
                    <a:pt x="136542" y="166997"/>
                  </a:lnTo>
                  <a:lnTo>
                    <a:pt x="129365" y="165629"/>
                  </a:lnTo>
                  <a:close/>
                </a:path>
                <a:path w="908050" h="332739">
                  <a:moveTo>
                    <a:pt x="99600" y="242056"/>
                  </a:moveTo>
                  <a:lnTo>
                    <a:pt x="31623" y="260419"/>
                  </a:lnTo>
                  <a:lnTo>
                    <a:pt x="41529" y="297249"/>
                  </a:lnTo>
                  <a:lnTo>
                    <a:pt x="59864" y="292296"/>
                  </a:lnTo>
                  <a:lnTo>
                    <a:pt x="50037" y="292296"/>
                  </a:lnTo>
                  <a:lnTo>
                    <a:pt x="41529" y="260419"/>
                  </a:lnTo>
                  <a:lnTo>
                    <a:pt x="81485" y="260419"/>
                  </a:lnTo>
                  <a:lnTo>
                    <a:pt x="99600" y="242056"/>
                  </a:lnTo>
                  <a:close/>
                </a:path>
                <a:path w="908050" h="332739">
                  <a:moveTo>
                    <a:pt x="109544" y="278876"/>
                  </a:moveTo>
                  <a:lnTo>
                    <a:pt x="41529" y="297249"/>
                  </a:lnTo>
                  <a:lnTo>
                    <a:pt x="173652" y="297249"/>
                  </a:lnTo>
                  <a:lnTo>
                    <a:pt x="169291" y="295090"/>
                  </a:lnTo>
                  <a:lnTo>
                    <a:pt x="109544" y="278876"/>
                  </a:lnTo>
                  <a:close/>
                </a:path>
                <a:path w="908050" h="332739">
                  <a:moveTo>
                    <a:pt x="41529" y="260419"/>
                  </a:moveTo>
                  <a:lnTo>
                    <a:pt x="50037" y="292296"/>
                  </a:lnTo>
                  <a:lnTo>
                    <a:pt x="73047" y="268972"/>
                  </a:lnTo>
                  <a:lnTo>
                    <a:pt x="41529" y="260419"/>
                  </a:lnTo>
                  <a:close/>
                </a:path>
                <a:path w="908050" h="332739">
                  <a:moveTo>
                    <a:pt x="73047" y="268972"/>
                  </a:moveTo>
                  <a:lnTo>
                    <a:pt x="50037" y="292296"/>
                  </a:lnTo>
                  <a:lnTo>
                    <a:pt x="59864" y="292296"/>
                  </a:lnTo>
                  <a:lnTo>
                    <a:pt x="109544" y="278876"/>
                  </a:lnTo>
                  <a:lnTo>
                    <a:pt x="73047" y="268972"/>
                  </a:lnTo>
                  <a:close/>
                </a:path>
                <a:path w="908050" h="332739">
                  <a:moveTo>
                    <a:pt x="797999" y="53400"/>
                  </a:moveTo>
                  <a:lnTo>
                    <a:pt x="99600" y="242056"/>
                  </a:lnTo>
                  <a:lnTo>
                    <a:pt x="73047" y="268972"/>
                  </a:lnTo>
                  <a:lnTo>
                    <a:pt x="109544" y="278876"/>
                  </a:lnTo>
                  <a:lnTo>
                    <a:pt x="808148" y="90165"/>
                  </a:lnTo>
                  <a:lnTo>
                    <a:pt x="834671" y="63316"/>
                  </a:lnTo>
                  <a:lnTo>
                    <a:pt x="797999" y="53400"/>
                  </a:lnTo>
                  <a:close/>
                </a:path>
                <a:path w="908050" h="332739">
                  <a:moveTo>
                    <a:pt x="81485" y="260419"/>
                  </a:moveTo>
                  <a:lnTo>
                    <a:pt x="41529" y="260419"/>
                  </a:lnTo>
                  <a:lnTo>
                    <a:pt x="73047" y="268972"/>
                  </a:lnTo>
                  <a:lnTo>
                    <a:pt x="81485" y="260419"/>
                  </a:lnTo>
                  <a:close/>
                </a:path>
                <a:path w="908050" h="332739">
                  <a:moveTo>
                    <a:pt x="875817" y="34994"/>
                  </a:moveTo>
                  <a:lnTo>
                    <a:pt x="866140" y="34994"/>
                  </a:lnTo>
                  <a:lnTo>
                    <a:pt x="876046" y="71824"/>
                  </a:lnTo>
                  <a:lnTo>
                    <a:pt x="808148" y="90165"/>
                  </a:lnTo>
                  <a:lnTo>
                    <a:pt x="764667" y="134181"/>
                  </a:lnTo>
                  <a:lnTo>
                    <a:pt x="760472" y="140513"/>
                  </a:lnTo>
                  <a:lnTo>
                    <a:pt x="759110" y="147691"/>
                  </a:lnTo>
                  <a:lnTo>
                    <a:pt x="760559" y="154844"/>
                  </a:lnTo>
                  <a:lnTo>
                    <a:pt x="764794" y="161105"/>
                  </a:lnTo>
                  <a:lnTo>
                    <a:pt x="771126" y="165300"/>
                  </a:lnTo>
                  <a:lnTo>
                    <a:pt x="778303" y="166661"/>
                  </a:lnTo>
                  <a:lnTo>
                    <a:pt x="785457" y="165213"/>
                  </a:lnTo>
                  <a:lnTo>
                    <a:pt x="791718" y="160978"/>
                  </a:lnTo>
                  <a:lnTo>
                    <a:pt x="907669" y="43630"/>
                  </a:lnTo>
                  <a:lnTo>
                    <a:pt x="875817" y="34994"/>
                  </a:lnTo>
                  <a:close/>
                </a:path>
                <a:path w="908050" h="332739">
                  <a:moveTo>
                    <a:pt x="834671" y="63316"/>
                  </a:moveTo>
                  <a:lnTo>
                    <a:pt x="808148" y="90165"/>
                  </a:lnTo>
                  <a:lnTo>
                    <a:pt x="876046" y="71824"/>
                  </a:lnTo>
                  <a:lnTo>
                    <a:pt x="866140" y="71824"/>
                  </a:lnTo>
                  <a:lnTo>
                    <a:pt x="834671" y="63316"/>
                  </a:lnTo>
                  <a:close/>
                </a:path>
                <a:path w="908050" h="332739">
                  <a:moveTo>
                    <a:pt x="857631" y="40074"/>
                  </a:moveTo>
                  <a:lnTo>
                    <a:pt x="834671" y="63316"/>
                  </a:lnTo>
                  <a:lnTo>
                    <a:pt x="866140" y="71824"/>
                  </a:lnTo>
                  <a:lnTo>
                    <a:pt x="857631" y="40074"/>
                  </a:lnTo>
                  <a:close/>
                </a:path>
                <a:path w="908050" h="332739">
                  <a:moveTo>
                    <a:pt x="867506" y="40074"/>
                  </a:moveTo>
                  <a:lnTo>
                    <a:pt x="857631" y="40074"/>
                  </a:lnTo>
                  <a:lnTo>
                    <a:pt x="866140" y="71824"/>
                  </a:lnTo>
                  <a:lnTo>
                    <a:pt x="876046" y="71824"/>
                  </a:lnTo>
                  <a:lnTo>
                    <a:pt x="867506" y="40074"/>
                  </a:lnTo>
                  <a:close/>
                </a:path>
                <a:path w="908050" h="332739">
                  <a:moveTo>
                    <a:pt x="866140" y="34994"/>
                  </a:moveTo>
                  <a:lnTo>
                    <a:pt x="797999" y="53400"/>
                  </a:lnTo>
                  <a:lnTo>
                    <a:pt x="834671" y="63316"/>
                  </a:lnTo>
                  <a:lnTo>
                    <a:pt x="857631" y="40074"/>
                  </a:lnTo>
                  <a:lnTo>
                    <a:pt x="867506" y="40074"/>
                  </a:lnTo>
                  <a:lnTo>
                    <a:pt x="866140" y="34994"/>
                  </a:lnTo>
                  <a:close/>
                </a:path>
                <a:path w="908050" h="332739">
                  <a:moveTo>
                    <a:pt x="740848" y="0"/>
                  </a:moveTo>
                  <a:lnTo>
                    <a:pt x="733917" y="2371"/>
                  </a:lnTo>
                  <a:lnTo>
                    <a:pt x="728390" y="7147"/>
                  </a:lnTo>
                  <a:lnTo>
                    <a:pt x="725043" y="13912"/>
                  </a:lnTo>
                  <a:lnTo>
                    <a:pt x="724519" y="21457"/>
                  </a:lnTo>
                  <a:lnTo>
                    <a:pt x="726852" y="28358"/>
                  </a:lnTo>
                  <a:lnTo>
                    <a:pt x="731615" y="33879"/>
                  </a:lnTo>
                  <a:lnTo>
                    <a:pt x="738378" y="37280"/>
                  </a:lnTo>
                  <a:lnTo>
                    <a:pt x="797999" y="53400"/>
                  </a:lnTo>
                  <a:lnTo>
                    <a:pt x="866140" y="34994"/>
                  </a:lnTo>
                  <a:lnTo>
                    <a:pt x="875817" y="34994"/>
                  </a:lnTo>
                  <a:lnTo>
                    <a:pt x="748411" y="450"/>
                  </a:lnTo>
                  <a:lnTo>
                    <a:pt x="7408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112493" y="5849055"/>
            <a:ext cx="3182620" cy="1951355"/>
            <a:chOff x="1112493" y="5849055"/>
            <a:chExt cx="3182620" cy="195135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2493" y="5849055"/>
              <a:ext cx="3182164" cy="19508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7129" y="5894958"/>
              <a:ext cx="3022599" cy="180009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48079" y="5875908"/>
              <a:ext cx="3060700" cy="1838325"/>
            </a:xfrm>
            <a:custGeom>
              <a:avLst/>
              <a:gdLst/>
              <a:ahLst/>
              <a:cxnLst/>
              <a:rect l="l" t="t" r="r" b="b"/>
              <a:pathLst>
                <a:path w="3060700" h="1838325">
                  <a:moveTo>
                    <a:pt x="0" y="1838198"/>
                  </a:moveTo>
                  <a:lnTo>
                    <a:pt x="3060699" y="1838198"/>
                  </a:lnTo>
                  <a:lnTo>
                    <a:pt x="3060699" y="0"/>
                  </a:lnTo>
                  <a:lnTo>
                    <a:pt x="0" y="0"/>
                  </a:lnTo>
                  <a:lnTo>
                    <a:pt x="0" y="183819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13431" y="6893064"/>
              <a:ext cx="1586483" cy="56386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525902" y="7016261"/>
              <a:ext cx="1167130" cy="276860"/>
            </a:xfrm>
            <a:custGeom>
              <a:avLst/>
              <a:gdLst/>
              <a:ahLst/>
              <a:cxnLst/>
              <a:rect l="l" t="t" r="r" b="b"/>
              <a:pathLst>
                <a:path w="1167129" h="276859">
                  <a:moveTo>
                    <a:pt x="1056909" y="215436"/>
                  </a:moveTo>
                  <a:lnTo>
                    <a:pt x="1000125" y="239883"/>
                  </a:lnTo>
                  <a:lnTo>
                    <a:pt x="993913" y="244131"/>
                  </a:lnTo>
                  <a:lnTo>
                    <a:pt x="989964" y="250249"/>
                  </a:lnTo>
                  <a:lnTo>
                    <a:pt x="988587" y="257438"/>
                  </a:lnTo>
                  <a:lnTo>
                    <a:pt x="990092" y="264902"/>
                  </a:lnTo>
                  <a:lnTo>
                    <a:pt x="994411" y="271111"/>
                  </a:lnTo>
                  <a:lnTo>
                    <a:pt x="1000553" y="275046"/>
                  </a:lnTo>
                  <a:lnTo>
                    <a:pt x="1007719" y="276385"/>
                  </a:lnTo>
                  <a:lnTo>
                    <a:pt x="1015111" y="274808"/>
                  </a:lnTo>
                  <a:lnTo>
                    <a:pt x="1133347" y="224008"/>
                  </a:lnTo>
                  <a:lnTo>
                    <a:pt x="1126871" y="224008"/>
                  </a:lnTo>
                  <a:lnTo>
                    <a:pt x="1056909" y="215436"/>
                  </a:lnTo>
                  <a:close/>
                </a:path>
                <a:path w="1167129" h="276859">
                  <a:moveTo>
                    <a:pt x="1091652" y="200479"/>
                  </a:moveTo>
                  <a:lnTo>
                    <a:pt x="1056909" y="215436"/>
                  </a:lnTo>
                  <a:lnTo>
                    <a:pt x="1126871" y="224008"/>
                  </a:lnTo>
                  <a:lnTo>
                    <a:pt x="1127331" y="220198"/>
                  </a:lnTo>
                  <a:lnTo>
                    <a:pt x="1117600" y="220198"/>
                  </a:lnTo>
                  <a:lnTo>
                    <a:pt x="1091652" y="200479"/>
                  </a:lnTo>
                  <a:close/>
                </a:path>
                <a:path w="1167129" h="276859">
                  <a:moveTo>
                    <a:pt x="1021254" y="106088"/>
                  </a:moveTo>
                  <a:lnTo>
                    <a:pt x="1014319" y="108406"/>
                  </a:lnTo>
                  <a:lnTo>
                    <a:pt x="1008634" y="113391"/>
                  </a:lnTo>
                  <a:lnTo>
                    <a:pt x="1005351" y="120203"/>
                  </a:lnTo>
                  <a:lnTo>
                    <a:pt x="1004951" y="127504"/>
                  </a:lnTo>
                  <a:lnTo>
                    <a:pt x="1007312" y="134447"/>
                  </a:lnTo>
                  <a:lnTo>
                    <a:pt x="1012317" y="140188"/>
                  </a:lnTo>
                  <a:lnTo>
                    <a:pt x="1061544" y="177598"/>
                  </a:lnTo>
                  <a:lnTo>
                    <a:pt x="1131443" y="186162"/>
                  </a:lnTo>
                  <a:lnTo>
                    <a:pt x="1126871" y="224008"/>
                  </a:lnTo>
                  <a:lnTo>
                    <a:pt x="1133347" y="224008"/>
                  </a:lnTo>
                  <a:lnTo>
                    <a:pt x="1166749" y="209657"/>
                  </a:lnTo>
                  <a:lnTo>
                    <a:pt x="1035304" y="109835"/>
                  </a:lnTo>
                  <a:lnTo>
                    <a:pt x="1028547" y="106533"/>
                  </a:lnTo>
                  <a:lnTo>
                    <a:pt x="1021254" y="106088"/>
                  </a:lnTo>
                  <a:close/>
                </a:path>
                <a:path w="1167129" h="276859">
                  <a:moveTo>
                    <a:pt x="1121664" y="187559"/>
                  </a:moveTo>
                  <a:lnTo>
                    <a:pt x="1091652" y="200479"/>
                  </a:lnTo>
                  <a:lnTo>
                    <a:pt x="1117600" y="220198"/>
                  </a:lnTo>
                  <a:lnTo>
                    <a:pt x="1121664" y="187559"/>
                  </a:lnTo>
                  <a:close/>
                </a:path>
                <a:path w="1167129" h="276859">
                  <a:moveTo>
                    <a:pt x="1131274" y="187559"/>
                  </a:moveTo>
                  <a:lnTo>
                    <a:pt x="1121664" y="187559"/>
                  </a:lnTo>
                  <a:lnTo>
                    <a:pt x="1117600" y="220198"/>
                  </a:lnTo>
                  <a:lnTo>
                    <a:pt x="1127331" y="220198"/>
                  </a:lnTo>
                  <a:lnTo>
                    <a:pt x="1131274" y="187559"/>
                  </a:lnTo>
                  <a:close/>
                </a:path>
                <a:path w="1167129" h="276859">
                  <a:moveTo>
                    <a:pt x="109839" y="61002"/>
                  </a:moveTo>
                  <a:lnTo>
                    <a:pt x="75176" y="75925"/>
                  </a:lnTo>
                  <a:lnTo>
                    <a:pt x="105297" y="98852"/>
                  </a:lnTo>
                  <a:lnTo>
                    <a:pt x="1056909" y="215436"/>
                  </a:lnTo>
                  <a:lnTo>
                    <a:pt x="1091652" y="200479"/>
                  </a:lnTo>
                  <a:lnTo>
                    <a:pt x="1061544" y="177598"/>
                  </a:lnTo>
                  <a:lnTo>
                    <a:pt x="109839" y="61002"/>
                  </a:lnTo>
                  <a:close/>
                </a:path>
                <a:path w="1167129" h="276859">
                  <a:moveTo>
                    <a:pt x="1061544" y="177598"/>
                  </a:moveTo>
                  <a:lnTo>
                    <a:pt x="1091652" y="200479"/>
                  </a:lnTo>
                  <a:lnTo>
                    <a:pt x="1121664" y="187559"/>
                  </a:lnTo>
                  <a:lnTo>
                    <a:pt x="1131274" y="187559"/>
                  </a:lnTo>
                  <a:lnTo>
                    <a:pt x="1131443" y="186162"/>
                  </a:lnTo>
                  <a:lnTo>
                    <a:pt x="1061544" y="177598"/>
                  </a:lnTo>
                  <a:close/>
                </a:path>
                <a:path w="1167129" h="276859">
                  <a:moveTo>
                    <a:pt x="159029" y="0"/>
                  </a:moveTo>
                  <a:lnTo>
                    <a:pt x="151638" y="1504"/>
                  </a:lnTo>
                  <a:lnTo>
                    <a:pt x="0" y="66782"/>
                  </a:lnTo>
                  <a:lnTo>
                    <a:pt x="131445" y="166604"/>
                  </a:lnTo>
                  <a:lnTo>
                    <a:pt x="138201" y="169886"/>
                  </a:lnTo>
                  <a:lnTo>
                    <a:pt x="145494" y="170287"/>
                  </a:lnTo>
                  <a:lnTo>
                    <a:pt x="152429" y="167925"/>
                  </a:lnTo>
                  <a:lnTo>
                    <a:pt x="158115" y="162921"/>
                  </a:lnTo>
                  <a:lnTo>
                    <a:pt x="161397" y="156110"/>
                  </a:lnTo>
                  <a:lnTo>
                    <a:pt x="161798" y="148824"/>
                  </a:lnTo>
                  <a:lnTo>
                    <a:pt x="159436" y="141918"/>
                  </a:lnTo>
                  <a:lnTo>
                    <a:pt x="154432" y="136251"/>
                  </a:lnTo>
                  <a:lnTo>
                    <a:pt x="105297" y="98852"/>
                  </a:lnTo>
                  <a:lnTo>
                    <a:pt x="35306" y="90277"/>
                  </a:lnTo>
                  <a:lnTo>
                    <a:pt x="39878" y="52431"/>
                  </a:lnTo>
                  <a:lnTo>
                    <a:pt x="129749" y="52431"/>
                  </a:lnTo>
                  <a:lnTo>
                    <a:pt x="166624" y="36556"/>
                  </a:lnTo>
                  <a:lnTo>
                    <a:pt x="172835" y="32236"/>
                  </a:lnTo>
                  <a:lnTo>
                    <a:pt x="176784" y="26094"/>
                  </a:lnTo>
                  <a:lnTo>
                    <a:pt x="178161" y="18928"/>
                  </a:lnTo>
                  <a:lnTo>
                    <a:pt x="176657" y="11537"/>
                  </a:lnTo>
                  <a:lnTo>
                    <a:pt x="172337" y="5326"/>
                  </a:lnTo>
                  <a:lnTo>
                    <a:pt x="166195" y="1377"/>
                  </a:lnTo>
                  <a:lnTo>
                    <a:pt x="159029" y="0"/>
                  </a:lnTo>
                  <a:close/>
                </a:path>
                <a:path w="1167129" h="276859">
                  <a:moveTo>
                    <a:pt x="39878" y="52431"/>
                  </a:moveTo>
                  <a:lnTo>
                    <a:pt x="35306" y="90277"/>
                  </a:lnTo>
                  <a:lnTo>
                    <a:pt x="105297" y="98852"/>
                  </a:lnTo>
                  <a:lnTo>
                    <a:pt x="92196" y="88880"/>
                  </a:lnTo>
                  <a:lnTo>
                    <a:pt x="45085" y="88880"/>
                  </a:lnTo>
                  <a:lnTo>
                    <a:pt x="49149" y="56114"/>
                  </a:lnTo>
                  <a:lnTo>
                    <a:pt x="69940" y="56114"/>
                  </a:lnTo>
                  <a:lnTo>
                    <a:pt x="39878" y="52431"/>
                  </a:lnTo>
                  <a:close/>
                </a:path>
                <a:path w="1167129" h="276859">
                  <a:moveTo>
                    <a:pt x="49149" y="56114"/>
                  </a:moveTo>
                  <a:lnTo>
                    <a:pt x="45085" y="88880"/>
                  </a:lnTo>
                  <a:lnTo>
                    <a:pt x="75176" y="75925"/>
                  </a:lnTo>
                  <a:lnTo>
                    <a:pt x="49149" y="56114"/>
                  </a:lnTo>
                  <a:close/>
                </a:path>
                <a:path w="1167129" h="276859">
                  <a:moveTo>
                    <a:pt x="75176" y="75925"/>
                  </a:moveTo>
                  <a:lnTo>
                    <a:pt x="45085" y="88880"/>
                  </a:lnTo>
                  <a:lnTo>
                    <a:pt x="92196" y="88880"/>
                  </a:lnTo>
                  <a:lnTo>
                    <a:pt x="75176" y="75925"/>
                  </a:lnTo>
                  <a:close/>
                </a:path>
                <a:path w="1167129" h="276859">
                  <a:moveTo>
                    <a:pt x="69940" y="56114"/>
                  </a:moveTo>
                  <a:lnTo>
                    <a:pt x="49149" y="56114"/>
                  </a:lnTo>
                  <a:lnTo>
                    <a:pt x="75176" y="75925"/>
                  </a:lnTo>
                  <a:lnTo>
                    <a:pt x="109839" y="61002"/>
                  </a:lnTo>
                  <a:lnTo>
                    <a:pt x="69940" y="56114"/>
                  </a:lnTo>
                  <a:close/>
                </a:path>
                <a:path w="1167129" h="276859">
                  <a:moveTo>
                    <a:pt x="129749" y="52431"/>
                  </a:moveTo>
                  <a:lnTo>
                    <a:pt x="39878" y="52431"/>
                  </a:lnTo>
                  <a:lnTo>
                    <a:pt x="109839" y="61002"/>
                  </a:lnTo>
                  <a:lnTo>
                    <a:pt x="129749" y="52431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395182" y="5849055"/>
            <a:ext cx="2050414" cy="1951355"/>
            <a:chOff x="4395182" y="5849055"/>
            <a:chExt cx="2050414" cy="195135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5182" y="5849055"/>
              <a:ext cx="2049847" cy="19508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0080" y="5894958"/>
              <a:ext cx="1890141" cy="179958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431030" y="5875908"/>
              <a:ext cx="1928495" cy="1837689"/>
            </a:xfrm>
            <a:custGeom>
              <a:avLst/>
              <a:gdLst/>
              <a:ahLst/>
              <a:cxnLst/>
              <a:rect l="l" t="t" r="r" b="b"/>
              <a:pathLst>
                <a:path w="1928495" h="1837690">
                  <a:moveTo>
                    <a:pt x="0" y="1837689"/>
                  </a:moveTo>
                  <a:lnTo>
                    <a:pt x="1928241" y="1837689"/>
                  </a:lnTo>
                  <a:lnTo>
                    <a:pt x="1928241" y="0"/>
                  </a:lnTo>
                  <a:lnTo>
                    <a:pt x="0" y="0"/>
                  </a:lnTo>
                  <a:lnTo>
                    <a:pt x="0" y="183768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Page</a:t>
            </a:r>
            <a:r>
              <a:rPr spc="-3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pPr marL="12700">
                <a:lnSpc>
                  <a:spcPts val="1150"/>
                </a:lnSpc>
              </a:pPr>
              <a:t>3</a:t>
            </a:fld>
            <a:r>
              <a:rPr b="1" spc="-30" dirty="0">
                <a:latin typeface="Calibri"/>
                <a:cs typeface="Calibri"/>
              </a:rPr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b="1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620" y="449579"/>
            <a:ext cx="1018540" cy="3022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1590"/>
              </a:lnSpc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Lecture:</a:t>
            </a: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5382" y="449579"/>
            <a:ext cx="5767705" cy="302260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36830" rIns="0" bIns="0" rtlCol="0">
            <a:spAutoFit/>
          </a:bodyPr>
          <a:lstStyle/>
          <a:p>
            <a:pPr marR="59690" algn="r">
              <a:lnSpc>
                <a:spcPct val="100000"/>
              </a:lnSpc>
              <a:spcBef>
                <a:spcPts val="290"/>
              </a:spcBef>
            </a:pPr>
            <a:r>
              <a:rPr sz="1400" b="1" spc="-265" dirty="0">
                <a:solidFill>
                  <a:srgbClr val="FFFFFF"/>
                </a:solidFill>
                <a:latin typeface="Times New Roman"/>
                <a:cs typeface="Times New Roman"/>
              </a:rPr>
              <a:t>ني</a:t>
            </a:r>
            <a:r>
              <a:rPr sz="1400" b="1" spc="-415" dirty="0">
                <a:solidFill>
                  <a:srgbClr val="FFFFFF"/>
                </a:solidFill>
                <a:latin typeface="Times New Roman"/>
                <a:cs typeface="Times New Roman"/>
              </a:rPr>
              <a:t>س</a:t>
            </a:r>
            <a:r>
              <a:rPr sz="14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ح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دمحا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ه</a:t>
            </a:r>
            <a:r>
              <a:rPr sz="14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م</a:t>
            </a:r>
            <a:r>
              <a:rPr sz="1400" b="1" spc="-320" dirty="0">
                <a:solidFill>
                  <a:srgbClr val="FFFFFF"/>
                </a:solidFill>
                <a:latin typeface="Times New Roman"/>
                <a:cs typeface="Times New Roman"/>
              </a:rPr>
              <a:t>ع</a:t>
            </a:r>
            <a:r>
              <a:rPr sz="1400" b="1" spc="-315" dirty="0">
                <a:solidFill>
                  <a:srgbClr val="FFFFFF"/>
                </a:solidFill>
                <a:latin typeface="Times New Roman"/>
                <a:cs typeface="Times New Roman"/>
              </a:rPr>
              <a:t>ن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ي</a:t>
            </a:r>
            <a:r>
              <a:rPr sz="1400" b="1" spc="-310" dirty="0">
                <a:solidFill>
                  <a:srgbClr val="FFFFFF"/>
                </a:solidFill>
                <a:latin typeface="Times New Roman"/>
                <a:cs typeface="Times New Roman"/>
              </a:rPr>
              <a:t>ل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ع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:د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910844"/>
            <a:ext cx="23888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sz="1400" dirty="0">
                <a:latin typeface="Symbol"/>
                <a:cs typeface="Symbol"/>
              </a:rPr>
              <a:t>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Beneath all minor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connectors.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3587622"/>
            <a:ext cx="3891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sz="1400" dirty="0">
                <a:latin typeface="Symbol"/>
                <a:cs typeface="Symbol"/>
              </a:rPr>
              <a:t>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Tissue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undercuts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to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crossed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rigid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connectors.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5715126"/>
            <a:ext cx="41084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1300" algn="l"/>
              </a:tabLst>
            </a:pPr>
            <a:r>
              <a:rPr sz="1400" dirty="0">
                <a:latin typeface="Symbol"/>
                <a:cs typeface="Symbol"/>
              </a:rPr>
              <a:t>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Tissue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undercuts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to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crossed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origin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bar clasps.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75885" y="1397451"/>
            <a:ext cx="2752725" cy="1951355"/>
            <a:chOff x="2375885" y="1397451"/>
            <a:chExt cx="2752725" cy="19513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5885" y="1397451"/>
              <a:ext cx="2752404" cy="19508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0780" y="1444370"/>
              <a:ext cx="2593467" cy="179959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411730" y="1425320"/>
              <a:ext cx="2632075" cy="1837689"/>
            </a:xfrm>
            <a:custGeom>
              <a:avLst/>
              <a:gdLst/>
              <a:ahLst/>
              <a:cxnLst/>
              <a:rect l="l" t="t" r="r" b="b"/>
              <a:pathLst>
                <a:path w="2632075" h="1837689">
                  <a:moveTo>
                    <a:pt x="0" y="1837690"/>
                  </a:moveTo>
                  <a:lnTo>
                    <a:pt x="2631567" y="1837690"/>
                  </a:lnTo>
                  <a:lnTo>
                    <a:pt x="2631567" y="0"/>
                  </a:lnTo>
                  <a:lnTo>
                    <a:pt x="0" y="0"/>
                  </a:lnTo>
                  <a:lnTo>
                    <a:pt x="0" y="183769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884" y="2180831"/>
              <a:ext cx="815352" cy="66142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18205" y="2316860"/>
              <a:ext cx="621665" cy="467359"/>
            </a:xfrm>
            <a:custGeom>
              <a:avLst/>
              <a:gdLst/>
              <a:ahLst/>
              <a:cxnLst/>
              <a:rect l="l" t="t" r="r" b="b"/>
              <a:pathLst>
                <a:path w="621664" h="467360">
                  <a:moveTo>
                    <a:pt x="40418" y="30098"/>
                  </a:moveTo>
                  <a:lnTo>
                    <a:pt x="50253" y="53205"/>
                  </a:lnTo>
                  <a:lnTo>
                    <a:pt x="606425" y="467359"/>
                  </a:lnTo>
                  <a:lnTo>
                    <a:pt x="621665" y="447040"/>
                  </a:lnTo>
                  <a:lnTo>
                    <a:pt x="65512" y="32899"/>
                  </a:lnTo>
                  <a:lnTo>
                    <a:pt x="40418" y="30098"/>
                  </a:lnTo>
                  <a:close/>
                </a:path>
                <a:path w="621664" h="467360">
                  <a:moveTo>
                    <a:pt x="0" y="0"/>
                  </a:moveTo>
                  <a:lnTo>
                    <a:pt x="43053" y="101219"/>
                  </a:lnTo>
                  <a:lnTo>
                    <a:pt x="45847" y="107569"/>
                  </a:lnTo>
                  <a:lnTo>
                    <a:pt x="53212" y="110617"/>
                  </a:lnTo>
                  <a:lnTo>
                    <a:pt x="59690" y="107823"/>
                  </a:lnTo>
                  <a:lnTo>
                    <a:pt x="66167" y="105155"/>
                  </a:lnTo>
                  <a:lnTo>
                    <a:pt x="69215" y="97663"/>
                  </a:lnTo>
                  <a:lnTo>
                    <a:pt x="66421" y="91186"/>
                  </a:lnTo>
                  <a:lnTo>
                    <a:pt x="50253" y="53205"/>
                  </a:lnTo>
                  <a:lnTo>
                    <a:pt x="12573" y="25146"/>
                  </a:lnTo>
                  <a:lnTo>
                    <a:pt x="27812" y="4825"/>
                  </a:lnTo>
                  <a:lnTo>
                    <a:pt x="42787" y="4825"/>
                  </a:lnTo>
                  <a:lnTo>
                    <a:pt x="0" y="0"/>
                  </a:lnTo>
                  <a:close/>
                </a:path>
                <a:path w="621664" h="467360">
                  <a:moveTo>
                    <a:pt x="27812" y="4825"/>
                  </a:moveTo>
                  <a:lnTo>
                    <a:pt x="12573" y="25146"/>
                  </a:lnTo>
                  <a:lnTo>
                    <a:pt x="50253" y="53205"/>
                  </a:lnTo>
                  <a:lnTo>
                    <a:pt x="40418" y="30098"/>
                  </a:lnTo>
                  <a:lnTo>
                    <a:pt x="18796" y="27686"/>
                  </a:lnTo>
                  <a:lnTo>
                    <a:pt x="31877" y="10032"/>
                  </a:lnTo>
                  <a:lnTo>
                    <a:pt x="34805" y="10032"/>
                  </a:lnTo>
                  <a:lnTo>
                    <a:pt x="27812" y="4825"/>
                  </a:lnTo>
                  <a:close/>
                </a:path>
                <a:path w="621664" h="467360">
                  <a:moveTo>
                    <a:pt x="42787" y="4825"/>
                  </a:moveTo>
                  <a:lnTo>
                    <a:pt x="27812" y="4825"/>
                  </a:lnTo>
                  <a:lnTo>
                    <a:pt x="65512" y="32899"/>
                  </a:lnTo>
                  <a:lnTo>
                    <a:pt x="113411" y="38226"/>
                  </a:lnTo>
                  <a:lnTo>
                    <a:pt x="119634" y="33274"/>
                  </a:lnTo>
                  <a:lnTo>
                    <a:pt x="120396" y="26289"/>
                  </a:lnTo>
                  <a:lnTo>
                    <a:pt x="121285" y="19303"/>
                  </a:lnTo>
                  <a:lnTo>
                    <a:pt x="116205" y="13080"/>
                  </a:lnTo>
                  <a:lnTo>
                    <a:pt x="42787" y="4825"/>
                  </a:lnTo>
                  <a:close/>
                </a:path>
                <a:path w="621664" h="467360">
                  <a:moveTo>
                    <a:pt x="34805" y="10032"/>
                  </a:moveTo>
                  <a:lnTo>
                    <a:pt x="31877" y="10032"/>
                  </a:lnTo>
                  <a:lnTo>
                    <a:pt x="40418" y="30098"/>
                  </a:lnTo>
                  <a:lnTo>
                    <a:pt x="65512" y="32899"/>
                  </a:lnTo>
                  <a:lnTo>
                    <a:pt x="34805" y="10032"/>
                  </a:lnTo>
                  <a:close/>
                </a:path>
                <a:path w="621664" h="467360">
                  <a:moveTo>
                    <a:pt x="31877" y="10032"/>
                  </a:moveTo>
                  <a:lnTo>
                    <a:pt x="18796" y="27686"/>
                  </a:lnTo>
                  <a:lnTo>
                    <a:pt x="40418" y="30098"/>
                  </a:lnTo>
                  <a:lnTo>
                    <a:pt x="31877" y="10032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569210" y="4044695"/>
            <a:ext cx="2421890" cy="1452245"/>
            <a:chOff x="2569210" y="4044695"/>
            <a:chExt cx="2421890" cy="145224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9210" y="4044695"/>
              <a:ext cx="2421509" cy="14522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2904" y="4738141"/>
              <a:ext cx="618731" cy="66596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465449" y="4927345"/>
              <a:ext cx="368935" cy="415290"/>
            </a:xfrm>
            <a:custGeom>
              <a:avLst/>
              <a:gdLst/>
              <a:ahLst/>
              <a:cxnLst/>
              <a:rect l="l" t="t" r="r" b="b"/>
              <a:pathLst>
                <a:path w="368935" h="415289">
                  <a:moveTo>
                    <a:pt x="318811" y="56745"/>
                  </a:moveTo>
                  <a:lnTo>
                    <a:pt x="282854" y="68670"/>
                  </a:lnTo>
                  <a:lnTo>
                    <a:pt x="0" y="390016"/>
                  </a:lnTo>
                  <a:lnTo>
                    <a:pt x="28701" y="415163"/>
                  </a:lnTo>
                  <a:lnTo>
                    <a:pt x="311550" y="93699"/>
                  </a:lnTo>
                  <a:lnTo>
                    <a:pt x="318811" y="56745"/>
                  </a:lnTo>
                  <a:close/>
                </a:path>
                <a:path w="368935" h="415289">
                  <a:moveTo>
                    <a:pt x="365593" y="15748"/>
                  </a:moveTo>
                  <a:lnTo>
                    <a:pt x="329438" y="15748"/>
                  </a:lnTo>
                  <a:lnTo>
                    <a:pt x="358013" y="40893"/>
                  </a:lnTo>
                  <a:lnTo>
                    <a:pt x="311550" y="93699"/>
                  </a:lnTo>
                  <a:lnTo>
                    <a:pt x="299592" y="154559"/>
                  </a:lnTo>
                  <a:lnTo>
                    <a:pt x="299630" y="162105"/>
                  </a:lnTo>
                  <a:lnTo>
                    <a:pt x="302466" y="168830"/>
                  </a:lnTo>
                  <a:lnTo>
                    <a:pt x="307611" y="174007"/>
                  </a:lnTo>
                  <a:lnTo>
                    <a:pt x="314578" y="176911"/>
                  </a:lnTo>
                  <a:lnTo>
                    <a:pt x="322197" y="176873"/>
                  </a:lnTo>
                  <a:lnTo>
                    <a:pt x="328945" y="174037"/>
                  </a:lnTo>
                  <a:lnTo>
                    <a:pt x="334099" y="168892"/>
                  </a:lnTo>
                  <a:lnTo>
                    <a:pt x="336930" y="161925"/>
                  </a:lnTo>
                  <a:lnTo>
                    <a:pt x="365593" y="15748"/>
                  </a:lnTo>
                  <a:close/>
                </a:path>
                <a:path w="368935" h="415289">
                  <a:moveTo>
                    <a:pt x="339540" y="24637"/>
                  </a:moveTo>
                  <a:lnTo>
                    <a:pt x="325120" y="24637"/>
                  </a:lnTo>
                  <a:lnTo>
                    <a:pt x="349758" y="46482"/>
                  </a:lnTo>
                  <a:lnTo>
                    <a:pt x="318811" y="56745"/>
                  </a:lnTo>
                  <a:lnTo>
                    <a:pt x="311550" y="93699"/>
                  </a:lnTo>
                  <a:lnTo>
                    <a:pt x="358013" y="40893"/>
                  </a:lnTo>
                  <a:lnTo>
                    <a:pt x="339540" y="24637"/>
                  </a:lnTo>
                  <a:close/>
                </a:path>
                <a:path w="368935" h="415289">
                  <a:moveTo>
                    <a:pt x="368680" y="0"/>
                  </a:moveTo>
                  <a:lnTo>
                    <a:pt x="212216" y="52070"/>
                  </a:lnTo>
                  <a:lnTo>
                    <a:pt x="205634" y="55820"/>
                  </a:lnTo>
                  <a:lnTo>
                    <a:pt x="201183" y="61594"/>
                  </a:lnTo>
                  <a:lnTo>
                    <a:pt x="199233" y="68607"/>
                  </a:lnTo>
                  <a:lnTo>
                    <a:pt x="200151" y="76073"/>
                  </a:lnTo>
                  <a:lnTo>
                    <a:pt x="203902" y="82655"/>
                  </a:lnTo>
                  <a:lnTo>
                    <a:pt x="209676" y="87106"/>
                  </a:lnTo>
                  <a:lnTo>
                    <a:pt x="216689" y="89056"/>
                  </a:lnTo>
                  <a:lnTo>
                    <a:pt x="224154" y="88137"/>
                  </a:lnTo>
                  <a:lnTo>
                    <a:pt x="282854" y="68670"/>
                  </a:lnTo>
                  <a:lnTo>
                    <a:pt x="329438" y="15748"/>
                  </a:lnTo>
                  <a:lnTo>
                    <a:pt x="365593" y="15748"/>
                  </a:lnTo>
                  <a:lnTo>
                    <a:pt x="368680" y="0"/>
                  </a:lnTo>
                  <a:close/>
                </a:path>
                <a:path w="368935" h="415289">
                  <a:moveTo>
                    <a:pt x="329438" y="15748"/>
                  </a:moveTo>
                  <a:lnTo>
                    <a:pt x="282854" y="68670"/>
                  </a:lnTo>
                  <a:lnTo>
                    <a:pt x="318811" y="56745"/>
                  </a:lnTo>
                  <a:lnTo>
                    <a:pt x="325120" y="24637"/>
                  </a:lnTo>
                  <a:lnTo>
                    <a:pt x="339540" y="24637"/>
                  </a:lnTo>
                  <a:lnTo>
                    <a:pt x="329438" y="15748"/>
                  </a:lnTo>
                  <a:close/>
                </a:path>
                <a:path w="368935" h="415289">
                  <a:moveTo>
                    <a:pt x="325120" y="24637"/>
                  </a:moveTo>
                  <a:lnTo>
                    <a:pt x="318811" y="56745"/>
                  </a:lnTo>
                  <a:lnTo>
                    <a:pt x="349758" y="46482"/>
                  </a:lnTo>
                  <a:lnTo>
                    <a:pt x="325120" y="24637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772121" y="6202623"/>
            <a:ext cx="2004695" cy="1951355"/>
            <a:chOff x="2772121" y="6202623"/>
            <a:chExt cx="2004695" cy="195135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2121" y="6202623"/>
              <a:ext cx="2004128" cy="19508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27655" y="6248907"/>
              <a:ext cx="1844040" cy="179946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08605" y="6229857"/>
              <a:ext cx="1882139" cy="1837689"/>
            </a:xfrm>
            <a:custGeom>
              <a:avLst/>
              <a:gdLst/>
              <a:ahLst/>
              <a:cxnLst/>
              <a:rect l="l" t="t" r="r" b="b"/>
              <a:pathLst>
                <a:path w="1882139" h="1837690">
                  <a:moveTo>
                    <a:pt x="0" y="1837563"/>
                  </a:moveTo>
                  <a:lnTo>
                    <a:pt x="1882140" y="1837563"/>
                  </a:lnTo>
                  <a:lnTo>
                    <a:pt x="1882140" y="0"/>
                  </a:lnTo>
                  <a:lnTo>
                    <a:pt x="0" y="0"/>
                  </a:lnTo>
                  <a:lnTo>
                    <a:pt x="0" y="183756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6476" y="7174966"/>
              <a:ext cx="1377696" cy="7864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089529" y="7349616"/>
              <a:ext cx="1127125" cy="551180"/>
            </a:xfrm>
            <a:custGeom>
              <a:avLst/>
              <a:gdLst/>
              <a:ahLst/>
              <a:cxnLst/>
              <a:rect l="l" t="t" r="r" b="b"/>
              <a:pathLst>
                <a:path w="1127125" h="551179">
                  <a:moveTo>
                    <a:pt x="1020618" y="43718"/>
                  </a:moveTo>
                  <a:lnTo>
                    <a:pt x="0" y="516382"/>
                  </a:lnTo>
                  <a:lnTo>
                    <a:pt x="16001" y="551053"/>
                  </a:lnTo>
                  <a:lnTo>
                    <a:pt x="1036611" y="78329"/>
                  </a:lnTo>
                  <a:lnTo>
                    <a:pt x="1058234" y="47309"/>
                  </a:lnTo>
                  <a:lnTo>
                    <a:pt x="1020618" y="43718"/>
                  </a:lnTo>
                  <a:close/>
                </a:path>
                <a:path w="1127125" h="551179">
                  <a:moveTo>
                    <a:pt x="1112180" y="14097"/>
                  </a:moveTo>
                  <a:lnTo>
                    <a:pt x="1084580" y="14097"/>
                  </a:lnTo>
                  <a:lnTo>
                    <a:pt x="1100708" y="48641"/>
                  </a:lnTo>
                  <a:lnTo>
                    <a:pt x="1036611" y="78329"/>
                  </a:lnTo>
                  <a:lnTo>
                    <a:pt x="1001268" y="129032"/>
                  </a:lnTo>
                  <a:lnTo>
                    <a:pt x="998289" y="135983"/>
                  </a:lnTo>
                  <a:lnTo>
                    <a:pt x="998204" y="143303"/>
                  </a:lnTo>
                  <a:lnTo>
                    <a:pt x="1000857" y="150123"/>
                  </a:lnTo>
                  <a:lnTo>
                    <a:pt x="1006094" y="155575"/>
                  </a:lnTo>
                  <a:lnTo>
                    <a:pt x="1013025" y="158573"/>
                  </a:lnTo>
                  <a:lnTo>
                    <a:pt x="1020302" y="158702"/>
                  </a:lnTo>
                  <a:lnTo>
                    <a:pt x="1027078" y="156092"/>
                  </a:lnTo>
                  <a:lnTo>
                    <a:pt x="1032509" y="150876"/>
                  </a:lnTo>
                  <a:lnTo>
                    <a:pt x="1126997" y="15494"/>
                  </a:lnTo>
                  <a:lnTo>
                    <a:pt x="1112180" y="14097"/>
                  </a:lnTo>
                  <a:close/>
                </a:path>
                <a:path w="1127125" h="551179">
                  <a:moveTo>
                    <a:pt x="1058234" y="47309"/>
                  </a:moveTo>
                  <a:lnTo>
                    <a:pt x="1036611" y="78329"/>
                  </a:lnTo>
                  <a:lnTo>
                    <a:pt x="1096870" y="50419"/>
                  </a:lnTo>
                  <a:lnTo>
                    <a:pt x="1090803" y="50419"/>
                  </a:lnTo>
                  <a:lnTo>
                    <a:pt x="1058234" y="47309"/>
                  </a:lnTo>
                  <a:close/>
                </a:path>
                <a:path w="1127125" h="551179">
                  <a:moveTo>
                    <a:pt x="1076959" y="20447"/>
                  </a:moveTo>
                  <a:lnTo>
                    <a:pt x="1058234" y="47309"/>
                  </a:lnTo>
                  <a:lnTo>
                    <a:pt x="1090803" y="50419"/>
                  </a:lnTo>
                  <a:lnTo>
                    <a:pt x="1076959" y="20447"/>
                  </a:lnTo>
                  <a:close/>
                </a:path>
                <a:path w="1127125" h="551179">
                  <a:moveTo>
                    <a:pt x="1087544" y="20447"/>
                  </a:moveTo>
                  <a:lnTo>
                    <a:pt x="1076959" y="20447"/>
                  </a:lnTo>
                  <a:lnTo>
                    <a:pt x="1090803" y="50419"/>
                  </a:lnTo>
                  <a:lnTo>
                    <a:pt x="1096870" y="50419"/>
                  </a:lnTo>
                  <a:lnTo>
                    <a:pt x="1100708" y="48641"/>
                  </a:lnTo>
                  <a:lnTo>
                    <a:pt x="1087544" y="20447"/>
                  </a:lnTo>
                  <a:close/>
                </a:path>
                <a:path w="1127125" h="551179">
                  <a:moveTo>
                    <a:pt x="1084580" y="14097"/>
                  </a:moveTo>
                  <a:lnTo>
                    <a:pt x="1020618" y="43718"/>
                  </a:lnTo>
                  <a:lnTo>
                    <a:pt x="1058234" y="47309"/>
                  </a:lnTo>
                  <a:lnTo>
                    <a:pt x="1076959" y="20447"/>
                  </a:lnTo>
                  <a:lnTo>
                    <a:pt x="1087544" y="20447"/>
                  </a:lnTo>
                  <a:lnTo>
                    <a:pt x="1084580" y="14097"/>
                  </a:lnTo>
                  <a:close/>
                </a:path>
                <a:path w="1127125" h="551179">
                  <a:moveTo>
                    <a:pt x="962659" y="0"/>
                  </a:moveTo>
                  <a:lnTo>
                    <a:pt x="955174" y="767"/>
                  </a:lnTo>
                  <a:lnTo>
                    <a:pt x="948785" y="4238"/>
                  </a:lnTo>
                  <a:lnTo>
                    <a:pt x="944157" y="9876"/>
                  </a:lnTo>
                  <a:lnTo>
                    <a:pt x="941958" y="17145"/>
                  </a:lnTo>
                  <a:lnTo>
                    <a:pt x="942744" y="24647"/>
                  </a:lnTo>
                  <a:lnTo>
                    <a:pt x="946245" y="31067"/>
                  </a:lnTo>
                  <a:lnTo>
                    <a:pt x="951888" y="35700"/>
                  </a:lnTo>
                  <a:lnTo>
                    <a:pt x="959104" y="37846"/>
                  </a:lnTo>
                  <a:lnTo>
                    <a:pt x="1020618" y="43718"/>
                  </a:lnTo>
                  <a:lnTo>
                    <a:pt x="1084580" y="14097"/>
                  </a:lnTo>
                  <a:lnTo>
                    <a:pt x="1112180" y="14097"/>
                  </a:lnTo>
                  <a:lnTo>
                    <a:pt x="96265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Page</a:t>
            </a:r>
            <a:r>
              <a:rPr spc="-3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pPr marL="12700">
                <a:lnSpc>
                  <a:spcPts val="1150"/>
                </a:lnSpc>
              </a:pPr>
              <a:t>4</a:t>
            </a:fld>
            <a:r>
              <a:rPr b="1" spc="-30" dirty="0">
                <a:latin typeface="Calibri"/>
                <a:cs typeface="Calibri"/>
              </a:rPr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b="1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620" y="449579"/>
            <a:ext cx="1018540" cy="3022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1590"/>
              </a:lnSpc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Lecture:</a:t>
            </a: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5382" y="449579"/>
            <a:ext cx="5767705" cy="302260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36830" rIns="0" bIns="0" rtlCol="0">
            <a:spAutoFit/>
          </a:bodyPr>
          <a:lstStyle/>
          <a:p>
            <a:pPr marR="59690" algn="r">
              <a:lnSpc>
                <a:spcPct val="100000"/>
              </a:lnSpc>
              <a:spcBef>
                <a:spcPts val="290"/>
              </a:spcBef>
            </a:pPr>
            <a:r>
              <a:rPr sz="1400" b="1" spc="-265" dirty="0">
                <a:solidFill>
                  <a:srgbClr val="FFFFFF"/>
                </a:solidFill>
                <a:latin typeface="Times New Roman"/>
                <a:cs typeface="Times New Roman"/>
              </a:rPr>
              <a:t>ني</a:t>
            </a:r>
            <a:r>
              <a:rPr sz="1400" b="1" spc="-415" dirty="0">
                <a:solidFill>
                  <a:srgbClr val="FFFFFF"/>
                </a:solidFill>
                <a:latin typeface="Times New Roman"/>
                <a:cs typeface="Times New Roman"/>
              </a:rPr>
              <a:t>س</a:t>
            </a:r>
            <a:r>
              <a:rPr sz="14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ح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دمحا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ه</a:t>
            </a:r>
            <a:r>
              <a:rPr sz="14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م</a:t>
            </a:r>
            <a:r>
              <a:rPr sz="1400" b="1" spc="-320" dirty="0">
                <a:solidFill>
                  <a:srgbClr val="FFFFFF"/>
                </a:solidFill>
                <a:latin typeface="Times New Roman"/>
                <a:cs typeface="Times New Roman"/>
              </a:rPr>
              <a:t>ع</a:t>
            </a:r>
            <a:r>
              <a:rPr sz="1400" b="1" spc="-315" dirty="0">
                <a:solidFill>
                  <a:srgbClr val="FFFFFF"/>
                </a:solidFill>
                <a:latin typeface="Times New Roman"/>
                <a:cs typeface="Times New Roman"/>
              </a:rPr>
              <a:t>ن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ي</a:t>
            </a:r>
            <a:r>
              <a:rPr sz="1400" b="1" spc="-310" dirty="0">
                <a:solidFill>
                  <a:srgbClr val="FFFFFF"/>
                </a:solidFill>
                <a:latin typeface="Times New Roman"/>
                <a:cs typeface="Times New Roman"/>
              </a:rPr>
              <a:t>ل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ع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:د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910844"/>
            <a:ext cx="5810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sz="1400" dirty="0">
                <a:latin typeface="Symbol"/>
                <a:cs typeface="Symbol"/>
              </a:rPr>
              <a:t>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Deep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interproximal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spaces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to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covered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minor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connectors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or</a:t>
            </a:r>
            <a:r>
              <a:rPr sz="1400" dirty="0">
                <a:latin typeface="Times New Roman"/>
                <a:cs typeface="Times New Roman"/>
              </a:rPr>
              <a:t> linguoplates.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3587622"/>
            <a:ext cx="3321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sz="1400" dirty="0">
                <a:latin typeface="Symbol"/>
                <a:cs typeface="Symbol"/>
              </a:rPr>
              <a:t>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Beneath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bar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clasp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arms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gingival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crevice.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6157950"/>
            <a:ext cx="6437630" cy="946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28600" algn="just">
              <a:lnSpc>
                <a:spcPct val="1439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All guiding plane areas must </a:t>
            </a:r>
            <a:r>
              <a:rPr sz="1400" dirty="0">
                <a:latin typeface="Times New Roman"/>
                <a:cs typeface="Times New Roman"/>
              </a:rPr>
              <a:t>be </a:t>
            </a:r>
            <a:r>
              <a:rPr sz="1400" spc="-5" dirty="0">
                <a:latin typeface="Times New Roman"/>
                <a:cs typeface="Times New Roman"/>
              </a:rPr>
              <a:t>parallel </a:t>
            </a:r>
            <a:r>
              <a:rPr sz="1400" dirty="0">
                <a:latin typeface="Times New Roman"/>
                <a:cs typeface="Times New Roman"/>
              </a:rPr>
              <a:t>to </a:t>
            </a:r>
            <a:r>
              <a:rPr sz="1400" spc="-5" dirty="0">
                <a:latin typeface="Times New Roman"/>
                <a:cs typeface="Times New Roman"/>
              </a:rPr>
              <a:t>path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placement, and all other areas that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will </a:t>
            </a:r>
            <a:r>
              <a:rPr sz="1400" dirty="0">
                <a:latin typeface="Times New Roman"/>
                <a:cs typeface="Times New Roman"/>
              </a:rPr>
              <a:t>be </a:t>
            </a:r>
            <a:r>
              <a:rPr sz="1400" spc="-5" dirty="0">
                <a:latin typeface="Times New Roman"/>
                <a:cs typeface="Times New Roman"/>
              </a:rPr>
              <a:t>contacted </a:t>
            </a:r>
            <a:r>
              <a:rPr sz="1400" dirty="0">
                <a:latin typeface="Times New Roman"/>
                <a:cs typeface="Times New Roman"/>
              </a:rPr>
              <a:t>by </a:t>
            </a:r>
            <a:r>
              <a:rPr sz="1400" spc="-5" dirty="0">
                <a:latin typeface="Times New Roman"/>
                <a:cs typeface="Times New Roman"/>
              </a:rPr>
              <a:t>rigid parts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denture framework must </a:t>
            </a:r>
            <a:r>
              <a:rPr sz="1400" dirty="0">
                <a:latin typeface="Times New Roman"/>
                <a:cs typeface="Times New Roman"/>
              </a:rPr>
              <a:t>be </a:t>
            </a:r>
            <a:r>
              <a:rPr sz="1400" spc="-5" dirty="0">
                <a:latin typeface="Times New Roman"/>
                <a:cs typeface="Times New Roman"/>
              </a:rPr>
              <a:t>made </a:t>
            </a:r>
            <a:r>
              <a:rPr sz="1400" dirty="0">
                <a:latin typeface="Times New Roman"/>
                <a:cs typeface="Times New Roman"/>
              </a:rPr>
              <a:t>free </a:t>
            </a:r>
            <a:r>
              <a:rPr sz="1400" spc="-5" dirty="0">
                <a:latin typeface="Times New Roman"/>
                <a:cs typeface="Times New Roman"/>
              </a:rPr>
              <a:t>of undercut </a:t>
            </a:r>
            <a:r>
              <a:rPr sz="1400" dirty="0">
                <a:latin typeface="Times New Roman"/>
                <a:cs typeface="Times New Roman"/>
              </a:rPr>
              <a:t>by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parallel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blockout.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34758" y="1397451"/>
            <a:ext cx="2877820" cy="1951355"/>
            <a:chOff x="2334758" y="1397451"/>
            <a:chExt cx="2877820" cy="19513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4758" y="1397451"/>
              <a:ext cx="2877331" cy="19508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9505" y="1444370"/>
              <a:ext cx="2718054" cy="179959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70455" y="1425320"/>
              <a:ext cx="2756535" cy="1837689"/>
            </a:xfrm>
            <a:custGeom>
              <a:avLst/>
              <a:gdLst/>
              <a:ahLst/>
              <a:cxnLst/>
              <a:rect l="l" t="t" r="r" b="b"/>
              <a:pathLst>
                <a:path w="2756535" h="1837689">
                  <a:moveTo>
                    <a:pt x="0" y="1837690"/>
                  </a:moveTo>
                  <a:lnTo>
                    <a:pt x="2756154" y="1837690"/>
                  </a:lnTo>
                  <a:lnTo>
                    <a:pt x="2756154" y="0"/>
                  </a:lnTo>
                  <a:lnTo>
                    <a:pt x="0" y="0"/>
                  </a:lnTo>
                  <a:lnTo>
                    <a:pt x="0" y="183769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0688" y="2206764"/>
              <a:ext cx="608076" cy="8473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22725" y="2396108"/>
              <a:ext cx="358140" cy="596900"/>
            </a:xfrm>
            <a:custGeom>
              <a:avLst/>
              <a:gdLst/>
              <a:ahLst/>
              <a:cxnLst/>
              <a:rect l="l" t="t" r="r" b="b"/>
              <a:pathLst>
                <a:path w="358139" h="596900">
                  <a:moveTo>
                    <a:pt x="319563" y="65428"/>
                  </a:moveTo>
                  <a:lnTo>
                    <a:pt x="286590" y="84172"/>
                  </a:lnTo>
                  <a:lnTo>
                    <a:pt x="0" y="577342"/>
                  </a:lnTo>
                  <a:lnTo>
                    <a:pt x="33020" y="596392"/>
                  </a:lnTo>
                  <a:lnTo>
                    <a:pt x="319599" y="103158"/>
                  </a:lnTo>
                  <a:lnTo>
                    <a:pt x="319563" y="65428"/>
                  </a:lnTo>
                  <a:close/>
                </a:path>
                <a:path w="358139" h="596900">
                  <a:moveTo>
                    <a:pt x="357540" y="23114"/>
                  </a:moveTo>
                  <a:lnTo>
                    <a:pt x="322072" y="23114"/>
                  </a:lnTo>
                  <a:lnTo>
                    <a:pt x="354964" y="42291"/>
                  </a:lnTo>
                  <a:lnTo>
                    <a:pt x="319599" y="103158"/>
                  </a:lnTo>
                  <a:lnTo>
                    <a:pt x="319659" y="165100"/>
                  </a:lnTo>
                  <a:lnTo>
                    <a:pt x="338836" y="184150"/>
                  </a:lnTo>
                  <a:lnTo>
                    <a:pt x="346257" y="182637"/>
                  </a:lnTo>
                  <a:lnTo>
                    <a:pt x="352297" y="178530"/>
                  </a:lnTo>
                  <a:lnTo>
                    <a:pt x="356338" y="172469"/>
                  </a:lnTo>
                  <a:lnTo>
                    <a:pt x="357759" y="165100"/>
                  </a:lnTo>
                  <a:lnTo>
                    <a:pt x="357540" y="23114"/>
                  </a:lnTo>
                  <a:close/>
                </a:path>
                <a:path w="358139" h="596900">
                  <a:moveTo>
                    <a:pt x="357504" y="0"/>
                  </a:moveTo>
                  <a:lnTo>
                    <a:pt x="214122" y="81533"/>
                  </a:lnTo>
                  <a:lnTo>
                    <a:pt x="208401" y="86492"/>
                  </a:lnTo>
                  <a:lnTo>
                    <a:pt x="205120" y="93011"/>
                  </a:lnTo>
                  <a:lnTo>
                    <a:pt x="204531" y="100268"/>
                  </a:lnTo>
                  <a:lnTo>
                    <a:pt x="206883" y="107442"/>
                  </a:lnTo>
                  <a:lnTo>
                    <a:pt x="211861" y="113162"/>
                  </a:lnTo>
                  <a:lnTo>
                    <a:pt x="218424" y="116443"/>
                  </a:lnTo>
                  <a:lnTo>
                    <a:pt x="225724" y="117032"/>
                  </a:lnTo>
                  <a:lnTo>
                    <a:pt x="232917" y="114680"/>
                  </a:lnTo>
                  <a:lnTo>
                    <a:pt x="286590" y="84172"/>
                  </a:lnTo>
                  <a:lnTo>
                    <a:pt x="322072" y="23114"/>
                  </a:lnTo>
                  <a:lnTo>
                    <a:pt x="357540" y="23114"/>
                  </a:lnTo>
                  <a:lnTo>
                    <a:pt x="357504" y="0"/>
                  </a:lnTo>
                  <a:close/>
                </a:path>
                <a:path w="358139" h="596900">
                  <a:moveTo>
                    <a:pt x="338627" y="32766"/>
                  </a:moveTo>
                  <a:lnTo>
                    <a:pt x="319532" y="32766"/>
                  </a:lnTo>
                  <a:lnTo>
                    <a:pt x="347979" y="49275"/>
                  </a:lnTo>
                  <a:lnTo>
                    <a:pt x="319563" y="65428"/>
                  </a:lnTo>
                  <a:lnTo>
                    <a:pt x="319599" y="103158"/>
                  </a:lnTo>
                  <a:lnTo>
                    <a:pt x="354964" y="42291"/>
                  </a:lnTo>
                  <a:lnTo>
                    <a:pt x="338627" y="32766"/>
                  </a:lnTo>
                  <a:close/>
                </a:path>
                <a:path w="358139" h="596900">
                  <a:moveTo>
                    <a:pt x="322072" y="23114"/>
                  </a:moveTo>
                  <a:lnTo>
                    <a:pt x="286590" y="84172"/>
                  </a:lnTo>
                  <a:lnTo>
                    <a:pt x="319563" y="65428"/>
                  </a:lnTo>
                  <a:lnTo>
                    <a:pt x="319532" y="32766"/>
                  </a:lnTo>
                  <a:lnTo>
                    <a:pt x="338627" y="32766"/>
                  </a:lnTo>
                  <a:lnTo>
                    <a:pt x="322072" y="23114"/>
                  </a:lnTo>
                  <a:close/>
                </a:path>
                <a:path w="358139" h="596900">
                  <a:moveTo>
                    <a:pt x="319532" y="32766"/>
                  </a:moveTo>
                  <a:lnTo>
                    <a:pt x="319563" y="65428"/>
                  </a:lnTo>
                  <a:lnTo>
                    <a:pt x="347979" y="49275"/>
                  </a:lnTo>
                  <a:lnTo>
                    <a:pt x="319532" y="32766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772121" y="4073595"/>
            <a:ext cx="2004695" cy="1951355"/>
            <a:chOff x="2772121" y="4073595"/>
            <a:chExt cx="2004695" cy="195135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2121" y="4073595"/>
              <a:ext cx="2004128" cy="19508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7655" y="4120387"/>
              <a:ext cx="1844040" cy="179946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08605" y="4101337"/>
              <a:ext cx="1882139" cy="1837689"/>
            </a:xfrm>
            <a:custGeom>
              <a:avLst/>
              <a:gdLst/>
              <a:ahLst/>
              <a:cxnLst/>
              <a:rect l="l" t="t" r="r" b="b"/>
              <a:pathLst>
                <a:path w="1882139" h="1837689">
                  <a:moveTo>
                    <a:pt x="0" y="1837563"/>
                  </a:moveTo>
                  <a:lnTo>
                    <a:pt x="1882140" y="1837563"/>
                  </a:lnTo>
                  <a:lnTo>
                    <a:pt x="1882140" y="0"/>
                  </a:lnTo>
                  <a:lnTo>
                    <a:pt x="0" y="0"/>
                  </a:lnTo>
                  <a:lnTo>
                    <a:pt x="0" y="183756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8648" y="4841760"/>
              <a:ext cx="946403" cy="96620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940939" y="4861432"/>
              <a:ext cx="695960" cy="715645"/>
            </a:xfrm>
            <a:custGeom>
              <a:avLst/>
              <a:gdLst/>
              <a:ahLst/>
              <a:cxnLst/>
              <a:rect l="l" t="t" r="r" b="b"/>
              <a:pathLst>
                <a:path w="695960" h="715645">
                  <a:moveTo>
                    <a:pt x="539551" y="634021"/>
                  </a:moveTo>
                  <a:lnTo>
                    <a:pt x="532606" y="636317"/>
                  </a:lnTo>
                  <a:lnTo>
                    <a:pt x="527042" y="641066"/>
                  </a:lnTo>
                  <a:lnTo>
                    <a:pt x="523621" y="647826"/>
                  </a:lnTo>
                  <a:lnTo>
                    <a:pt x="523077" y="655373"/>
                  </a:lnTo>
                  <a:lnTo>
                    <a:pt x="525367" y="662289"/>
                  </a:lnTo>
                  <a:lnTo>
                    <a:pt x="530086" y="667847"/>
                  </a:lnTo>
                  <a:lnTo>
                    <a:pt x="536828" y="671322"/>
                  </a:lnTo>
                  <a:lnTo>
                    <a:pt x="695706" y="715645"/>
                  </a:lnTo>
                  <a:lnTo>
                    <a:pt x="692280" y="701801"/>
                  </a:lnTo>
                  <a:lnTo>
                    <a:pt x="655701" y="701801"/>
                  </a:lnTo>
                  <a:lnTo>
                    <a:pt x="606584" y="651220"/>
                  </a:lnTo>
                  <a:lnTo>
                    <a:pt x="547115" y="634618"/>
                  </a:lnTo>
                  <a:lnTo>
                    <a:pt x="539551" y="634021"/>
                  </a:lnTo>
                  <a:close/>
                </a:path>
                <a:path w="695960" h="715645">
                  <a:moveTo>
                    <a:pt x="606584" y="651220"/>
                  </a:moveTo>
                  <a:lnTo>
                    <a:pt x="655701" y="701801"/>
                  </a:lnTo>
                  <a:lnTo>
                    <a:pt x="664757" y="693038"/>
                  </a:lnTo>
                  <a:lnTo>
                    <a:pt x="650875" y="693038"/>
                  </a:lnTo>
                  <a:lnTo>
                    <a:pt x="643051" y="661400"/>
                  </a:lnTo>
                  <a:lnTo>
                    <a:pt x="606584" y="651220"/>
                  </a:lnTo>
                  <a:close/>
                </a:path>
                <a:path w="695960" h="715645">
                  <a:moveTo>
                    <a:pt x="640615" y="541192"/>
                  </a:moveTo>
                  <a:lnTo>
                    <a:pt x="633095" y="541527"/>
                  </a:lnTo>
                  <a:lnTo>
                    <a:pt x="626215" y="544764"/>
                  </a:lnTo>
                  <a:lnTo>
                    <a:pt x="621299" y="550179"/>
                  </a:lnTo>
                  <a:lnTo>
                    <a:pt x="618789" y="557047"/>
                  </a:lnTo>
                  <a:lnTo>
                    <a:pt x="619125" y="564641"/>
                  </a:lnTo>
                  <a:lnTo>
                    <a:pt x="633954" y="624614"/>
                  </a:lnTo>
                  <a:lnTo>
                    <a:pt x="683133" y="675259"/>
                  </a:lnTo>
                  <a:lnTo>
                    <a:pt x="655701" y="701801"/>
                  </a:lnTo>
                  <a:lnTo>
                    <a:pt x="692280" y="701801"/>
                  </a:lnTo>
                  <a:lnTo>
                    <a:pt x="656082" y="555498"/>
                  </a:lnTo>
                  <a:lnTo>
                    <a:pt x="652847" y="548618"/>
                  </a:lnTo>
                  <a:lnTo>
                    <a:pt x="647446" y="543702"/>
                  </a:lnTo>
                  <a:lnTo>
                    <a:pt x="640615" y="541192"/>
                  </a:lnTo>
                  <a:close/>
                </a:path>
                <a:path w="695960" h="715645">
                  <a:moveTo>
                    <a:pt x="643051" y="661400"/>
                  </a:moveTo>
                  <a:lnTo>
                    <a:pt x="650875" y="693038"/>
                  </a:lnTo>
                  <a:lnTo>
                    <a:pt x="674497" y="670178"/>
                  </a:lnTo>
                  <a:lnTo>
                    <a:pt x="643051" y="661400"/>
                  </a:lnTo>
                  <a:close/>
                </a:path>
                <a:path w="695960" h="715645">
                  <a:moveTo>
                    <a:pt x="633954" y="624614"/>
                  </a:moveTo>
                  <a:lnTo>
                    <a:pt x="643051" y="661400"/>
                  </a:lnTo>
                  <a:lnTo>
                    <a:pt x="674497" y="670178"/>
                  </a:lnTo>
                  <a:lnTo>
                    <a:pt x="650875" y="693038"/>
                  </a:lnTo>
                  <a:lnTo>
                    <a:pt x="664757" y="693038"/>
                  </a:lnTo>
                  <a:lnTo>
                    <a:pt x="683133" y="675259"/>
                  </a:lnTo>
                  <a:lnTo>
                    <a:pt x="633954" y="624614"/>
                  </a:lnTo>
                  <a:close/>
                </a:path>
                <a:path w="695960" h="715645">
                  <a:moveTo>
                    <a:pt x="27431" y="0"/>
                  </a:moveTo>
                  <a:lnTo>
                    <a:pt x="0" y="26542"/>
                  </a:lnTo>
                  <a:lnTo>
                    <a:pt x="606584" y="651220"/>
                  </a:lnTo>
                  <a:lnTo>
                    <a:pt x="643051" y="661400"/>
                  </a:lnTo>
                  <a:lnTo>
                    <a:pt x="633954" y="624614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543536" y="7350195"/>
            <a:ext cx="2920365" cy="1951355"/>
            <a:chOff x="2543536" y="7350195"/>
            <a:chExt cx="2920365" cy="195135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43536" y="7350195"/>
              <a:ext cx="2920021" cy="19508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99054" y="7396860"/>
              <a:ext cx="2759329" cy="179958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580004" y="7377810"/>
              <a:ext cx="2797810" cy="1837689"/>
            </a:xfrm>
            <a:custGeom>
              <a:avLst/>
              <a:gdLst/>
              <a:ahLst/>
              <a:cxnLst/>
              <a:rect l="l" t="t" r="r" b="b"/>
              <a:pathLst>
                <a:path w="2797810" h="1837690">
                  <a:moveTo>
                    <a:pt x="0" y="1837689"/>
                  </a:moveTo>
                  <a:lnTo>
                    <a:pt x="2797429" y="1837689"/>
                  </a:lnTo>
                  <a:lnTo>
                    <a:pt x="2797429" y="0"/>
                  </a:lnTo>
                  <a:lnTo>
                    <a:pt x="0" y="0"/>
                  </a:lnTo>
                  <a:lnTo>
                    <a:pt x="0" y="183768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Page</a:t>
            </a:r>
            <a:r>
              <a:rPr spc="-3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pPr marL="12700">
                <a:lnSpc>
                  <a:spcPts val="1150"/>
                </a:lnSpc>
              </a:pPr>
              <a:t>5</a:t>
            </a:fld>
            <a:r>
              <a:rPr b="1" spc="-30" dirty="0">
                <a:latin typeface="Calibri"/>
                <a:cs typeface="Calibri"/>
              </a:rPr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b="1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620" y="449579"/>
            <a:ext cx="1018540" cy="3022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1590"/>
              </a:lnSpc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Lecture:</a:t>
            </a: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5382" y="449579"/>
            <a:ext cx="5767705" cy="302260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36830" rIns="0" bIns="0" rtlCol="0">
            <a:spAutoFit/>
          </a:bodyPr>
          <a:lstStyle/>
          <a:p>
            <a:pPr marR="59690" algn="r">
              <a:lnSpc>
                <a:spcPct val="100000"/>
              </a:lnSpc>
              <a:spcBef>
                <a:spcPts val="290"/>
              </a:spcBef>
            </a:pPr>
            <a:r>
              <a:rPr sz="1400" b="1" spc="-265" dirty="0">
                <a:solidFill>
                  <a:srgbClr val="FFFFFF"/>
                </a:solidFill>
                <a:latin typeface="Times New Roman"/>
                <a:cs typeface="Times New Roman"/>
              </a:rPr>
              <a:t>ني</a:t>
            </a:r>
            <a:r>
              <a:rPr sz="1400" b="1" spc="-415" dirty="0">
                <a:solidFill>
                  <a:srgbClr val="FFFFFF"/>
                </a:solidFill>
                <a:latin typeface="Times New Roman"/>
                <a:cs typeface="Times New Roman"/>
              </a:rPr>
              <a:t>س</a:t>
            </a:r>
            <a:r>
              <a:rPr sz="14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ح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دمحا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ه</a:t>
            </a:r>
            <a:r>
              <a:rPr sz="14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م</a:t>
            </a:r>
            <a:r>
              <a:rPr sz="1400" b="1" spc="-320" dirty="0">
                <a:solidFill>
                  <a:srgbClr val="FFFFFF"/>
                </a:solidFill>
                <a:latin typeface="Times New Roman"/>
                <a:cs typeface="Times New Roman"/>
              </a:rPr>
              <a:t>ع</a:t>
            </a:r>
            <a:r>
              <a:rPr sz="1400" b="1" spc="-315" dirty="0">
                <a:solidFill>
                  <a:srgbClr val="FFFFFF"/>
                </a:solidFill>
                <a:latin typeface="Times New Roman"/>
                <a:cs typeface="Times New Roman"/>
              </a:rPr>
              <a:t>ن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ي</a:t>
            </a:r>
            <a:r>
              <a:rPr sz="1400" b="1" spc="-310" dirty="0">
                <a:solidFill>
                  <a:srgbClr val="FFFFFF"/>
                </a:solidFill>
                <a:latin typeface="Times New Roman"/>
                <a:cs typeface="Times New Roman"/>
              </a:rPr>
              <a:t>ل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ع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:د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898651"/>
            <a:ext cx="6438900" cy="1287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2-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SHAPED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BLOCKOUT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 marR="5080" indent="228600" algn="just">
              <a:lnSpc>
                <a:spcPct val="144300"/>
              </a:lnSpc>
              <a:spcBef>
                <a:spcPts val="975"/>
              </a:spcBef>
            </a:pPr>
            <a:r>
              <a:rPr sz="1400" spc="-5" dirty="0">
                <a:latin typeface="Times New Roman"/>
                <a:cs typeface="Times New Roman"/>
              </a:rPr>
              <a:t>Wax </a:t>
            </a:r>
            <a:r>
              <a:rPr sz="1400" dirty="0">
                <a:latin typeface="Times New Roman"/>
                <a:cs typeface="Times New Roman"/>
              </a:rPr>
              <a:t>ledge </a:t>
            </a:r>
            <a:r>
              <a:rPr sz="1400" spc="-5" dirty="0">
                <a:latin typeface="Times New Roman"/>
                <a:cs typeface="Times New Roman"/>
              </a:rPr>
              <a:t>for reciprocal clasp </a:t>
            </a:r>
            <a:r>
              <a:rPr sz="1400" dirty="0">
                <a:latin typeface="Times New Roman"/>
                <a:cs typeface="Times New Roman"/>
              </a:rPr>
              <a:t>arm as cervical as </a:t>
            </a:r>
            <a:r>
              <a:rPr sz="1400" spc="-5" dirty="0">
                <a:latin typeface="Times New Roman"/>
                <a:cs typeface="Times New Roman"/>
              </a:rPr>
              <a:t>possible also </a:t>
            </a:r>
            <a:r>
              <a:rPr sz="1400" dirty="0">
                <a:latin typeface="Times New Roman"/>
                <a:cs typeface="Times New Roman"/>
              </a:rPr>
              <a:t>ledge for </a:t>
            </a:r>
            <a:r>
              <a:rPr sz="1400" spc="-5" dirty="0">
                <a:latin typeface="Times New Roman"/>
                <a:cs typeface="Times New Roman"/>
              </a:rPr>
              <a:t>location of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retentive clasp arm, ledge is applied below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survey line around the abutment teeth.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Situated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buccal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lingual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surfaces,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to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locate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wax patterns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for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clasp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arms.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608702"/>
            <a:ext cx="6673850" cy="2027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Shaped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blockout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wax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69900" algn="l"/>
              </a:tabLst>
            </a:pPr>
            <a:r>
              <a:rPr sz="1400" b="1" dirty="0">
                <a:latin typeface="Times New Roman"/>
                <a:cs typeface="Times New Roman"/>
              </a:rPr>
              <a:t>3-	</a:t>
            </a:r>
            <a:r>
              <a:rPr sz="1400" b="1" spc="-5" dirty="0">
                <a:latin typeface="Times New Roman"/>
                <a:cs typeface="Times New Roman"/>
              </a:rPr>
              <a:t>ARBITRARY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BLOCKOUT:</a:t>
            </a:r>
            <a:endParaRPr sz="1400">
              <a:latin typeface="Times New Roman"/>
              <a:cs typeface="Times New Roman"/>
            </a:endParaRPr>
          </a:p>
          <a:p>
            <a:pPr marL="241300" marR="5080" indent="228600" algn="just">
              <a:lnSpc>
                <a:spcPct val="144100"/>
              </a:lnSpc>
              <a:spcBef>
                <a:spcPts val="975"/>
              </a:spcBef>
            </a:pPr>
            <a:r>
              <a:rPr sz="1400" spc="-5" dirty="0">
                <a:latin typeface="Times New Roman"/>
                <a:cs typeface="Times New Roman"/>
              </a:rPr>
              <a:t>Such areas </a:t>
            </a:r>
            <a:r>
              <a:rPr sz="1400" dirty="0">
                <a:latin typeface="Times New Roman"/>
                <a:cs typeface="Times New Roman"/>
              </a:rPr>
              <a:t>are </a:t>
            </a:r>
            <a:r>
              <a:rPr sz="1400" spc="-5" dirty="0">
                <a:latin typeface="Times New Roman"/>
                <a:cs typeface="Times New Roman"/>
              </a:rPr>
              <a:t>the labial surfaces and </a:t>
            </a:r>
            <a:r>
              <a:rPr sz="1400" spc="-10" dirty="0">
                <a:latin typeface="Times New Roman"/>
                <a:cs typeface="Times New Roman"/>
              </a:rPr>
              <a:t>labial </a:t>
            </a:r>
            <a:r>
              <a:rPr sz="1400" spc="-5" dirty="0">
                <a:latin typeface="Times New Roman"/>
                <a:cs typeface="Times New Roman"/>
              </a:rPr>
              <a:t>undercuts not involved </a:t>
            </a:r>
            <a:r>
              <a:rPr sz="1400" dirty="0">
                <a:latin typeface="Times New Roman"/>
                <a:cs typeface="Times New Roman"/>
              </a:rPr>
              <a:t>in </a:t>
            </a:r>
            <a:r>
              <a:rPr sz="1400" spc="-5" dirty="0">
                <a:latin typeface="Times New Roman"/>
                <a:cs typeface="Times New Roman"/>
              </a:rPr>
              <a:t>the denture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design and the sublingual and distolingual </a:t>
            </a:r>
            <a:r>
              <a:rPr sz="1400" dirty="0">
                <a:latin typeface="Times New Roman"/>
                <a:cs typeface="Times New Roman"/>
              </a:rPr>
              <a:t>areas </a:t>
            </a:r>
            <a:r>
              <a:rPr sz="1400" spc="-5" dirty="0">
                <a:latin typeface="Times New Roman"/>
                <a:cs typeface="Times New Roman"/>
              </a:rPr>
              <a:t>beyond the limits </a:t>
            </a:r>
            <a:r>
              <a:rPr sz="1400" dirty="0">
                <a:latin typeface="Times New Roman"/>
                <a:cs typeface="Times New Roman"/>
              </a:rPr>
              <a:t>of the </a:t>
            </a:r>
            <a:r>
              <a:rPr sz="1400" spc="-5" dirty="0">
                <a:latin typeface="Times New Roman"/>
                <a:cs typeface="Times New Roman"/>
              </a:rPr>
              <a:t>denture design. </a:t>
            </a:r>
            <a:r>
              <a:rPr sz="1400" dirty="0">
                <a:latin typeface="Times New Roman"/>
                <a:cs typeface="Times New Roman"/>
              </a:rPr>
              <a:t> These are </a:t>
            </a:r>
            <a:r>
              <a:rPr sz="1400" spc="-5" dirty="0">
                <a:latin typeface="Times New Roman"/>
                <a:cs typeface="Times New Roman"/>
              </a:rPr>
              <a:t>blocked out arbitrarily with hard baseplate </a:t>
            </a:r>
            <a:r>
              <a:rPr sz="1400" dirty="0">
                <a:latin typeface="Times New Roman"/>
                <a:cs typeface="Times New Roman"/>
              </a:rPr>
              <a:t>wax, </a:t>
            </a:r>
            <a:r>
              <a:rPr sz="1400" spc="-5" dirty="0">
                <a:latin typeface="Times New Roman"/>
                <a:cs typeface="Times New Roman"/>
              </a:rPr>
              <a:t>but because they have </a:t>
            </a:r>
            <a:r>
              <a:rPr sz="1400" spc="35" dirty="0">
                <a:latin typeface="Times New Roman"/>
                <a:cs typeface="Times New Roman"/>
              </a:rPr>
              <a:t>no 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relation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to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path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placement, they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not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require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use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surveyor.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54247" y="2432247"/>
            <a:ext cx="2943225" cy="1951355"/>
            <a:chOff x="1254247" y="2432247"/>
            <a:chExt cx="2943225" cy="19513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4247" y="2432247"/>
              <a:ext cx="2942853" cy="19508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004" y="2478658"/>
              <a:ext cx="2782697" cy="179958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90954" y="2459608"/>
              <a:ext cx="2821305" cy="1837689"/>
            </a:xfrm>
            <a:custGeom>
              <a:avLst/>
              <a:gdLst/>
              <a:ahLst/>
              <a:cxnLst/>
              <a:rect l="l" t="t" r="r" b="b"/>
              <a:pathLst>
                <a:path w="2821304" h="1837689">
                  <a:moveTo>
                    <a:pt x="0" y="1837689"/>
                  </a:moveTo>
                  <a:lnTo>
                    <a:pt x="2820797" y="1837689"/>
                  </a:lnTo>
                  <a:lnTo>
                    <a:pt x="2820797" y="0"/>
                  </a:lnTo>
                  <a:lnTo>
                    <a:pt x="0" y="0"/>
                  </a:lnTo>
                  <a:lnTo>
                    <a:pt x="0" y="183768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4139" y="3087636"/>
              <a:ext cx="384098" cy="8656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87066" y="3222878"/>
              <a:ext cx="220979" cy="672465"/>
            </a:xfrm>
            <a:custGeom>
              <a:avLst/>
              <a:gdLst/>
              <a:ahLst/>
              <a:cxnLst/>
              <a:rect l="l" t="t" r="r" b="b"/>
              <a:pathLst>
                <a:path w="220980" h="672464">
                  <a:moveTo>
                    <a:pt x="176606" y="48662"/>
                  </a:moveTo>
                  <a:lnTo>
                    <a:pt x="158787" y="66448"/>
                  </a:lnTo>
                  <a:lnTo>
                    <a:pt x="0" y="665352"/>
                  </a:lnTo>
                  <a:lnTo>
                    <a:pt x="24637" y="671956"/>
                  </a:lnTo>
                  <a:lnTo>
                    <a:pt x="183307" y="72930"/>
                  </a:lnTo>
                  <a:lnTo>
                    <a:pt x="176606" y="48662"/>
                  </a:lnTo>
                  <a:close/>
                </a:path>
                <a:path w="220980" h="672464">
                  <a:moveTo>
                    <a:pt x="195297" y="21081"/>
                  </a:moveTo>
                  <a:lnTo>
                    <a:pt x="170814" y="21081"/>
                  </a:lnTo>
                  <a:lnTo>
                    <a:pt x="195325" y="27558"/>
                  </a:lnTo>
                  <a:lnTo>
                    <a:pt x="183307" y="72930"/>
                  </a:lnTo>
                  <a:lnTo>
                    <a:pt x="194309" y="112775"/>
                  </a:lnTo>
                  <a:lnTo>
                    <a:pt x="196087" y="119506"/>
                  </a:lnTo>
                  <a:lnTo>
                    <a:pt x="203072" y="123444"/>
                  </a:lnTo>
                  <a:lnTo>
                    <a:pt x="209931" y="121538"/>
                  </a:lnTo>
                  <a:lnTo>
                    <a:pt x="216661" y="119760"/>
                  </a:lnTo>
                  <a:lnTo>
                    <a:pt x="220598" y="112775"/>
                  </a:lnTo>
                  <a:lnTo>
                    <a:pt x="195297" y="21081"/>
                  </a:lnTo>
                  <a:close/>
                </a:path>
                <a:path w="220980" h="672464">
                  <a:moveTo>
                    <a:pt x="189483" y="0"/>
                  </a:moveTo>
                  <a:lnTo>
                    <a:pt x="106679" y="82550"/>
                  </a:lnTo>
                  <a:lnTo>
                    <a:pt x="106552" y="90550"/>
                  </a:lnTo>
                  <a:lnTo>
                    <a:pt x="116458" y="100456"/>
                  </a:lnTo>
                  <a:lnTo>
                    <a:pt x="124586" y="100583"/>
                  </a:lnTo>
                  <a:lnTo>
                    <a:pt x="158787" y="66448"/>
                  </a:lnTo>
                  <a:lnTo>
                    <a:pt x="170814" y="21081"/>
                  </a:lnTo>
                  <a:lnTo>
                    <a:pt x="195297" y="21081"/>
                  </a:lnTo>
                  <a:lnTo>
                    <a:pt x="189483" y="0"/>
                  </a:lnTo>
                  <a:close/>
                </a:path>
                <a:path w="220980" h="672464">
                  <a:moveTo>
                    <a:pt x="195292" y="27685"/>
                  </a:moveTo>
                  <a:lnTo>
                    <a:pt x="170814" y="27685"/>
                  </a:lnTo>
                  <a:lnTo>
                    <a:pt x="192023" y="33274"/>
                  </a:lnTo>
                  <a:lnTo>
                    <a:pt x="176606" y="48662"/>
                  </a:lnTo>
                  <a:lnTo>
                    <a:pt x="183307" y="72930"/>
                  </a:lnTo>
                  <a:lnTo>
                    <a:pt x="195292" y="27685"/>
                  </a:lnTo>
                  <a:close/>
                </a:path>
                <a:path w="220980" h="672464">
                  <a:moveTo>
                    <a:pt x="170814" y="21081"/>
                  </a:moveTo>
                  <a:lnTo>
                    <a:pt x="158787" y="66448"/>
                  </a:lnTo>
                  <a:lnTo>
                    <a:pt x="176606" y="48662"/>
                  </a:lnTo>
                  <a:lnTo>
                    <a:pt x="170814" y="27685"/>
                  </a:lnTo>
                  <a:lnTo>
                    <a:pt x="195292" y="27685"/>
                  </a:lnTo>
                  <a:lnTo>
                    <a:pt x="170814" y="21081"/>
                  </a:lnTo>
                  <a:close/>
                </a:path>
                <a:path w="220980" h="672464">
                  <a:moveTo>
                    <a:pt x="170814" y="27685"/>
                  </a:moveTo>
                  <a:lnTo>
                    <a:pt x="176606" y="48662"/>
                  </a:lnTo>
                  <a:lnTo>
                    <a:pt x="192023" y="33274"/>
                  </a:lnTo>
                  <a:lnTo>
                    <a:pt x="170814" y="27685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5836" y="3244570"/>
              <a:ext cx="598932" cy="63248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48814" y="3434206"/>
              <a:ext cx="348615" cy="381635"/>
            </a:xfrm>
            <a:custGeom>
              <a:avLst/>
              <a:gdLst/>
              <a:ahLst/>
              <a:cxnLst/>
              <a:rect l="l" t="t" r="r" b="b"/>
              <a:pathLst>
                <a:path w="348614" h="381635">
                  <a:moveTo>
                    <a:pt x="50712" y="56069"/>
                  </a:moveTo>
                  <a:lnTo>
                    <a:pt x="58570" y="93143"/>
                  </a:lnTo>
                  <a:lnTo>
                    <a:pt x="319913" y="381253"/>
                  </a:lnTo>
                  <a:lnTo>
                    <a:pt x="348107" y="355600"/>
                  </a:lnTo>
                  <a:lnTo>
                    <a:pt x="86876" y="67493"/>
                  </a:lnTo>
                  <a:lnTo>
                    <a:pt x="50712" y="56069"/>
                  </a:lnTo>
                  <a:close/>
                </a:path>
                <a:path w="348614" h="381635">
                  <a:moveTo>
                    <a:pt x="0" y="0"/>
                  </a:moveTo>
                  <a:lnTo>
                    <a:pt x="34036" y="161417"/>
                  </a:lnTo>
                  <a:lnTo>
                    <a:pt x="37085" y="168362"/>
                  </a:lnTo>
                  <a:lnTo>
                    <a:pt x="42338" y="173450"/>
                  </a:lnTo>
                  <a:lnTo>
                    <a:pt x="49091" y="176204"/>
                  </a:lnTo>
                  <a:lnTo>
                    <a:pt x="56642" y="176149"/>
                  </a:lnTo>
                  <a:lnTo>
                    <a:pt x="63587" y="173152"/>
                  </a:lnTo>
                  <a:lnTo>
                    <a:pt x="68675" y="167894"/>
                  </a:lnTo>
                  <a:lnTo>
                    <a:pt x="71305" y="161417"/>
                  </a:lnTo>
                  <a:lnTo>
                    <a:pt x="71374" y="153543"/>
                  </a:lnTo>
                  <a:lnTo>
                    <a:pt x="58570" y="93143"/>
                  </a:lnTo>
                  <a:lnTo>
                    <a:pt x="11176" y="40894"/>
                  </a:lnTo>
                  <a:lnTo>
                    <a:pt x="39497" y="15240"/>
                  </a:lnTo>
                  <a:lnTo>
                    <a:pt x="48130" y="15240"/>
                  </a:lnTo>
                  <a:lnTo>
                    <a:pt x="0" y="0"/>
                  </a:lnTo>
                  <a:close/>
                </a:path>
                <a:path w="348614" h="381635">
                  <a:moveTo>
                    <a:pt x="39497" y="15240"/>
                  </a:moveTo>
                  <a:lnTo>
                    <a:pt x="11176" y="40894"/>
                  </a:lnTo>
                  <a:lnTo>
                    <a:pt x="58570" y="93143"/>
                  </a:lnTo>
                  <a:lnTo>
                    <a:pt x="50712" y="56069"/>
                  </a:lnTo>
                  <a:lnTo>
                    <a:pt x="19558" y="46227"/>
                  </a:lnTo>
                  <a:lnTo>
                    <a:pt x="43942" y="24129"/>
                  </a:lnTo>
                  <a:lnTo>
                    <a:pt x="47557" y="24129"/>
                  </a:lnTo>
                  <a:lnTo>
                    <a:pt x="39497" y="15240"/>
                  </a:lnTo>
                  <a:close/>
                </a:path>
                <a:path w="348614" h="381635">
                  <a:moveTo>
                    <a:pt x="48130" y="15240"/>
                  </a:moveTo>
                  <a:lnTo>
                    <a:pt x="39497" y="15240"/>
                  </a:lnTo>
                  <a:lnTo>
                    <a:pt x="86876" y="67493"/>
                  </a:lnTo>
                  <a:lnTo>
                    <a:pt x="145796" y="86105"/>
                  </a:lnTo>
                  <a:lnTo>
                    <a:pt x="153312" y="86911"/>
                  </a:lnTo>
                  <a:lnTo>
                    <a:pt x="160305" y="84836"/>
                  </a:lnTo>
                  <a:lnTo>
                    <a:pt x="166012" y="80283"/>
                  </a:lnTo>
                  <a:lnTo>
                    <a:pt x="169672" y="73659"/>
                  </a:lnTo>
                  <a:lnTo>
                    <a:pt x="170477" y="66143"/>
                  </a:lnTo>
                  <a:lnTo>
                    <a:pt x="168402" y="59150"/>
                  </a:lnTo>
                  <a:lnTo>
                    <a:pt x="163849" y="53443"/>
                  </a:lnTo>
                  <a:lnTo>
                    <a:pt x="157226" y="49783"/>
                  </a:lnTo>
                  <a:lnTo>
                    <a:pt x="48130" y="15240"/>
                  </a:lnTo>
                  <a:close/>
                </a:path>
                <a:path w="348614" h="381635">
                  <a:moveTo>
                    <a:pt x="47557" y="24129"/>
                  </a:moveTo>
                  <a:lnTo>
                    <a:pt x="43942" y="24129"/>
                  </a:lnTo>
                  <a:lnTo>
                    <a:pt x="50712" y="56069"/>
                  </a:lnTo>
                  <a:lnTo>
                    <a:pt x="86876" y="67493"/>
                  </a:lnTo>
                  <a:lnTo>
                    <a:pt x="47557" y="24129"/>
                  </a:lnTo>
                  <a:close/>
                </a:path>
                <a:path w="348614" h="381635">
                  <a:moveTo>
                    <a:pt x="43942" y="24129"/>
                  </a:moveTo>
                  <a:lnTo>
                    <a:pt x="19558" y="46227"/>
                  </a:lnTo>
                  <a:lnTo>
                    <a:pt x="50712" y="56069"/>
                  </a:lnTo>
                  <a:lnTo>
                    <a:pt x="43942" y="2412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99588" y="3701795"/>
              <a:ext cx="809243" cy="45262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842641" y="3857696"/>
              <a:ext cx="558800" cy="236220"/>
            </a:xfrm>
            <a:custGeom>
              <a:avLst/>
              <a:gdLst/>
              <a:ahLst/>
              <a:cxnLst/>
              <a:rect l="l" t="t" r="r" b="b"/>
              <a:pathLst>
                <a:path w="558800" h="236220">
                  <a:moveTo>
                    <a:pt x="449894" y="49988"/>
                  </a:moveTo>
                  <a:lnTo>
                    <a:pt x="0" y="199953"/>
                  </a:lnTo>
                  <a:lnTo>
                    <a:pt x="11937" y="236021"/>
                  </a:lnTo>
                  <a:lnTo>
                    <a:pt x="461938" y="86058"/>
                  </a:lnTo>
                  <a:lnTo>
                    <a:pt x="486823" y="57736"/>
                  </a:lnTo>
                  <a:lnTo>
                    <a:pt x="449894" y="49988"/>
                  </a:lnTo>
                  <a:close/>
                </a:path>
                <a:path w="558800" h="236220">
                  <a:moveTo>
                    <a:pt x="529395" y="27741"/>
                  </a:moveTo>
                  <a:lnTo>
                    <a:pt x="516635" y="27741"/>
                  </a:lnTo>
                  <a:lnTo>
                    <a:pt x="528700" y="63809"/>
                  </a:lnTo>
                  <a:lnTo>
                    <a:pt x="461938" y="86058"/>
                  </a:lnTo>
                  <a:lnTo>
                    <a:pt x="421005" y="132643"/>
                  </a:lnTo>
                  <a:lnTo>
                    <a:pt x="417208" y="139188"/>
                  </a:lnTo>
                  <a:lnTo>
                    <a:pt x="416258" y="146423"/>
                  </a:lnTo>
                  <a:lnTo>
                    <a:pt x="418093" y="153467"/>
                  </a:lnTo>
                  <a:lnTo>
                    <a:pt x="422656" y="159440"/>
                  </a:lnTo>
                  <a:lnTo>
                    <a:pt x="429256" y="163236"/>
                  </a:lnTo>
                  <a:lnTo>
                    <a:pt x="436498" y="164187"/>
                  </a:lnTo>
                  <a:lnTo>
                    <a:pt x="443551" y="162351"/>
                  </a:lnTo>
                  <a:lnTo>
                    <a:pt x="449580" y="157789"/>
                  </a:lnTo>
                  <a:lnTo>
                    <a:pt x="558545" y="33837"/>
                  </a:lnTo>
                  <a:lnTo>
                    <a:pt x="529395" y="27741"/>
                  </a:lnTo>
                  <a:close/>
                </a:path>
                <a:path w="558800" h="236220">
                  <a:moveTo>
                    <a:pt x="486823" y="57736"/>
                  </a:moveTo>
                  <a:lnTo>
                    <a:pt x="461938" y="86058"/>
                  </a:lnTo>
                  <a:lnTo>
                    <a:pt x="526795" y="64444"/>
                  </a:lnTo>
                  <a:lnTo>
                    <a:pt x="518794" y="64444"/>
                  </a:lnTo>
                  <a:lnTo>
                    <a:pt x="486823" y="57736"/>
                  </a:lnTo>
                  <a:close/>
                </a:path>
                <a:path w="558800" h="236220">
                  <a:moveTo>
                    <a:pt x="508381" y="33202"/>
                  </a:moveTo>
                  <a:lnTo>
                    <a:pt x="486823" y="57736"/>
                  </a:lnTo>
                  <a:lnTo>
                    <a:pt x="518794" y="64444"/>
                  </a:lnTo>
                  <a:lnTo>
                    <a:pt x="508381" y="33202"/>
                  </a:lnTo>
                  <a:close/>
                </a:path>
                <a:path w="558800" h="236220">
                  <a:moveTo>
                    <a:pt x="518462" y="33202"/>
                  </a:moveTo>
                  <a:lnTo>
                    <a:pt x="508381" y="33202"/>
                  </a:lnTo>
                  <a:lnTo>
                    <a:pt x="518794" y="64444"/>
                  </a:lnTo>
                  <a:lnTo>
                    <a:pt x="526795" y="64444"/>
                  </a:lnTo>
                  <a:lnTo>
                    <a:pt x="528700" y="63809"/>
                  </a:lnTo>
                  <a:lnTo>
                    <a:pt x="518462" y="33202"/>
                  </a:lnTo>
                  <a:close/>
                </a:path>
                <a:path w="558800" h="236220">
                  <a:moveTo>
                    <a:pt x="516635" y="27741"/>
                  </a:moveTo>
                  <a:lnTo>
                    <a:pt x="449894" y="49988"/>
                  </a:lnTo>
                  <a:lnTo>
                    <a:pt x="486823" y="57736"/>
                  </a:lnTo>
                  <a:lnTo>
                    <a:pt x="508381" y="33202"/>
                  </a:lnTo>
                  <a:lnTo>
                    <a:pt x="518462" y="33202"/>
                  </a:lnTo>
                  <a:lnTo>
                    <a:pt x="516635" y="27741"/>
                  </a:lnTo>
                  <a:close/>
                </a:path>
                <a:path w="558800" h="236220">
                  <a:moveTo>
                    <a:pt x="389453" y="0"/>
                  </a:moveTo>
                  <a:lnTo>
                    <a:pt x="382714" y="2754"/>
                  </a:lnTo>
                  <a:lnTo>
                    <a:pt x="377499" y="7842"/>
                  </a:lnTo>
                  <a:lnTo>
                    <a:pt x="374522" y="14787"/>
                  </a:lnTo>
                  <a:lnTo>
                    <a:pt x="374467" y="22336"/>
                  </a:lnTo>
                  <a:lnTo>
                    <a:pt x="377221" y="29075"/>
                  </a:lnTo>
                  <a:lnTo>
                    <a:pt x="382309" y="34289"/>
                  </a:lnTo>
                  <a:lnTo>
                    <a:pt x="389254" y="37266"/>
                  </a:lnTo>
                  <a:lnTo>
                    <a:pt x="449894" y="49988"/>
                  </a:lnTo>
                  <a:lnTo>
                    <a:pt x="516635" y="27741"/>
                  </a:lnTo>
                  <a:lnTo>
                    <a:pt x="529395" y="27741"/>
                  </a:lnTo>
                  <a:lnTo>
                    <a:pt x="397001" y="55"/>
                  </a:lnTo>
                  <a:lnTo>
                    <a:pt x="38945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290054" y="2432247"/>
            <a:ext cx="2467610" cy="1951355"/>
            <a:chOff x="4290054" y="2432247"/>
            <a:chExt cx="2467610" cy="195135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90054" y="2432247"/>
              <a:ext cx="2467367" cy="19508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5305" y="2478658"/>
              <a:ext cx="2306828" cy="179958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326255" y="2459608"/>
              <a:ext cx="2345055" cy="1837689"/>
            </a:xfrm>
            <a:custGeom>
              <a:avLst/>
              <a:gdLst/>
              <a:ahLst/>
              <a:cxnLst/>
              <a:rect l="l" t="t" r="r" b="b"/>
              <a:pathLst>
                <a:path w="2345054" h="1837689">
                  <a:moveTo>
                    <a:pt x="0" y="1837689"/>
                  </a:moveTo>
                  <a:lnTo>
                    <a:pt x="2344928" y="1837689"/>
                  </a:lnTo>
                  <a:lnTo>
                    <a:pt x="2344928" y="0"/>
                  </a:lnTo>
                  <a:lnTo>
                    <a:pt x="0" y="0"/>
                  </a:lnTo>
                  <a:lnTo>
                    <a:pt x="0" y="183768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33644" y="3067811"/>
              <a:ext cx="877849" cy="9646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745480" y="3087115"/>
              <a:ext cx="628650" cy="715010"/>
            </a:xfrm>
            <a:custGeom>
              <a:avLst/>
              <a:gdLst/>
              <a:ahLst/>
              <a:cxnLst/>
              <a:rect l="l" t="t" r="r" b="b"/>
              <a:pathLst>
                <a:path w="628650" h="715010">
                  <a:moveTo>
                    <a:pt x="53467" y="537845"/>
                  </a:moveTo>
                  <a:lnTo>
                    <a:pt x="0" y="714883"/>
                  </a:lnTo>
                  <a:lnTo>
                    <a:pt x="47317" y="699008"/>
                  </a:lnTo>
                  <a:lnTo>
                    <a:pt x="39116" y="699008"/>
                  </a:lnTo>
                  <a:lnTo>
                    <a:pt x="10541" y="673989"/>
                  </a:lnTo>
                  <a:lnTo>
                    <a:pt x="56874" y="620983"/>
                  </a:lnTo>
                  <a:lnTo>
                    <a:pt x="68580" y="560197"/>
                  </a:lnTo>
                  <a:lnTo>
                    <a:pt x="68522" y="552596"/>
                  </a:lnTo>
                  <a:lnTo>
                    <a:pt x="65643" y="545877"/>
                  </a:lnTo>
                  <a:lnTo>
                    <a:pt x="60453" y="540730"/>
                  </a:lnTo>
                  <a:lnTo>
                    <a:pt x="53467" y="537845"/>
                  </a:lnTo>
                  <a:close/>
                </a:path>
                <a:path w="628650" h="715010">
                  <a:moveTo>
                    <a:pt x="56874" y="620983"/>
                  </a:moveTo>
                  <a:lnTo>
                    <a:pt x="10541" y="673989"/>
                  </a:lnTo>
                  <a:lnTo>
                    <a:pt x="39116" y="699008"/>
                  </a:lnTo>
                  <a:lnTo>
                    <a:pt x="46890" y="690118"/>
                  </a:lnTo>
                  <a:lnTo>
                    <a:pt x="43561" y="690118"/>
                  </a:lnTo>
                  <a:lnTo>
                    <a:pt x="18796" y="668401"/>
                  </a:lnTo>
                  <a:lnTo>
                    <a:pt x="49747" y="657989"/>
                  </a:lnTo>
                  <a:lnTo>
                    <a:pt x="56874" y="620983"/>
                  </a:lnTo>
                  <a:close/>
                </a:path>
                <a:path w="628650" h="715010">
                  <a:moveTo>
                    <a:pt x="151683" y="625318"/>
                  </a:moveTo>
                  <a:lnTo>
                    <a:pt x="144145" y="626237"/>
                  </a:lnTo>
                  <a:lnTo>
                    <a:pt x="85503" y="645962"/>
                  </a:lnTo>
                  <a:lnTo>
                    <a:pt x="39116" y="699008"/>
                  </a:lnTo>
                  <a:lnTo>
                    <a:pt x="47317" y="699008"/>
                  </a:lnTo>
                  <a:lnTo>
                    <a:pt x="156337" y="662432"/>
                  </a:lnTo>
                  <a:lnTo>
                    <a:pt x="162863" y="658608"/>
                  </a:lnTo>
                  <a:lnTo>
                    <a:pt x="167306" y="652795"/>
                  </a:lnTo>
                  <a:lnTo>
                    <a:pt x="169249" y="645769"/>
                  </a:lnTo>
                  <a:lnTo>
                    <a:pt x="168275" y="638301"/>
                  </a:lnTo>
                  <a:lnTo>
                    <a:pt x="164522" y="631719"/>
                  </a:lnTo>
                  <a:lnTo>
                    <a:pt x="158734" y="627268"/>
                  </a:lnTo>
                  <a:lnTo>
                    <a:pt x="151683" y="625318"/>
                  </a:lnTo>
                  <a:close/>
                </a:path>
                <a:path w="628650" h="715010">
                  <a:moveTo>
                    <a:pt x="49747" y="657989"/>
                  </a:moveTo>
                  <a:lnTo>
                    <a:pt x="18796" y="668401"/>
                  </a:lnTo>
                  <a:lnTo>
                    <a:pt x="43561" y="690118"/>
                  </a:lnTo>
                  <a:lnTo>
                    <a:pt x="49747" y="657989"/>
                  </a:lnTo>
                  <a:close/>
                </a:path>
                <a:path w="628650" h="715010">
                  <a:moveTo>
                    <a:pt x="85503" y="645962"/>
                  </a:moveTo>
                  <a:lnTo>
                    <a:pt x="49747" y="657989"/>
                  </a:lnTo>
                  <a:lnTo>
                    <a:pt x="43561" y="690118"/>
                  </a:lnTo>
                  <a:lnTo>
                    <a:pt x="46890" y="690118"/>
                  </a:lnTo>
                  <a:lnTo>
                    <a:pt x="85503" y="645962"/>
                  </a:lnTo>
                  <a:close/>
                </a:path>
                <a:path w="628650" h="715010">
                  <a:moveTo>
                    <a:pt x="599694" y="0"/>
                  </a:moveTo>
                  <a:lnTo>
                    <a:pt x="56874" y="620983"/>
                  </a:lnTo>
                  <a:lnTo>
                    <a:pt x="49747" y="657989"/>
                  </a:lnTo>
                  <a:lnTo>
                    <a:pt x="85503" y="645962"/>
                  </a:lnTo>
                  <a:lnTo>
                    <a:pt x="628396" y="25146"/>
                  </a:lnTo>
                  <a:lnTo>
                    <a:pt x="59969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458439" y="6882352"/>
            <a:ext cx="5100955" cy="1771014"/>
            <a:chOff x="1458439" y="6882352"/>
            <a:chExt cx="5100955" cy="1771014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8439" y="6882352"/>
              <a:ext cx="2415597" cy="177093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3205" y="6929119"/>
              <a:ext cx="2255520" cy="161963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494155" y="6910069"/>
              <a:ext cx="2293620" cy="1657985"/>
            </a:xfrm>
            <a:custGeom>
              <a:avLst/>
              <a:gdLst/>
              <a:ahLst/>
              <a:cxnLst/>
              <a:rect l="l" t="t" r="r" b="b"/>
              <a:pathLst>
                <a:path w="2293620" h="1657984">
                  <a:moveTo>
                    <a:pt x="0" y="1657730"/>
                  </a:moveTo>
                  <a:lnTo>
                    <a:pt x="2293620" y="1657730"/>
                  </a:lnTo>
                  <a:lnTo>
                    <a:pt x="2293620" y="0"/>
                  </a:lnTo>
                  <a:lnTo>
                    <a:pt x="0" y="0"/>
                  </a:lnTo>
                  <a:lnTo>
                    <a:pt x="0" y="165773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15129" y="6882352"/>
              <a:ext cx="2644192" cy="177093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70654" y="6929246"/>
              <a:ext cx="2484628" cy="161988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951604" y="6910196"/>
              <a:ext cx="2522855" cy="1657985"/>
            </a:xfrm>
            <a:custGeom>
              <a:avLst/>
              <a:gdLst/>
              <a:ahLst/>
              <a:cxnLst/>
              <a:rect l="l" t="t" r="r" b="b"/>
              <a:pathLst>
                <a:path w="2522854" h="1657984">
                  <a:moveTo>
                    <a:pt x="0" y="1657984"/>
                  </a:moveTo>
                  <a:lnTo>
                    <a:pt x="2522728" y="1657984"/>
                  </a:lnTo>
                  <a:lnTo>
                    <a:pt x="2522728" y="0"/>
                  </a:lnTo>
                  <a:lnTo>
                    <a:pt x="0" y="0"/>
                  </a:lnTo>
                  <a:lnTo>
                    <a:pt x="0" y="165798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43100" y="8142757"/>
              <a:ext cx="1732788" cy="44650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155698" y="8162543"/>
              <a:ext cx="1482725" cy="263525"/>
            </a:xfrm>
            <a:custGeom>
              <a:avLst/>
              <a:gdLst/>
              <a:ahLst/>
              <a:cxnLst/>
              <a:rect l="l" t="t" r="r" b="b"/>
              <a:pathLst>
                <a:path w="1482725" h="263525">
                  <a:moveTo>
                    <a:pt x="145796" y="92900"/>
                  </a:moveTo>
                  <a:lnTo>
                    <a:pt x="138509" y="93257"/>
                  </a:lnTo>
                  <a:lnTo>
                    <a:pt x="131699" y="96520"/>
                  </a:lnTo>
                  <a:lnTo>
                    <a:pt x="0" y="196088"/>
                  </a:lnTo>
                  <a:lnTo>
                    <a:pt x="151383" y="261620"/>
                  </a:lnTo>
                  <a:lnTo>
                    <a:pt x="158795" y="263197"/>
                  </a:lnTo>
                  <a:lnTo>
                    <a:pt x="166004" y="261858"/>
                  </a:lnTo>
                  <a:lnTo>
                    <a:pt x="172190" y="257923"/>
                  </a:lnTo>
                  <a:lnTo>
                    <a:pt x="176529" y="251714"/>
                  </a:lnTo>
                  <a:lnTo>
                    <a:pt x="178053" y="244322"/>
                  </a:lnTo>
                  <a:lnTo>
                    <a:pt x="176720" y="237156"/>
                  </a:lnTo>
                  <a:lnTo>
                    <a:pt x="172815" y="231014"/>
                  </a:lnTo>
                  <a:lnTo>
                    <a:pt x="166624" y="226695"/>
                  </a:lnTo>
                  <a:lnTo>
                    <a:pt x="129085" y="210439"/>
                  </a:lnTo>
                  <a:lnTo>
                    <a:pt x="39877" y="210439"/>
                  </a:lnTo>
                  <a:lnTo>
                    <a:pt x="35306" y="172593"/>
                  </a:lnTo>
                  <a:lnTo>
                    <a:pt x="105390" y="164208"/>
                  </a:lnTo>
                  <a:lnTo>
                    <a:pt x="154685" y="127000"/>
                  </a:lnTo>
                  <a:lnTo>
                    <a:pt x="159690" y="121332"/>
                  </a:lnTo>
                  <a:lnTo>
                    <a:pt x="162051" y="114427"/>
                  </a:lnTo>
                  <a:lnTo>
                    <a:pt x="161651" y="107140"/>
                  </a:lnTo>
                  <a:lnTo>
                    <a:pt x="158369" y="100330"/>
                  </a:lnTo>
                  <a:lnTo>
                    <a:pt x="152701" y="95305"/>
                  </a:lnTo>
                  <a:lnTo>
                    <a:pt x="145796" y="92900"/>
                  </a:lnTo>
                  <a:close/>
                </a:path>
                <a:path w="1482725" h="263525">
                  <a:moveTo>
                    <a:pt x="105390" y="164208"/>
                  </a:moveTo>
                  <a:lnTo>
                    <a:pt x="35306" y="172593"/>
                  </a:lnTo>
                  <a:lnTo>
                    <a:pt x="39877" y="210439"/>
                  </a:lnTo>
                  <a:lnTo>
                    <a:pt x="70664" y="206756"/>
                  </a:lnTo>
                  <a:lnTo>
                    <a:pt x="49021" y="206756"/>
                  </a:lnTo>
                  <a:lnTo>
                    <a:pt x="45212" y="174117"/>
                  </a:lnTo>
                  <a:lnTo>
                    <a:pt x="92263" y="174117"/>
                  </a:lnTo>
                  <a:lnTo>
                    <a:pt x="105390" y="164208"/>
                  </a:lnTo>
                  <a:close/>
                </a:path>
                <a:path w="1482725" h="263525">
                  <a:moveTo>
                    <a:pt x="109776" y="202077"/>
                  </a:moveTo>
                  <a:lnTo>
                    <a:pt x="39877" y="210439"/>
                  </a:lnTo>
                  <a:lnTo>
                    <a:pt x="129085" y="210439"/>
                  </a:lnTo>
                  <a:lnTo>
                    <a:pt x="109776" y="202077"/>
                  </a:lnTo>
                  <a:close/>
                </a:path>
                <a:path w="1482725" h="263525">
                  <a:moveTo>
                    <a:pt x="45212" y="174117"/>
                  </a:moveTo>
                  <a:lnTo>
                    <a:pt x="49021" y="206756"/>
                  </a:lnTo>
                  <a:lnTo>
                    <a:pt x="75110" y="187064"/>
                  </a:lnTo>
                  <a:lnTo>
                    <a:pt x="45212" y="174117"/>
                  </a:lnTo>
                  <a:close/>
                </a:path>
                <a:path w="1482725" h="263525">
                  <a:moveTo>
                    <a:pt x="75110" y="187064"/>
                  </a:moveTo>
                  <a:lnTo>
                    <a:pt x="49021" y="206756"/>
                  </a:lnTo>
                  <a:lnTo>
                    <a:pt x="70664" y="206756"/>
                  </a:lnTo>
                  <a:lnTo>
                    <a:pt x="109776" y="202077"/>
                  </a:lnTo>
                  <a:lnTo>
                    <a:pt x="75110" y="187064"/>
                  </a:lnTo>
                  <a:close/>
                </a:path>
                <a:path w="1482725" h="263525">
                  <a:moveTo>
                    <a:pt x="1478026" y="0"/>
                  </a:moveTo>
                  <a:lnTo>
                    <a:pt x="105390" y="164208"/>
                  </a:lnTo>
                  <a:lnTo>
                    <a:pt x="75110" y="187064"/>
                  </a:lnTo>
                  <a:lnTo>
                    <a:pt x="109776" y="202077"/>
                  </a:lnTo>
                  <a:lnTo>
                    <a:pt x="1482598" y="37846"/>
                  </a:lnTo>
                  <a:lnTo>
                    <a:pt x="1478026" y="0"/>
                  </a:lnTo>
                  <a:close/>
                </a:path>
                <a:path w="1482725" h="263525">
                  <a:moveTo>
                    <a:pt x="92263" y="174117"/>
                  </a:moveTo>
                  <a:lnTo>
                    <a:pt x="45212" y="174117"/>
                  </a:lnTo>
                  <a:lnTo>
                    <a:pt x="75110" y="187064"/>
                  </a:lnTo>
                  <a:lnTo>
                    <a:pt x="92263" y="174117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20767" y="7773885"/>
              <a:ext cx="1687067" cy="57611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663313" y="7910619"/>
              <a:ext cx="1437005" cy="377825"/>
            </a:xfrm>
            <a:custGeom>
              <a:avLst/>
              <a:gdLst/>
              <a:ahLst/>
              <a:cxnLst/>
              <a:rect l="l" t="t" r="r" b="b"/>
              <a:pathLst>
                <a:path w="1437004" h="377825">
                  <a:moveTo>
                    <a:pt x="1326783" y="56348"/>
                  </a:moveTo>
                  <a:lnTo>
                    <a:pt x="0" y="340443"/>
                  </a:lnTo>
                  <a:lnTo>
                    <a:pt x="7874" y="377654"/>
                  </a:lnTo>
                  <a:lnTo>
                    <a:pt x="1334817" y="93550"/>
                  </a:lnTo>
                  <a:lnTo>
                    <a:pt x="1362719" y="68145"/>
                  </a:lnTo>
                  <a:lnTo>
                    <a:pt x="1326783" y="56348"/>
                  </a:lnTo>
                  <a:close/>
                </a:path>
                <a:path w="1437004" h="377825">
                  <a:moveTo>
                    <a:pt x="1404093" y="41612"/>
                  </a:moveTo>
                  <a:lnTo>
                    <a:pt x="1395602" y="41612"/>
                  </a:lnTo>
                  <a:lnTo>
                    <a:pt x="1403603" y="78823"/>
                  </a:lnTo>
                  <a:lnTo>
                    <a:pt x="1334817" y="93550"/>
                  </a:lnTo>
                  <a:lnTo>
                    <a:pt x="1288923" y="135338"/>
                  </a:lnTo>
                  <a:lnTo>
                    <a:pt x="1284476" y="141438"/>
                  </a:lnTo>
                  <a:lnTo>
                    <a:pt x="1282779" y="148514"/>
                  </a:lnTo>
                  <a:lnTo>
                    <a:pt x="1283868" y="155733"/>
                  </a:lnTo>
                  <a:lnTo>
                    <a:pt x="1287779" y="162262"/>
                  </a:lnTo>
                  <a:lnTo>
                    <a:pt x="1293824" y="166709"/>
                  </a:lnTo>
                  <a:lnTo>
                    <a:pt x="1300892" y="168405"/>
                  </a:lnTo>
                  <a:lnTo>
                    <a:pt x="1308103" y="167316"/>
                  </a:lnTo>
                  <a:lnTo>
                    <a:pt x="1314577" y="163405"/>
                  </a:lnTo>
                  <a:lnTo>
                    <a:pt x="1436624" y="52280"/>
                  </a:lnTo>
                  <a:lnTo>
                    <a:pt x="1404093" y="41612"/>
                  </a:lnTo>
                  <a:close/>
                </a:path>
                <a:path w="1437004" h="377825">
                  <a:moveTo>
                    <a:pt x="1362719" y="68145"/>
                  </a:moveTo>
                  <a:lnTo>
                    <a:pt x="1334817" y="93550"/>
                  </a:lnTo>
                  <a:lnTo>
                    <a:pt x="1403603" y="78823"/>
                  </a:lnTo>
                  <a:lnTo>
                    <a:pt x="1403494" y="78315"/>
                  </a:lnTo>
                  <a:lnTo>
                    <a:pt x="1393698" y="78315"/>
                  </a:lnTo>
                  <a:lnTo>
                    <a:pt x="1362719" y="68145"/>
                  </a:lnTo>
                  <a:close/>
                </a:path>
                <a:path w="1437004" h="377825">
                  <a:moveTo>
                    <a:pt x="1386839" y="46184"/>
                  </a:moveTo>
                  <a:lnTo>
                    <a:pt x="1362719" y="68145"/>
                  </a:lnTo>
                  <a:lnTo>
                    <a:pt x="1393698" y="78315"/>
                  </a:lnTo>
                  <a:lnTo>
                    <a:pt x="1386839" y="46184"/>
                  </a:lnTo>
                  <a:close/>
                </a:path>
                <a:path w="1437004" h="377825">
                  <a:moveTo>
                    <a:pt x="1396586" y="46184"/>
                  </a:moveTo>
                  <a:lnTo>
                    <a:pt x="1386839" y="46184"/>
                  </a:lnTo>
                  <a:lnTo>
                    <a:pt x="1393698" y="78315"/>
                  </a:lnTo>
                  <a:lnTo>
                    <a:pt x="1403494" y="78315"/>
                  </a:lnTo>
                  <a:lnTo>
                    <a:pt x="1396586" y="46184"/>
                  </a:lnTo>
                  <a:close/>
                </a:path>
                <a:path w="1437004" h="377825">
                  <a:moveTo>
                    <a:pt x="1395602" y="41612"/>
                  </a:moveTo>
                  <a:lnTo>
                    <a:pt x="1326783" y="56348"/>
                  </a:lnTo>
                  <a:lnTo>
                    <a:pt x="1362719" y="68145"/>
                  </a:lnTo>
                  <a:lnTo>
                    <a:pt x="1386839" y="46184"/>
                  </a:lnTo>
                  <a:lnTo>
                    <a:pt x="1396586" y="46184"/>
                  </a:lnTo>
                  <a:lnTo>
                    <a:pt x="1395602" y="41612"/>
                  </a:lnTo>
                  <a:close/>
                </a:path>
                <a:path w="1437004" h="377825">
                  <a:moveTo>
                    <a:pt x="1272313" y="0"/>
                  </a:moveTo>
                  <a:lnTo>
                    <a:pt x="1265301" y="1988"/>
                  </a:lnTo>
                  <a:lnTo>
                    <a:pt x="1259526" y="6453"/>
                  </a:lnTo>
                  <a:lnTo>
                    <a:pt x="1255776" y="13037"/>
                  </a:lnTo>
                  <a:lnTo>
                    <a:pt x="1254877" y="20573"/>
                  </a:lnTo>
                  <a:lnTo>
                    <a:pt x="1256871" y="27610"/>
                  </a:lnTo>
                  <a:lnTo>
                    <a:pt x="1261365" y="33361"/>
                  </a:lnTo>
                  <a:lnTo>
                    <a:pt x="1267967" y="37040"/>
                  </a:lnTo>
                  <a:lnTo>
                    <a:pt x="1326783" y="56348"/>
                  </a:lnTo>
                  <a:lnTo>
                    <a:pt x="1395602" y="41612"/>
                  </a:lnTo>
                  <a:lnTo>
                    <a:pt x="1404093" y="41612"/>
                  </a:lnTo>
                  <a:lnTo>
                    <a:pt x="1279778" y="845"/>
                  </a:lnTo>
                  <a:lnTo>
                    <a:pt x="127231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Page</a:t>
            </a:r>
            <a:r>
              <a:rPr spc="-3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pPr marL="12700">
                <a:lnSpc>
                  <a:spcPts val="1150"/>
                </a:lnSpc>
              </a:pPr>
              <a:t>6</a:t>
            </a:fld>
            <a:r>
              <a:rPr b="1" spc="-30" dirty="0">
                <a:latin typeface="Calibri"/>
                <a:cs typeface="Calibri"/>
              </a:rPr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b="1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620" y="449579"/>
            <a:ext cx="1018540" cy="3022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1590"/>
              </a:lnSpc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Lecture:</a:t>
            </a: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5382" y="449579"/>
            <a:ext cx="5767705" cy="302260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36830" rIns="0" bIns="0" rtlCol="0">
            <a:spAutoFit/>
          </a:bodyPr>
          <a:lstStyle/>
          <a:p>
            <a:pPr marR="59690" algn="r">
              <a:lnSpc>
                <a:spcPct val="100000"/>
              </a:lnSpc>
              <a:spcBef>
                <a:spcPts val="290"/>
              </a:spcBef>
            </a:pPr>
            <a:r>
              <a:rPr sz="1400" b="1" spc="-265" dirty="0">
                <a:solidFill>
                  <a:srgbClr val="FFFFFF"/>
                </a:solidFill>
                <a:latin typeface="Times New Roman"/>
                <a:cs typeface="Times New Roman"/>
              </a:rPr>
              <a:t>ني</a:t>
            </a:r>
            <a:r>
              <a:rPr sz="1400" b="1" spc="-415" dirty="0">
                <a:solidFill>
                  <a:srgbClr val="FFFFFF"/>
                </a:solidFill>
                <a:latin typeface="Times New Roman"/>
                <a:cs typeface="Times New Roman"/>
              </a:rPr>
              <a:t>س</a:t>
            </a:r>
            <a:r>
              <a:rPr sz="14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ح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دمحا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ه</a:t>
            </a:r>
            <a:r>
              <a:rPr sz="14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م</a:t>
            </a:r>
            <a:r>
              <a:rPr sz="1400" b="1" spc="-320" dirty="0">
                <a:solidFill>
                  <a:srgbClr val="FFFFFF"/>
                </a:solidFill>
                <a:latin typeface="Times New Roman"/>
                <a:cs typeface="Times New Roman"/>
              </a:rPr>
              <a:t>ع</a:t>
            </a:r>
            <a:r>
              <a:rPr sz="1400" b="1" spc="-315" dirty="0">
                <a:solidFill>
                  <a:srgbClr val="FFFFFF"/>
                </a:solidFill>
                <a:latin typeface="Times New Roman"/>
                <a:cs typeface="Times New Roman"/>
              </a:rPr>
              <a:t>ن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ي</a:t>
            </a:r>
            <a:r>
              <a:rPr sz="1400" b="1" spc="-310" dirty="0">
                <a:solidFill>
                  <a:srgbClr val="FFFFFF"/>
                </a:solidFill>
                <a:latin typeface="Times New Roman"/>
                <a:cs typeface="Times New Roman"/>
              </a:rPr>
              <a:t>ل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ع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:د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898651"/>
            <a:ext cx="6673215" cy="2590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/>
                <a:cs typeface="Times New Roman"/>
              </a:rPr>
              <a:t>Arbitrary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block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out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is </a:t>
            </a:r>
            <a:r>
              <a:rPr sz="1400" b="1" spc="-5" dirty="0">
                <a:latin typeface="Times New Roman"/>
                <a:cs typeface="Times New Roman"/>
              </a:rPr>
              <a:t>done </a:t>
            </a:r>
            <a:r>
              <a:rPr sz="1400" b="1" dirty="0">
                <a:latin typeface="Times New Roman"/>
                <a:cs typeface="Times New Roman"/>
              </a:rPr>
              <a:t>to: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tabLst>
                <a:tab pos="469900" algn="l"/>
              </a:tabLst>
            </a:pPr>
            <a:r>
              <a:rPr sz="1400" dirty="0">
                <a:latin typeface="Symbol"/>
                <a:cs typeface="Symbol"/>
              </a:rPr>
              <a:t>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Facilitate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removal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cast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from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impression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during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duplication.</a:t>
            </a:r>
            <a:endParaRPr sz="1400">
              <a:latin typeface="Times New Roman"/>
              <a:cs typeface="Times New Roman"/>
            </a:endParaRPr>
          </a:p>
          <a:p>
            <a:pPr marL="469900" marR="5080" indent="-229235">
              <a:lnSpc>
                <a:spcPct val="143600"/>
              </a:lnSpc>
              <a:spcBef>
                <a:spcPts val="110"/>
              </a:spcBef>
              <a:tabLst>
                <a:tab pos="469900" algn="l"/>
              </a:tabLst>
            </a:pPr>
            <a:r>
              <a:rPr sz="1400" dirty="0">
                <a:latin typeface="Symbol"/>
                <a:cs typeface="Symbol"/>
              </a:rPr>
              <a:t>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Prevent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distortion</a:t>
            </a:r>
            <a:r>
              <a:rPr sz="1400" dirty="0">
                <a:latin typeface="Times New Roman"/>
                <a:cs typeface="Times New Roman"/>
              </a:rPr>
              <a:t> of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duplicating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mold</a:t>
            </a:r>
            <a:r>
              <a:rPr sz="1400" dirty="0">
                <a:latin typeface="Times New Roman"/>
                <a:cs typeface="Times New Roman"/>
              </a:rPr>
              <a:t> when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master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cast</a:t>
            </a:r>
            <a:r>
              <a:rPr sz="1400" dirty="0">
                <a:latin typeface="Times New Roman"/>
                <a:cs typeface="Times New Roman"/>
              </a:rPr>
              <a:t> is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removed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arbitrary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blockout.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840"/>
              </a:spcBef>
              <a:tabLst>
                <a:tab pos="469900" algn="l"/>
              </a:tabLst>
            </a:pPr>
            <a:r>
              <a:rPr sz="1400" dirty="0">
                <a:latin typeface="Symbol"/>
                <a:cs typeface="Symbol"/>
              </a:rPr>
              <a:t>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All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gingival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crevices.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825"/>
              </a:spcBef>
              <a:tabLst>
                <a:tab pos="469900" algn="l"/>
              </a:tabLst>
            </a:pPr>
            <a:r>
              <a:rPr sz="1400" dirty="0">
                <a:latin typeface="Symbol"/>
                <a:cs typeface="Symbol"/>
              </a:rPr>
              <a:t>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Gross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tissue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undercuts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situated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below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areas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involved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design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denture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framework.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840"/>
              </a:spcBef>
              <a:tabLst>
                <a:tab pos="469900" algn="l"/>
              </a:tabLst>
            </a:pPr>
            <a:r>
              <a:rPr sz="1400" dirty="0">
                <a:latin typeface="Symbol"/>
                <a:cs typeface="Symbol"/>
              </a:rPr>
              <a:t>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Tissue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undercuts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distal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to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cast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framework.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840"/>
              </a:spcBef>
              <a:tabLst>
                <a:tab pos="469900" algn="l"/>
              </a:tabLst>
            </a:pPr>
            <a:r>
              <a:rPr sz="1400" dirty="0">
                <a:latin typeface="Symbol"/>
                <a:cs typeface="Symbol"/>
              </a:rPr>
              <a:t>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Labial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and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buccal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tooth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tissue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undercuts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not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involved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denture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design.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5568822"/>
            <a:ext cx="6667500" cy="2155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Times New Roman"/>
                <a:cs typeface="Times New Roman"/>
              </a:rPr>
              <a:t>RELIEVING THE MASTER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CAST:</a:t>
            </a:r>
            <a:endParaRPr sz="1400">
              <a:latin typeface="Times New Roman"/>
              <a:cs typeface="Times New Roman"/>
            </a:endParaRPr>
          </a:p>
          <a:p>
            <a:pPr marL="12700" marR="6350">
              <a:lnSpc>
                <a:spcPct val="144300"/>
              </a:lnSpc>
              <a:spcBef>
                <a:spcPts val="985"/>
              </a:spcBef>
            </a:pPr>
            <a:r>
              <a:rPr sz="1400" dirty="0">
                <a:latin typeface="Times New Roman"/>
                <a:cs typeface="Times New Roman"/>
              </a:rPr>
              <a:t>Relief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is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procedure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placing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wax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certain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areas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on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master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cast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before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duplication,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create</a:t>
            </a:r>
            <a:r>
              <a:rPr sz="1400" dirty="0">
                <a:latin typeface="Times New Roman"/>
                <a:cs typeface="Times New Roman"/>
              </a:rPr>
              <a:t> a</a:t>
            </a:r>
            <a:r>
              <a:rPr sz="1400" spc="-5" dirty="0">
                <a:latin typeface="Times New Roman"/>
                <a:cs typeface="Times New Roman"/>
              </a:rPr>
              <a:t> raised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area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refractory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Purpose</a:t>
            </a:r>
            <a:r>
              <a:rPr sz="1400" b="1" i="1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400" b="1" i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relief:</a:t>
            </a:r>
            <a:endParaRPr sz="1400">
              <a:latin typeface="Times New Roman"/>
              <a:cs typeface="Times New Roman"/>
            </a:endParaRPr>
          </a:p>
          <a:p>
            <a:pPr marL="927100" marR="5080" indent="-228600">
              <a:lnSpc>
                <a:spcPct val="145000"/>
              </a:lnSpc>
              <a:spcBef>
                <a:spcPts val="960"/>
              </a:spcBef>
              <a:tabLst>
                <a:tab pos="1262380" algn="l"/>
                <a:tab pos="1931670" algn="l"/>
                <a:tab pos="2473325" algn="l"/>
                <a:tab pos="3548379" algn="l"/>
                <a:tab pos="4309110" algn="l"/>
                <a:tab pos="4788535" algn="l"/>
                <a:tab pos="5480050" algn="l"/>
                <a:tab pos="5765800" algn="l"/>
                <a:tab pos="6120765" algn="l"/>
              </a:tabLst>
            </a:pPr>
            <a:r>
              <a:rPr sz="1400" dirty="0">
                <a:latin typeface="Courier New"/>
                <a:cs typeface="Courier New"/>
              </a:rPr>
              <a:t>o</a:t>
            </a:r>
            <a:r>
              <a:rPr sz="1400" spc="114" dirty="0">
                <a:latin typeface="Courier New"/>
                <a:cs typeface="Courier New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o	pr</a:t>
            </a:r>
            <a:r>
              <a:rPr sz="1400" spc="-15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v</a:t>
            </a:r>
            <a:r>
              <a:rPr sz="1400" spc="-15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nt	t</a:t>
            </a:r>
            <a:r>
              <a:rPr sz="1400" spc="-10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-10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ue	i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pin</a:t>
            </a:r>
            <a:r>
              <a:rPr sz="1400" spc="-10" dirty="0">
                <a:latin typeface="Times New Roman"/>
                <a:cs typeface="Times New Roman"/>
              </a:rPr>
              <a:t>g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t	re</a:t>
            </a:r>
            <a:r>
              <a:rPr sz="1400" spc="-10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u</a:t>
            </a:r>
            <a:r>
              <a:rPr sz="1400" spc="-10" dirty="0">
                <a:latin typeface="Times New Roman"/>
                <a:cs typeface="Times New Roman"/>
              </a:rPr>
              <a:t>l</a:t>
            </a: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400" spc="-10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ng	f</a:t>
            </a:r>
            <a:r>
              <a:rPr sz="1400" spc="-1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om	r</a:t>
            </a:r>
            <a:r>
              <a:rPr sz="1400" spc="5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ta</a:t>
            </a: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-10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n	of	</a:t>
            </a: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he	</a:t>
            </a:r>
            <a:r>
              <a:rPr sz="1400" spc="-10" dirty="0">
                <a:latin typeface="Times New Roman"/>
                <a:cs typeface="Times New Roman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10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400" spc="-10" dirty="0">
                <a:latin typeface="Times New Roman"/>
                <a:cs typeface="Times New Roman"/>
              </a:rPr>
              <a:t>u</a:t>
            </a:r>
            <a:r>
              <a:rPr sz="1400" dirty="0">
                <a:latin typeface="Times New Roman"/>
                <a:cs typeface="Times New Roman"/>
              </a:rPr>
              <a:t>re  </a:t>
            </a:r>
            <a:r>
              <a:rPr sz="1400" spc="-5" dirty="0">
                <a:latin typeface="Times New Roman"/>
                <a:cs typeface="Times New Roman"/>
              </a:rPr>
              <a:t>framework.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14936" y="3735221"/>
            <a:ext cx="2920365" cy="1591310"/>
            <a:chOff x="2314936" y="3735221"/>
            <a:chExt cx="2920365" cy="15913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4936" y="3735221"/>
              <a:ext cx="2920021" cy="15912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0454" y="3781932"/>
              <a:ext cx="2759329" cy="143954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51404" y="3762882"/>
              <a:ext cx="2797810" cy="1477645"/>
            </a:xfrm>
            <a:custGeom>
              <a:avLst/>
              <a:gdLst/>
              <a:ahLst/>
              <a:cxnLst/>
              <a:rect l="l" t="t" r="r" b="b"/>
              <a:pathLst>
                <a:path w="2797810" h="1477645">
                  <a:moveTo>
                    <a:pt x="0" y="1477645"/>
                  </a:moveTo>
                  <a:lnTo>
                    <a:pt x="2797429" y="1477645"/>
                  </a:lnTo>
                  <a:lnTo>
                    <a:pt x="2797429" y="0"/>
                  </a:lnTo>
                  <a:lnTo>
                    <a:pt x="0" y="0"/>
                  </a:lnTo>
                  <a:lnTo>
                    <a:pt x="0" y="147764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333215" y="7970476"/>
            <a:ext cx="2894330" cy="1879600"/>
            <a:chOff x="2333215" y="7970476"/>
            <a:chExt cx="2894330" cy="18796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3215" y="7970476"/>
              <a:ext cx="2894118" cy="187915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9979" y="8016544"/>
              <a:ext cx="2741930" cy="17277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360929" y="7997494"/>
              <a:ext cx="2780030" cy="1765935"/>
            </a:xfrm>
            <a:custGeom>
              <a:avLst/>
              <a:gdLst/>
              <a:ahLst/>
              <a:cxnLst/>
              <a:rect l="l" t="t" r="r" b="b"/>
              <a:pathLst>
                <a:path w="2780029" h="1765934">
                  <a:moveTo>
                    <a:pt x="0" y="1765808"/>
                  </a:moveTo>
                  <a:lnTo>
                    <a:pt x="2780030" y="1765808"/>
                  </a:lnTo>
                  <a:lnTo>
                    <a:pt x="2780030" y="0"/>
                  </a:lnTo>
                  <a:lnTo>
                    <a:pt x="0" y="0"/>
                  </a:lnTo>
                  <a:lnTo>
                    <a:pt x="0" y="1765808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4827" y="8816340"/>
              <a:ext cx="809244" cy="78332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856991" y="8952484"/>
              <a:ext cx="615950" cy="589280"/>
            </a:xfrm>
            <a:custGeom>
              <a:avLst/>
              <a:gdLst/>
              <a:ahLst/>
              <a:cxnLst/>
              <a:rect l="l" t="t" r="r" b="b"/>
              <a:pathLst>
                <a:path w="615950" h="589279">
                  <a:moveTo>
                    <a:pt x="579451" y="34877"/>
                  </a:moveTo>
                  <a:lnTo>
                    <a:pt x="554899" y="40725"/>
                  </a:lnTo>
                  <a:lnTo>
                    <a:pt x="0" y="570661"/>
                  </a:lnTo>
                  <a:lnTo>
                    <a:pt x="17525" y="589038"/>
                  </a:lnTo>
                  <a:lnTo>
                    <a:pt x="572484" y="59081"/>
                  </a:lnTo>
                  <a:lnTo>
                    <a:pt x="579451" y="34877"/>
                  </a:lnTo>
                  <a:close/>
                </a:path>
                <a:path w="615950" h="589279">
                  <a:moveTo>
                    <a:pt x="613454" y="8255"/>
                  </a:moveTo>
                  <a:lnTo>
                    <a:pt x="588898" y="8255"/>
                  </a:lnTo>
                  <a:lnTo>
                    <a:pt x="606424" y="26669"/>
                  </a:lnTo>
                  <a:lnTo>
                    <a:pt x="572484" y="59081"/>
                  </a:lnTo>
                  <a:lnTo>
                    <a:pt x="561085" y="98679"/>
                  </a:lnTo>
                  <a:lnTo>
                    <a:pt x="559054" y="105410"/>
                  </a:lnTo>
                  <a:lnTo>
                    <a:pt x="562991" y="112522"/>
                  </a:lnTo>
                  <a:lnTo>
                    <a:pt x="576453" y="116331"/>
                  </a:lnTo>
                  <a:lnTo>
                    <a:pt x="583437" y="112522"/>
                  </a:lnTo>
                  <a:lnTo>
                    <a:pt x="585579" y="105410"/>
                  </a:lnTo>
                  <a:lnTo>
                    <a:pt x="613454" y="8255"/>
                  </a:lnTo>
                  <a:close/>
                </a:path>
                <a:path w="615950" h="589279">
                  <a:moveTo>
                    <a:pt x="594338" y="13969"/>
                  </a:moveTo>
                  <a:lnTo>
                    <a:pt x="585469" y="13969"/>
                  </a:lnTo>
                  <a:lnTo>
                    <a:pt x="600582" y="29844"/>
                  </a:lnTo>
                  <a:lnTo>
                    <a:pt x="579451" y="34877"/>
                  </a:lnTo>
                  <a:lnTo>
                    <a:pt x="572484" y="59081"/>
                  </a:lnTo>
                  <a:lnTo>
                    <a:pt x="606424" y="26669"/>
                  </a:lnTo>
                  <a:lnTo>
                    <a:pt x="594338" y="13969"/>
                  </a:lnTo>
                  <a:close/>
                </a:path>
                <a:path w="615950" h="589279">
                  <a:moveTo>
                    <a:pt x="615822" y="0"/>
                  </a:moveTo>
                  <a:lnTo>
                    <a:pt x="508888" y="25654"/>
                  </a:lnTo>
                  <a:lnTo>
                    <a:pt x="502031" y="27177"/>
                  </a:lnTo>
                  <a:lnTo>
                    <a:pt x="497840" y="34036"/>
                  </a:lnTo>
                  <a:lnTo>
                    <a:pt x="501142" y="47751"/>
                  </a:lnTo>
                  <a:lnTo>
                    <a:pt x="507999" y="51943"/>
                  </a:lnTo>
                  <a:lnTo>
                    <a:pt x="554899" y="40725"/>
                  </a:lnTo>
                  <a:lnTo>
                    <a:pt x="588898" y="8255"/>
                  </a:lnTo>
                  <a:lnTo>
                    <a:pt x="613454" y="8255"/>
                  </a:lnTo>
                  <a:lnTo>
                    <a:pt x="615822" y="0"/>
                  </a:lnTo>
                  <a:close/>
                </a:path>
                <a:path w="615950" h="589279">
                  <a:moveTo>
                    <a:pt x="588898" y="8255"/>
                  </a:moveTo>
                  <a:lnTo>
                    <a:pt x="554899" y="40725"/>
                  </a:lnTo>
                  <a:lnTo>
                    <a:pt x="579451" y="34877"/>
                  </a:lnTo>
                  <a:lnTo>
                    <a:pt x="585469" y="13969"/>
                  </a:lnTo>
                  <a:lnTo>
                    <a:pt x="594338" y="13969"/>
                  </a:lnTo>
                  <a:lnTo>
                    <a:pt x="588898" y="8255"/>
                  </a:lnTo>
                  <a:close/>
                </a:path>
                <a:path w="615950" h="589279">
                  <a:moveTo>
                    <a:pt x="585469" y="13969"/>
                  </a:moveTo>
                  <a:lnTo>
                    <a:pt x="579451" y="34877"/>
                  </a:lnTo>
                  <a:lnTo>
                    <a:pt x="600582" y="29844"/>
                  </a:lnTo>
                  <a:lnTo>
                    <a:pt x="585469" y="13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Page</a:t>
            </a:r>
            <a:r>
              <a:rPr spc="-3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pPr marL="12700">
                <a:lnSpc>
                  <a:spcPts val="1150"/>
                </a:lnSpc>
              </a:pPr>
              <a:t>7</a:t>
            </a:fld>
            <a:r>
              <a:rPr b="1" spc="-30" dirty="0">
                <a:latin typeface="Calibri"/>
                <a:cs typeface="Calibri"/>
              </a:rPr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b="1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620" y="449579"/>
            <a:ext cx="1018540" cy="3022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1590"/>
              </a:lnSpc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Lecture:</a:t>
            </a: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5382" y="449579"/>
            <a:ext cx="5767705" cy="302260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36830" rIns="0" bIns="0" rtlCol="0">
            <a:spAutoFit/>
          </a:bodyPr>
          <a:lstStyle/>
          <a:p>
            <a:pPr marR="59690" algn="r">
              <a:lnSpc>
                <a:spcPct val="100000"/>
              </a:lnSpc>
              <a:spcBef>
                <a:spcPts val="290"/>
              </a:spcBef>
            </a:pPr>
            <a:r>
              <a:rPr sz="1400" b="1" spc="-265" dirty="0">
                <a:solidFill>
                  <a:srgbClr val="FFFFFF"/>
                </a:solidFill>
                <a:latin typeface="Times New Roman"/>
                <a:cs typeface="Times New Roman"/>
              </a:rPr>
              <a:t>ني</a:t>
            </a:r>
            <a:r>
              <a:rPr sz="1400" b="1" spc="-415" dirty="0">
                <a:solidFill>
                  <a:srgbClr val="FFFFFF"/>
                </a:solidFill>
                <a:latin typeface="Times New Roman"/>
                <a:cs typeface="Times New Roman"/>
              </a:rPr>
              <a:t>س</a:t>
            </a:r>
            <a:r>
              <a:rPr sz="14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ح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دمحا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ه</a:t>
            </a:r>
            <a:r>
              <a:rPr sz="14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م</a:t>
            </a:r>
            <a:r>
              <a:rPr sz="1400" b="1" spc="-320" dirty="0">
                <a:solidFill>
                  <a:srgbClr val="FFFFFF"/>
                </a:solidFill>
                <a:latin typeface="Times New Roman"/>
                <a:cs typeface="Times New Roman"/>
              </a:rPr>
              <a:t>ع</a:t>
            </a:r>
            <a:r>
              <a:rPr sz="1400" b="1" spc="-315" dirty="0">
                <a:solidFill>
                  <a:srgbClr val="FFFFFF"/>
                </a:solidFill>
                <a:latin typeface="Times New Roman"/>
                <a:cs typeface="Times New Roman"/>
              </a:rPr>
              <a:t>ن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ي</a:t>
            </a:r>
            <a:r>
              <a:rPr sz="1400" b="1" spc="-310" dirty="0">
                <a:solidFill>
                  <a:srgbClr val="FFFFFF"/>
                </a:solidFill>
                <a:latin typeface="Times New Roman"/>
                <a:cs typeface="Times New Roman"/>
              </a:rPr>
              <a:t>ل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ع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:د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898651"/>
            <a:ext cx="4969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ourier New"/>
                <a:cs typeface="Courier New"/>
              </a:rPr>
              <a:t>o</a:t>
            </a:r>
            <a:r>
              <a:rPr sz="1400" spc="130" dirty="0">
                <a:latin typeface="Courier New"/>
                <a:cs typeface="Courier New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To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create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space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acrylic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resin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(beneath 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retentive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ladder).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180333"/>
            <a:ext cx="6666230" cy="159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Sites:</a:t>
            </a:r>
            <a:endParaRPr sz="1400">
              <a:latin typeface="Times New Roman"/>
              <a:cs typeface="Times New Roman"/>
            </a:endParaRPr>
          </a:p>
          <a:p>
            <a:pPr marL="927100" marR="5080" indent="-228600" algn="just">
              <a:lnSpc>
                <a:spcPct val="143600"/>
              </a:lnSpc>
              <a:spcBef>
                <a:spcPts val="1000"/>
              </a:spcBef>
            </a:pPr>
            <a:r>
              <a:rPr sz="1400" dirty="0">
                <a:latin typeface="Courier New"/>
                <a:cs typeface="Courier New"/>
              </a:rPr>
              <a:t>o </a:t>
            </a:r>
            <a:r>
              <a:rPr sz="1400" spc="-5" dirty="0">
                <a:latin typeface="Times New Roman"/>
                <a:cs typeface="Times New Roman"/>
              </a:rPr>
              <a:t>Areas </a:t>
            </a:r>
            <a:r>
              <a:rPr sz="1400" dirty="0">
                <a:latin typeface="Times New Roman"/>
                <a:cs typeface="Times New Roman"/>
              </a:rPr>
              <a:t>in </a:t>
            </a:r>
            <a:r>
              <a:rPr sz="1400" spc="-5" dirty="0">
                <a:latin typeface="Times New Roman"/>
                <a:cs typeface="Times New Roman"/>
              </a:rPr>
              <a:t>which </a:t>
            </a:r>
            <a:r>
              <a:rPr sz="1400" spc="-10" dirty="0">
                <a:latin typeface="Times New Roman"/>
                <a:cs typeface="Times New Roman"/>
              </a:rPr>
              <a:t>major </a:t>
            </a:r>
            <a:r>
              <a:rPr sz="1400" spc="-5" dirty="0">
                <a:latin typeface="Times New Roman"/>
                <a:cs typeface="Times New Roman"/>
              </a:rPr>
              <a:t>connectors </a:t>
            </a:r>
            <a:r>
              <a:rPr sz="1400" spc="-10" dirty="0">
                <a:latin typeface="Times New Roman"/>
                <a:cs typeface="Times New Roman"/>
              </a:rPr>
              <a:t>will </a:t>
            </a:r>
            <a:r>
              <a:rPr sz="1400" spc="-5" dirty="0">
                <a:latin typeface="Times New Roman"/>
                <a:cs typeface="Times New Roman"/>
              </a:rPr>
              <a:t>contact thin tissue, such </a:t>
            </a:r>
            <a:r>
              <a:rPr sz="1400" dirty="0">
                <a:latin typeface="Times New Roman"/>
                <a:cs typeface="Times New Roman"/>
              </a:rPr>
              <a:t>as </a:t>
            </a:r>
            <a:r>
              <a:rPr sz="1400" spc="-5" dirty="0">
                <a:latin typeface="Times New Roman"/>
                <a:cs typeface="Times New Roman"/>
              </a:rPr>
              <a:t>hard areas so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frequently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found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on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lingual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or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mandibular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ridges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and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elevated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palatal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raphes </a:t>
            </a:r>
            <a:r>
              <a:rPr sz="1400" spc="-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and</a:t>
            </a:r>
            <a:r>
              <a:rPr sz="1400" dirty="0">
                <a:latin typeface="Times New Roman"/>
                <a:cs typeface="Times New Roman"/>
              </a:rPr>
              <a:t> tori.</a:t>
            </a:r>
            <a:endParaRPr sz="1400">
              <a:latin typeface="Times New Roman"/>
              <a:cs typeface="Times New Roman"/>
            </a:endParaRPr>
          </a:p>
          <a:p>
            <a:pPr marL="698500" algn="just">
              <a:lnSpc>
                <a:spcPct val="100000"/>
              </a:lnSpc>
              <a:spcBef>
                <a:spcPts val="755"/>
              </a:spcBef>
            </a:pPr>
            <a:r>
              <a:rPr sz="1400" dirty="0">
                <a:latin typeface="Courier New"/>
                <a:cs typeface="Courier New"/>
              </a:rPr>
              <a:t>o</a:t>
            </a:r>
            <a:r>
              <a:rPr sz="1400" spc="120" dirty="0">
                <a:latin typeface="Courier New"/>
                <a:cs typeface="Courier New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Beneath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ladder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minor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connectors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for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attachment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resin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bases.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6569430"/>
            <a:ext cx="6665595" cy="641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43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Mandibular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major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connectors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often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warrant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relief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between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rigid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metal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surfaces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underlying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soft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tissues.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81638" y="1385210"/>
            <a:ext cx="2391410" cy="1555115"/>
            <a:chOff x="2581638" y="1385210"/>
            <a:chExt cx="2391410" cy="155511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1638" y="1385210"/>
              <a:ext cx="2391190" cy="15546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7155" y="1431670"/>
              <a:ext cx="2231390" cy="14037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618105" y="1412620"/>
              <a:ext cx="2269490" cy="1442085"/>
            </a:xfrm>
            <a:custGeom>
              <a:avLst/>
              <a:gdLst/>
              <a:ahLst/>
              <a:cxnLst/>
              <a:rect l="l" t="t" r="r" b="b"/>
              <a:pathLst>
                <a:path w="2269490" h="1442085">
                  <a:moveTo>
                    <a:pt x="0" y="1441830"/>
                  </a:moveTo>
                  <a:lnTo>
                    <a:pt x="2269490" y="1441830"/>
                  </a:lnTo>
                  <a:lnTo>
                    <a:pt x="2269490" y="0"/>
                  </a:lnTo>
                  <a:lnTo>
                    <a:pt x="0" y="0"/>
                  </a:lnTo>
                  <a:lnTo>
                    <a:pt x="0" y="144183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0316" y="1860816"/>
              <a:ext cx="1051585" cy="75741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33242" y="1880869"/>
              <a:ext cx="801370" cy="507365"/>
            </a:xfrm>
            <a:custGeom>
              <a:avLst/>
              <a:gdLst/>
              <a:ahLst/>
              <a:cxnLst/>
              <a:rect l="l" t="t" r="r" b="b"/>
              <a:pathLst>
                <a:path w="801370" h="507364">
                  <a:moveTo>
                    <a:pt x="637413" y="464566"/>
                  </a:moveTo>
                  <a:lnTo>
                    <a:pt x="629945" y="465820"/>
                  </a:lnTo>
                  <a:lnTo>
                    <a:pt x="623776" y="469741"/>
                  </a:lnTo>
                  <a:lnTo>
                    <a:pt x="619535" y="475710"/>
                  </a:lnTo>
                  <a:lnTo>
                    <a:pt x="617855" y="483108"/>
                  </a:lnTo>
                  <a:lnTo>
                    <a:pt x="619162" y="490503"/>
                  </a:lnTo>
                  <a:lnTo>
                    <a:pt x="623077" y="496649"/>
                  </a:lnTo>
                  <a:lnTo>
                    <a:pt x="629017" y="500913"/>
                  </a:lnTo>
                  <a:lnTo>
                    <a:pt x="636397" y="502666"/>
                  </a:lnTo>
                  <a:lnTo>
                    <a:pt x="801370" y="507111"/>
                  </a:lnTo>
                  <a:lnTo>
                    <a:pt x="799348" y="503300"/>
                  </a:lnTo>
                  <a:lnTo>
                    <a:pt x="759206" y="503300"/>
                  </a:lnTo>
                  <a:lnTo>
                    <a:pt x="699445" y="466232"/>
                  </a:lnTo>
                  <a:lnTo>
                    <a:pt x="637413" y="464566"/>
                  </a:lnTo>
                  <a:close/>
                </a:path>
                <a:path w="801370" h="507364">
                  <a:moveTo>
                    <a:pt x="699445" y="466232"/>
                  </a:moveTo>
                  <a:lnTo>
                    <a:pt x="759206" y="503300"/>
                  </a:lnTo>
                  <a:lnTo>
                    <a:pt x="763708" y="496062"/>
                  </a:lnTo>
                  <a:lnTo>
                    <a:pt x="752348" y="496062"/>
                  </a:lnTo>
                  <a:lnTo>
                    <a:pt x="737061" y="467243"/>
                  </a:lnTo>
                  <a:lnTo>
                    <a:pt x="699445" y="466232"/>
                  </a:lnTo>
                  <a:close/>
                </a:path>
                <a:path w="801370" h="507364">
                  <a:moveTo>
                    <a:pt x="705542" y="351278"/>
                  </a:moveTo>
                  <a:lnTo>
                    <a:pt x="698246" y="353441"/>
                  </a:lnTo>
                  <a:lnTo>
                    <a:pt x="692407" y="358237"/>
                  </a:lnTo>
                  <a:lnTo>
                    <a:pt x="688975" y="364664"/>
                  </a:lnTo>
                  <a:lnTo>
                    <a:pt x="688209" y="371925"/>
                  </a:lnTo>
                  <a:lnTo>
                    <a:pt x="690372" y="379222"/>
                  </a:lnTo>
                  <a:lnTo>
                    <a:pt x="719359" y="433870"/>
                  </a:lnTo>
                  <a:lnTo>
                    <a:pt x="779272" y="471043"/>
                  </a:lnTo>
                  <a:lnTo>
                    <a:pt x="759206" y="503300"/>
                  </a:lnTo>
                  <a:lnTo>
                    <a:pt x="799348" y="503300"/>
                  </a:lnTo>
                  <a:lnTo>
                    <a:pt x="724027" y="361315"/>
                  </a:lnTo>
                  <a:lnTo>
                    <a:pt x="719230" y="355476"/>
                  </a:lnTo>
                  <a:lnTo>
                    <a:pt x="712803" y="352044"/>
                  </a:lnTo>
                  <a:lnTo>
                    <a:pt x="705542" y="351278"/>
                  </a:lnTo>
                  <a:close/>
                </a:path>
                <a:path w="801370" h="507364">
                  <a:moveTo>
                    <a:pt x="737061" y="467243"/>
                  </a:moveTo>
                  <a:lnTo>
                    <a:pt x="752348" y="496062"/>
                  </a:lnTo>
                  <a:lnTo>
                    <a:pt x="769747" y="468122"/>
                  </a:lnTo>
                  <a:lnTo>
                    <a:pt x="737061" y="467243"/>
                  </a:lnTo>
                  <a:close/>
                </a:path>
                <a:path w="801370" h="507364">
                  <a:moveTo>
                    <a:pt x="719359" y="433870"/>
                  </a:moveTo>
                  <a:lnTo>
                    <a:pt x="737061" y="467243"/>
                  </a:lnTo>
                  <a:lnTo>
                    <a:pt x="769747" y="468122"/>
                  </a:lnTo>
                  <a:lnTo>
                    <a:pt x="752348" y="496062"/>
                  </a:lnTo>
                  <a:lnTo>
                    <a:pt x="763708" y="496062"/>
                  </a:lnTo>
                  <a:lnTo>
                    <a:pt x="779272" y="471043"/>
                  </a:lnTo>
                  <a:lnTo>
                    <a:pt x="719359" y="433870"/>
                  </a:lnTo>
                  <a:close/>
                </a:path>
                <a:path w="801370" h="507364">
                  <a:moveTo>
                    <a:pt x="20066" y="0"/>
                  </a:moveTo>
                  <a:lnTo>
                    <a:pt x="0" y="32385"/>
                  </a:lnTo>
                  <a:lnTo>
                    <a:pt x="699445" y="466232"/>
                  </a:lnTo>
                  <a:lnTo>
                    <a:pt x="737061" y="467243"/>
                  </a:lnTo>
                  <a:lnTo>
                    <a:pt x="719359" y="433870"/>
                  </a:lnTo>
                  <a:lnTo>
                    <a:pt x="2006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11688" y="5021483"/>
            <a:ext cx="2856230" cy="1410335"/>
            <a:chOff x="711688" y="5021483"/>
            <a:chExt cx="2856230" cy="141033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688" y="5021483"/>
              <a:ext cx="2856014" cy="14098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7079" y="5067503"/>
              <a:ext cx="2696210" cy="125976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48029" y="5048503"/>
              <a:ext cx="2734310" cy="1297940"/>
            </a:xfrm>
            <a:custGeom>
              <a:avLst/>
              <a:gdLst/>
              <a:ahLst/>
              <a:cxnLst/>
              <a:rect l="l" t="t" r="r" b="b"/>
              <a:pathLst>
                <a:path w="2734310" h="1297939">
                  <a:moveTo>
                    <a:pt x="0" y="1297813"/>
                  </a:moveTo>
                  <a:lnTo>
                    <a:pt x="2734310" y="1297813"/>
                  </a:lnTo>
                  <a:lnTo>
                    <a:pt x="2734310" y="0"/>
                  </a:lnTo>
                  <a:lnTo>
                    <a:pt x="0" y="0"/>
                  </a:lnTo>
                  <a:lnTo>
                    <a:pt x="0" y="129781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6647" y="5452897"/>
              <a:ext cx="463283" cy="6842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178938" y="5588761"/>
              <a:ext cx="274955" cy="490220"/>
            </a:xfrm>
            <a:custGeom>
              <a:avLst/>
              <a:gdLst/>
              <a:ahLst/>
              <a:cxnLst/>
              <a:rect l="l" t="t" r="r" b="b"/>
              <a:pathLst>
                <a:path w="274955" h="490220">
                  <a:moveTo>
                    <a:pt x="246526" y="44411"/>
                  </a:moveTo>
                  <a:lnTo>
                    <a:pt x="224971" y="57668"/>
                  </a:lnTo>
                  <a:lnTo>
                    <a:pt x="0" y="477900"/>
                  </a:lnTo>
                  <a:lnTo>
                    <a:pt x="22352" y="489966"/>
                  </a:lnTo>
                  <a:lnTo>
                    <a:pt x="247435" y="69625"/>
                  </a:lnTo>
                  <a:lnTo>
                    <a:pt x="246526" y="44411"/>
                  </a:lnTo>
                  <a:close/>
                </a:path>
                <a:path w="274955" h="490220">
                  <a:moveTo>
                    <a:pt x="270856" y="16256"/>
                  </a:moveTo>
                  <a:lnTo>
                    <a:pt x="247142" y="16256"/>
                  </a:lnTo>
                  <a:lnTo>
                    <a:pt x="269621" y="28194"/>
                  </a:lnTo>
                  <a:lnTo>
                    <a:pt x="247435" y="69625"/>
                  </a:lnTo>
                  <a:lnTo>
                    <a:pt x="249174" y="117856"/>
                  </a:lnTo>
                  <a:lnTo>
                    <a:pt x="255016" y="123317"/>
                  </a:lnTo>
                  <a:lnTo>
                    <a:pt x="269113" y="122809"/>
                  </a:lnTo>
                  <a:lnTo>
                    <a:pt x="274574" y="116967"/>
                  </a:lnTo>
                  <a:lnTo>
                    <a:pt x="270856" y="16256"/>
                  </a:lnTo>
                  <a:close/>
                </a:path>
                <a:path w="274955" h="490220">
                  <a:moveTo>
                    <a:pt x="270256" y="0"/>
                  </a:moveTo>
                  <a:lnTo>
                    <a:pt x="176512" y="57668"/>
                  </a:lnTo>
                  <a:lnTo>
                    <a:pt x="170561" y="61213"/>
                  </a:lnTo>
                  <a:lnTo>
                    <a:pt x="168783" y="69087"/>
                  </a:lnTo>
                  <a:lnTo>
                    <a:pt x="172466" y="75057"/>
                  </a:lnTo>
                  <a:lnTo>
                    <a:pt x="176022" y="81025"/>
                  </a:lnTo>
                  <a:lnTo>
                    <a:pt x="183896" y="82931"/>
                  </a:lnTo>
                  <a:lnTo>
                    <a:pt x="224977" y="57658"/>
                  </a:lnTo>
                  <a:lnTo>
                    <a:pt x="247142" y="16256"/>
                  </a:lnTo>
                  <a:lnTo>
                    <a:pt x="270856" y="16256"/>
                  </a:lnTo>
                  <a:lnTo>
                    <a:pt x="270256" y="0"/>
                  </a:lnTo>
                  <a:close/>
                </a:path>
                <a:path w="274955" h="490220">
                  <a:moveTo>
                    <a:pt x="259338" y="22733"/>
                  </a:moveTo>
                  <a:lnTo>
                    <a:pt x="245744" y="22733"/>
                  </a:lnTo>
                  <a:lnTo>
                    <a:pt x="265049" y="33020"/>
                  </a:lnTo>
                  <a:lnTo>
                    <a:pt x="246526" y="44411"/>
                  </a:lnTo>
                  <a:lnTo>
                    <a:pt x="247435" y="69625"/>
                  </a:lnTo>
                  <a:lnTo>
                    <a:pt x="269621" y="28194"/>
                  </a:lnTo>
                  <a:lnTo>
                    <a:pt x="259338" y="22733"/>
                  </a:lnTo>
                  <a:close/>
                </a:path>
                <a:path w="274955" h="490220">
                  <a:moveTo>
                    <a:pt x="247142" y="16256"/>
                  </a:moveTo>
                  <a:lnTo>
                    <a:pt x="224971" y="57668"/>
                  </a:lnTo>
                  <a:lnTo>
                    <a:pt x="246526" y="44411"/>
                  </a:lnTo>
                  <a:lnTo>
                    <a:pt x="245744" y="22733"/>
                  </a:lnTo>
                  <a:lnTo>
                    <a:pt x="259338" y="22733"/>
                  </a:lnTo>
                  <a:lnTo>
                    <a:pt x="247142" y="16256"/>
                  </a:lnTo>
                  <a:close/>
                </a:path>
                <a:path w="274955" h="490220">
                  <a:moveTo>
                    <a:pt x="245744" y="22733"/>
                  </a:moveTo>
                  <a:lnTo>
                    <a:pt x="246526" y="44411"/>
                  </a:lnTo>
                  <a:lnTo>
                    <a:pt x="265049" y="33020"/>
                  </a:lnTo>
                  <a:lnTo>
                    <a:pt x="245744" y="227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671311" y="5021483"/>
            <a:ext cx="3162935" cy="1410335"/>
            <a:chOff x="3671311" y="5021483"/>
            <a:chExt cx="3162935" cy="141033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71311" y="5021483"/>
              <a:ext cx="3162308" cy="14098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26179" y="5067503"/>
              <a:ext cx="3002279" cy="125976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707129" y="5048503"/>
              <a:ext cx="3040380" cy="1297940"/>
            </a:xfrm>
            <a:custGeom>
              <a:avLst/>
              <a:gdLst/>
              <a:ahLst/>
              <a:cxnLst/>
              <a:rect l="l" t="t" r="r" b="b"/>
              <a:pathLst>
                <a:path w="3040379" h="1297939">
                  <a:moveTo>
                    <a:pt x="0" y="1297813"/>
                  </a:moveTo>
                  <a:lnTo>
                    <a:pt x="3040379" y="1297813"/>
                  </a:lnTo>
                  <a:lnTo>
                    <a:pt x="3040379" y="0"/>
                  </a:lnTo>
                  <a:lnTo>
                    <a:pt x="0" y="0"/>
                  </a:lnTo>
                  <a:lnTo>
                    <a:pt x="0" y="1297813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353041" y="7458385"/>
            <a:ext cx="2848610" cy="1949450"/>
            <a:chOff x="2353041" y="7458385"/>
            <a:chExt cx="2848610" cy="1949450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53041" y="7458385"/>
              <a:ext cx="2848385" cy="194930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08555" y="7503922"/>
              <a:ext cx="2688971" cy="179958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389505" y="7484872"/>
              <a:ext cx="2727325" cy="1837689"/>
            </a:xfrm>
            <a:custGeom>
              <a:avLst/>
              <a:gdLst/>
              <a:ahLst/>
              <a:cxnLst/>
              <a:rect l="l" t="t" r="r" b="b"/>
              <a:pathLst>
                <a:path w="2727325" h="1837690">
                  <a:moveTo>
                    <a:pt x="0" y="1837689"/>
                  </a:moveTo>
                  <a:lnTo>
                    <a:pt x="2727071" y="1837689"/>
                  </a:lnTo>
                  <a:lnTo>
                    <a:pt x="2727071" y="0"/>
                  </a:lnTo>
                  <a:lnTo>
                    <a:pt x="0" y="0"/>
                  </a:lnTo>
                  <a:lnTo>
                    <a:pt x="0" y="183768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53156" y="8025345"/>
              <a:ext cx="1063752" cy="42218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308985" y="8118094"/>
              <a:ext cx="756920" cy="201930"/>
            </a:xfrm>
            <a:custGeom>
              <a:avLst/>
              <a:gdLst/>
              <a:ahLst/>
              <a:cxnLst/>
              <a:rect l="l" t="t" r="r" b="b"/>
              <a:pathLst>
                <a:path w="756920" h="201929">
                  <a:moveTo>
                    <a:pt x="90931" y="85090"/>
                  </a:moveTo>
                  <a:lnTo>
                    <a:pt x="0" y="158623"/>
                  </a:lnTo>
                  <a:lnTo>
                    <a:pt x="108712" y="201676"/>
                  </a:lnTo>
                  <a:lnTo>
                    <a:pt x="116077" y="198501"/>
                  </a:lnTo>
                  <a:lnTo>
                    <a:pt x="118744" y="191897"/>
                  </a:lnTo>
                  <a:lnTo>
                    <a:pt x="121285" y="185420"/>
                  </a:lnTo>
                  <a:lnTo>
                    <a:pt x="118110" y="178054"/>
                  </a:lnTo>
                  <a:lnTo>
                    <a:pt x="111505" y="175514"/>
                  </a:lnTo>
                  <a:lnTo>
                    <a:pt x="91027" y="167386"/>
                  </a:lnTo>
                  <a:lnTo>
                    <a:pt x="26797" y="167386"/>
                  </a:lnTo>
                  <a:lnTo>
                    <a:pt x="22987" y="142240"/>
                  </a:lnTo>
                  <a:lnTo>
                    <a:pt x="69431" y="135149"/>
                  </a:lnTo>
                  <a:lnTo>
                    <a:pt x="101473" y="109220"/>
                  </a:lnTo>
                  <a:lnTo>
                    <a:pt x="106934" y="104902"/>
                  </a:lnTo>
                  <a:lnTo>
                    <a:pt x="107823" y="96901"/>
                  </a:lnTo>
                  <a:lnTo>
                    <a:pt x="98932" y="85979"/>
                  </a:lnTo>
                  <a:lnTo>
                    <a:pt x="90931" y="85090"/>
                  </a:lnTo>
                  <a:close/>
                </a:path>
                <a:path w="756920" h="201929">
                  <a:moveTo>
                    <a:pt x="69431" y="135149"/>
                  </a:moveTo>
                  <a:lnTo>
                    <a:pt x="22987" y="142240"/>
                  </a:lnTo>
                  <a:lnTo>
                    <a:pt x="26797" y="167386"/>
                  </a:lnTo>
                  <a:lnTo>
                    <a:pt x="44267" y="164719"/>
                  </a:lnTo>
                  <a:lnTo>
                    <a:pt x="32892" y="164719"/>
                  </a:lnTo>
                  <a:lnTo>
                    <a:pt x="29590" y="143002"/>
                  </a:lnTo>
                  <a:lnTo>
                    <a:pt x="59728" y="143002"/>
                  </a:lnTo>
                  <a:lnTo>
                    <a:pt x="69431" y="135149"/>
                  </a:lnTo>
                  <a:close/>
                </a:path>
                <a:path w="756920" h="201929">
                  <a:moveTo>
                    <a:pt x="73185" y="160304"/>
                  </a:moveTo>
                  <a:lnTo>
                    <a:pt x="26797" y="167386"/>
                  </a:lnTo>
                  <a:lnTo>
                    <a:pt x="91027" y="167386"/>
                  </a:lnTo>
                  <a:lnTo>
                    <a:pt x="73185" y="160304"/>
                  </a:lnTo>
                  <a:close/>
                </a:path>
                <a:path w="756920" h="201929">
                  <a:moveTo>
                    <a:pt x="29590" y="143002"/>
                  </a:moveTo>
                  <a:lnTo>
                    <a:pt x="32892" y="164719"/>
                  </a:lnTo>
                  <a:lnTo>
                    <a:pt x="49811" y="151027"/>
                  </a:lnTo>
                  <a:lnTo>
                    <a:pt x="29590" y="143002"/>
                  </a:lnTo>
                  <a:close/>
                </a:path>
                <a:path w="756920" h="201929">
                  <a:moveTo>
                    <a:pt x="49811" y="151027"/>
                  </a:moveTo>
                  <a:lnTo>
                    <a:pt x="32892" y="164719"/>
                  </a:lnTo>
                  <a:lnTo>
                    <a:pt x="44267" y="164719"/>
                  </a:lnTo>
                  <a:lnTo>
                    <a:pt x="73185" y="160304"/>
                  </a:lnTo>
                  <a:lnTo>
                    <a:pt x="49811" y="151027"/>
                  </a:lnTo>
                  <a:close/>
                </a:path>
                <a:path w="756920" h="201929">
                  <a:moveTo>
                    <a:pt x="683734" y="41371"/>
                  </a:moveTo>
                  <a:lnTo>
                    <a:pt x="69431" y="135149"/>
                  </a:lnTo>
                  <a:lnTo>
                    <a:pt x="49811" y="151027"/>
                  </a:lnTo>
                  <a:lnTo>
                    <a:pt x="73185" y="160304"/>
                  </a:lnTo>
                  <a:lnTo>
                    <a:pt x="687488" y="66526"/>
                  </a:lnTo>
                  <a:lnTo>
                    <a:pt x="707108" y="50648"/>
                  </a:lnTo>
                  <a:lnTo>
                    <a:pt x="683734" y="41371"/>
                  </a:lnTo>
                  <a:close/>
                </a:path>
                <a:path w="756920" h="201929">
                  <a:moveTo>
                    <a:pt x="59728" y="143002"/>
                  </a:moveTo>
                  <a:lnTo>
                    <a:pt x="29590" y="143002"/>
                  </a:lnTo>
                  <a:lnTo>
                    <a:pt x="49811" y="151027"/>
                  </a:lnTo>
                  <a:lnTo>
                    <a:pt x="59728" y="143002"/>
                  </a:lnTo>
                  <a:close/>
                </a:path>
                <a:path w="756920" h="201929">
                  <a:moveTo>
                    <a:pt x="734806" y="34290"/>
                  </a:moveTo>
                  <a:lnTo>
                    <a:pt x="730123" y="34290"/>
                  </a:lnTo>
                  <a:lnTo>
                    <a:pt x="733932" y="59436"/>
                  </a:lnTo>
                  <a:lnTo>
                    <a:pt x="687488" y="66526"/>
                  </a:lnTo>
                  <a:lnTo>
                    <a:pt x="655447" y="92456"/>
                  </a:lnTo>
                  <a:lnTo>
                    <a:pt x="649986" y="96774"/>
                  </a:lnTo>
                  <a:lnTo>
                    <a:pt x="649097" y="104775"/>
                  </a:lnTo>
                  <a:lnTo>
                    <a:pt x="657987" y="115697"/>
                  </a:lnTo>
                  <a:lnTo>
                    <a:pt x="665988" y="116586"/>
                  </a:lnTo>
                  <a:lnTo>
                    <a:pt x="756919" y="43053"/>
                  </a:lnTo>
                  <a:lnTo>
                    <a:pt x="734806" y="34290"/>
                  </a:lnTo>
                  <a:close/>
                </a:path>
                <a:path w="756920" h="201929">
                  <a:moveTo>
                    <a:pt x="707108" y="50648"/>
                  </a:moveTo>
                  <a:lnTo>
                    <a:pt x="687488" y="66526"/>
                  </a:lnTo>
                  <a:lnTo>
                    <a:pt x="733932" y="59436"/>
                  </a:lnTo>
                  <a:lnTo>
                    <a:pt x="733817" y="58674"/>
                  </a:lnTo>
                  <a:lnTo>
                    <a:pt x="727328" y="58674"/>
                  </a:lnTo>
                  <a:lnTo>
                    <a:pt x="707108" y="50648"/>
                  </a:lnTo>
                  <a:close/>
                </a:path>
                <a:path w="756920" h="201929">
                  <a:moveTo>
                    <a:pt x="724026" y="36957"/>
                  </a:moveTo>
                  <a:lnTo>
                    <a:pt x="707108" y="50648"/>
                  </a:lnTo>
                  <a:lnTo>
                    <a:pt x="727328" y="58674"/>
                  </a:lnTo>
                  <a:lnTo>
                    <a:pt x="724026" y="36957"/>
                  </a:lnTo>
                  <a:close/>
                </a:path>
                <a:path w="756920" h="201929">
                  <a:moveTo>
                    <a:pt x="730527" y="36957"/>
                  </a:moveTo>
                  <a:lnTo>
                    <a:pt x="724026" y="36957"/>
                  </a:lnTo>
                  <a:lnTo>
                    <a:pt x="727328" y="58674"/>
                  </a:lnTo>
                  <a:lnTo>
                    <a:pt x="733817" y="58674"/>
                  </a:lnTo>
                  <a:lnTo>
                    <a:pt x="730527" y="36957"/>
                  </a:lnTo>
                  <a:close/>
                </a:path>
                <a:path w="756920" h="201929">
                  <a:moveTo>
                    <a:pt x="730123" y="34290"/>
                  </a:moveTo>
                  <a:lnTo>
                    <a:pt x="683734" y="41371"/>
                  </a:lnTo>
                  <a:lnTo>
                    <a:pt x="707108" y="50648"/>
                  </a:lnTo>
                  <a:lnTo>
                    <a:pt x="724026" y="36957"/>
                  </a:lnTo>
                  <a:lnTo>
                    <a:pt x="730527" y="36957"/>
                  </a:lnTo>
                  <a:lnTo>
                    <a:pt x="730123" y="34290"/>
                  </a:lnTo>
                  <a:close/>
                </a:path>
                <a:path w="756920" h="201929">
                  <a:moveTo>
                    <a:pt x="648207" y="0"/>
                  </a:moveTo>
                  <a:lnTo>
                    <a:pt x="640841" y="3175"/>
                  </a:lnTo>
                  <a:lnTo>
                    <a:pt x="638175" y="9779"/>
                  </a:lnTo>
                  <a:lnTo>
                    <a:pt x="635635" y="16256"/>
                  </a:lnTo>
                  <a:lnTo>
                    <a:pt x="638810" y="23622"/>
                  </a:lnTo>
                  <a:lnTo>
                    <a:pt x="645413" y="26162"/>
                  </a:lnTo>
                  <a:lnTo>
                    <a:pt x="683734" y="41371"/>
                  </a:lnTo>
                  <a:lnTo>
                    <a:pt x="730123" y="34290"/>
                  </a:lnTo>
                  <a:lnTo>
                    <a:pt x="734806" y="34290"/>
                  </a:lnTo>
                  <a:lnTo>
                    <a:pt x="64820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Page</a:t>
            </a:r>
            <a:r>
              <a:rPr spc="-3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pPr marL="12700">
                <a:lnSpc>
                  <a:spcPts val="1150"/>
                </a:lnSpc>
              </a:pPr>
              <a:t>8</a:t>
            </a:fld>
            <a:r>
              <a:rPr b="1" spc="-30" dirty="0">
                <a:latin typeface="Calibri"/>
                <a:cs typeface="Calibri"/>
              </a:rPr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b="1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620" y="449579"/>
            <a:ext cx="1018540" cy="3022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1590"/>
              </a:lnSpc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Lecture:</a:t>
            </a: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5382" y="449579"/>
            <a:ext cx="5767705" cy="302260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36830" rIns="0" bIns="0" rtlCol="0">
            <a:spAutoFit/>
          </a:bodyPr>
          <a:lstStyle/>
          <a:p>
            <a:pPr marR="59690" algn="r">
              <a:lnSpc>
                <a:spcPct val="100000"/>
              </a:lnSpc>
              <a:spcBef>
                <a:spcPts val="290"/>
              </a:spcBef>
            </a:pPr>
            <a:r>
              <a:rPr sz="1400" b="1" spc="-265" dirty="0">
                <a:solidFill>
                  <a:srgbClr val="FFFFFF"/>
                </a:solidFill>
                <a:latin typeface="Times New Roman"/>
                <a:cs typeface="Times New Roman"/>
              </a:rPr>
              <a:t>ني</a:t>
            </a:r>
            <a:r>
              <a:rPr sz="1400" b="1" spc="-415" dirty="0">
                <a:solidFill>
                  <a:srgbClr val="FFFFFF"/>
                </a:solidFill>
                <a:latin typeface="Times New Roman"/>
                <a:cs typeface="Times New Roman"/>
              </a:rPr>
              <a:t>س</a:t>
            </a:r>
            <a:r>
              <a:rPr sz="14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ح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دمحا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ه</a:t>
            </a:r>
            <a:r>
              <a:rPr sz="14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م</a:t>
            </a:r>
            <a:r>
              <a:rPr sz="1400" b="1" spc="-320" dirty="0">
                <a:solidFill>
                  <a:srgbClr val="FFFFFF"/>
                </a:solidFill>
                <a:latin typeface="Times New Roman"/>
                <a:cs typeface="Times New Roman"/>
              </a:rPr>
              <a:t>ع</a:t>
            </a:r>
            <a:r>
              <a:rPr sz="1400" b="1" spc="-315" dirty="0">
                <a:solidFill>
                  <a:srgbClr val="FFFFFF"/>
                </a:solidFill>
                <a:latin typeface="Times New Roman"/>
                <a:cs typeface="Times New Roman"/>
              </a:rPr>
              <a:t>ن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ي</a:t>
            </a:r>
            <a:r>
              <a:rPr sz="1400" b="1" spc="-310" dirty="0">
                <a:solidFill>
                  <a:srgbClr val="FFFFFF"/>
                </a:solidFill>
                <a:latin typeface="Times New Roman"/>
                <a:cs typeface="Times New Roman"/>
              </a:rPr>
              <a:t>ل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ع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:د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802995"/>
            <a:ext cx="6668134" cy="2303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indent="457200" algn="just">
              <a:lnSpc>
                <a:spcPct val="1444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Relief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prevents</a:t>
            </a:r>
            <a:r>
              <a:rPr sz="1400" dirty="0">
                <a:latin typeface="Times New Roman"/>
                <a:cs typeface="Times New Roman"/>
              </a:rPr>
              <a:t> 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margins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major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connector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from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lacerating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sensitive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lingual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mucosa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5" dirty="0">
                <a:latin typeface="Times New Roman"/>
                <a:cs typeface="Times New Roman"/>
              </a:rPr>
              <a:t> result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this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movement.</a:t>
            </a:r>
            <a:endParaRPr sz="140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43900"/>
              </a:lnSpc>
              <a:spcBef>
                <a:spcPts val="990"/>
              </a:spcBef>
            </a:pPr>
            <a:r>
              <a:rPr sz="1400" spc="-5" dirty="0">
                <a:latin typeface="Times New Roman"/>
                <a:cs typeface="Times New Roman"/>
              </a:rPr>
              <a:t>The slope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the anterior ridge also influences the amount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relief needed. </a:t>
            </a:r>
            <a:r>
              <a:rPr sz="1400" dirty="0">
                <a:latin typeface="Times New Roman"/>
                <a:cs typeface="Times New Roman"/>
              </a:rPr>
              <a:t>If the </a:t>
            </a:r>
            <a:r>
              <a:rPr sz="1400" spc="-5" dirty="0">
                <a:latin typeface="Times New Roman"/>
                <a:cs typeface="Times New Roman"/>
              </a:rPr>
              <a:t>soft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tissues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vertical,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or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nearly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so,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only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minimal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relief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is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required.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Tissues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that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slope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toward </a:t>
            </a:r>
            <a:r>
              <a:rPr sz="1400" spc="-3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tongue require the greatest amount of relief because any movement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the connector will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bring it into contact with the adjacent soft tissues. </a:t>
            </a:r>
            <a:r>
              <a:rPr sz="1400" dirty="0">
                <a:latin typeface="Times New Roman"/>
                <a:cs typeface="Times New Roman"/>
              </a:rPr>
              <a:t>If </a:t>
            </a:r>
            <a:r>
              <a:rPr sz="1400" spc="-5" dirty="0">
                <a:latin typeface="Times New Roman"/>
                <a:cs typeface="Times New Roman"/>
              </a:rPr>
              <a:t>the anterior ridge is undercut, sufficient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space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may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 </a:t>
            </a:r>
            <a:r>
              <a:rPr sz="1400" spc="-5" dirty="0">
                <a:latin typeface="Times New Roman"/>
                <a:cs typeface="Times New Roman"/>
              </a:rPr>
              <a:t>created when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technician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blocks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out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undercut</a:t>
            </a:r>
            <a:r>
              <a:rPr sz="1400" spc="5" dirty="0">
                <a:latin typeface="Times New Roman"/>
                <a:cs typeface="Times New Roman"/>
              </a:rPr>
              <a:t> area.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5529198"/>
            <a:ext cx="6664959" cy="980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Tissue</a:t>
            </a:r>
            <a:r>
              <a:rPr sz="1400" b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Stops</a:t>
            </a:r>
            <a:r>
              <a:rPr sz="1400" b="1" spc="-5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927100" marR="5080" indent="-228600">
              <a:lnSpc>
                <a:spcPct val="144300"/>
              </a:lnSpc>
              <a:spcBef>
                <a:spcPts val="985"/>
              </a:spcBef>
            </a:pPr>
            <a:r>
              <a:rPr sz="1400" dirty="0">
                <a:latin typeface="Courier New"/>
                <a:cs typeface="Courier New"/>
              </a:rPr>
              <a:t>o</a:t>
            </a:r>
            <a:r>
              <a:rPr sz="1400" spc="120" dirty="0">
                <a:latin typeface="Courier New"/>
                <a:cs typeface="Courier New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Tissue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stops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represented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(2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mm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x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mm)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square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cut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relief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wax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over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ridge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distal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extension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areas.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8837574"/>
            <a:ext cx="5981065" cy="9474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marR="5080" indent="-228600" algn="just">
              <a:lnSpc>
                <a:spcPct val="143900"/>
              </a:lnSpc>
              <a:spcBef>
                <a:spcPts val="105"/>
              </a:spcBef>
            </a:pPr>
            <a:r>
              <a:rPr sz="1400" dirty="0">
                <a:latin typeface="Courier New"/>
                <a:cs typeface="Courier New"/>
              </a:rPr>
              <a:t>o </a:t>
            </a:r>
            <a:r>
              <a:rPr sz="1400" spc="-5" dirty="0">
                <a:latin typeface="Times New Roman"/>
                <a:cs typeface="Times New Roman"/>
              </a:rPr>
              <a:t>Tissue stops are integral parts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minor </a:t>
            </a:r>
            <a:r>
              <a:rPr sz="1400" spc="-5" dirty="0">
                <a:latin typeface="Times New Roman"/>
                <a:cs typeface="Times New Roman"/>
              </a:rPr>
              <a:t>connectors designed </a:t>
            </a:r>
            <a:r>
              <a:rPr sz="1400" dirty="0">
                <a:latin typeface="Times New Roman"/>
                <a:cs typeface="Times New Roman"/>
              </a:rPr>
              <a:t>for </a:t>
            </a:r>
            <a:r>
              <a:rPr sz="1400" spc="-10" dirty="0">
                <a:latin typeface="Times New Roman"/>
                <a:cs typeface="Times New Roman"/>
              </a:rPr>
              <a:t>retention </a:t>
            </a:r>
            <a:r>
              <a:rPr sz="1400" spc="-5" dirty="0">
                <a:latin typeface="Times New Roman"/>
                <a:cs typeface="Times New Roman"/>
              </a:rPr>
              <a:t>of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acrylic resin bases. They provide stability </a:t>
            </a:r>
            <a:r>
              <a:rPr sz="1400" dirty="0">
                <a:latin typeface="Times New Roman"/>
                <a:cs typeface="Times New Roman"/>
              </a:rPr>
              <a:t>to </a:t>
            </a:r>
            <a:r>
              <a:rPr sz="1400" spc="-5" dirty="0">
                <a:latin typeface="Times New Roman"/>
                <a:cs typeface="Times New Roman"/>
              </a:rPr>
              <a:t>the framework during the </a:t>
            </a:r>
            <a:r>
              <a:rPr sz="1400" spc="-10" dirty="0">
                <a:latin typeface="Times New Roman"/>
                <a:cs typeface="Times New Roman"/>
              </a:rPr>
              <a:t>stages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transfer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and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processing.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They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particularly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useful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preventing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distortion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58556" y="3352743"/>
            <a:ext cx="3498215" cy="1951355"/>
            <a:chOff x="2258556" y="3352743"/>
            <a:chExt cx="3498215" cy="19513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8556" y="3352743"/>
              <a:ext cx="3497603" cy="19508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3305" y="3398646"/>
              <a:ext cx="3338068" cy="179958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94255" y="3379596"/>
              <a:ext cx="3376295" cy="1837689"/>
            </a:xfrm>
            <a:custGeom>
              <a:avLst/>
              <a:gdLst/>
              <a:ahLst/>
              <a:cxnLst/>
              <a:rect l="l" t="t" r="r" b="b"/>
              <a:pathLst>
                <a:path w="3376295" h="1837689">
                  <a:moveTo>
                    <a:pt x="0" y="1837689"/>
                  </a:moveTo>
                  <a:lnTo>
                    <a:pt x="3376168" y="1837689"/>
                  </a:lnTo>
                  <a:lnTo>
                    <a:pt x="3376168" y="0"/>
                  </a:lnTo>
                  <a:lnTo>
                    <a:pt x="0" y="0"/>
                  </a:lnTo>
                  <a:lnTo>
                    <a:pt x="0" y="183768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676119" y="6755835"/>
            <a:ext cx="2219325" cy="1951355"/>
            <a:chOff x="2676119" y="6755835"/>
            <a:chExt cx="2219325" cy="195135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6119" y="6755835"/>
              <a:ext cx="2218981" cy="19508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2879" y="6802246"/>
              <a:ext cx="2066924" cy="179958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703829" y="6783196"/>
              <a:ext cx="2105025" cy="1837689"/>
            </a:xfrm>
            <a:custGeom>
              <a:avLst/>
              <a:gdLst/>
              <a:ahLst/>
              <a:cxnLst/>
              <a:rect l="l" t="t" r="r" b="b"/>
              <a:pathLst>
                <a:path w="2105025" h="1837690">
                  <a:moveTo>
                    <a:pt x="0" y="1837689"/>
                  </a:moveTo>
                  <a:lnTo>
                    <a:pt x="2105024" y="1837689"/>
                  </a:lnTo>
                  <a:lnTo>
                    <a:pt x="2105024" y="0"/>
                  </a:lnTo>
                  <a:lnTo>
                    <a:pt x="0" y="0"/>
                  </a:lnTo>
                  <a:lnTo>
                    <a:pt x="0" y="183768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Page</a:t>
            </a:r>
            <a:r>
              <a:rPr spc="-35" dirty="0"/>
              <a:t> </a:t>
            </a:r>
            <a:fld id="{81D60167-4931-47E6-BA6A-407CBD079E47}" type="slidenum">
              <a:rPr b="1" dirty="0">
                <a:latin typeface="Calibri"/>
                <a:cs typeface="Calibri"/>
              </a:rPr>
              <a:pPr marL="12700">
                <a:lnSpc>
                  <a:spcPts val="1150"/>
                </a:lnSpc>
              </a:pPr>
              <a:t>9</a:t>
            </a:fld>
            <a:r>
              <a:rPr b="1" spc="-30" dirty="0">
                <a:latin typeface="Calibri"/>
                <a:cs typeface="Calibri"/>
              </a:rPr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b="1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963</Words>
  <Application>Microsoft Office PowerPoint</Application>
  <PresentationFormat>مخصص</PresentationFormat>
  <Paragraphs>89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د: علي نعمه احمد حسين</dc:title>
  <dc:creator>DR.Ahmed Saker</dc:creator>
  <cp:lastModifiedBy>cccs</cp:lastModifiedBy>
  <cp:revision>2</cp:revision>
  <dcterms:created xsi:type="dcterms:W3CDTF">2021-11-18T20:12:17Z</dcterms:created>
  <dcterms:modified xsi:type="dcterms:W3CDTF">2024-01-05T10:00:26Z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2021-11-18T00:00:00Z</vt:filetime>
  </property>
</Properties>
</file>