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26" r:id="rId4"/>
    <p:sldId id="327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1285" y="814577"/>
            <a:ext cx="382142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31542" y="4182281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91728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638545" y="3921068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12871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95132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095213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68057" y="4917386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1820" y="2593593"/>
            <a:ext cx="388035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7387" y="2741167"/>
            <a:ext cx="368490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8340" y="6151828"/>
            <a:ext cx="89408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8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7947" y="2590800"/>
            <a:ext cx="6699504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835" marR="5715" indent="-712470">
              <a:lnSpc>
                <a:spcPct val="100000"/>
              </a:lnSpc>
              <a:spcBef>
                <a:spcPts val="95"/>
              </a:spcBef>
            </a:pPr>
            <a:r>
              <a:rPr dirty="0"/>
              <a:t>Mandibular</a:t>
            </a:r>
            <a:r>
              <a:rPr spc="-80" dirty="0"/>
              <a:t> </a:t>
            </a:r>
            <a:r>
              <a:rPr spc="-5" dirty="0"/>
              <a:t>Major  </a:t>
            </a:r>
            <a:r>
              <a:rPr dirty="0"/>
              <a:t>Connectors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</a:t>
            </a:fld>
            <a:endParaRPr dirty="0"/>
          </a:p>
        </p:txBody>
      </p:sp>
      <p:sp>
        <p:nvSpPr>
          <p:cNvPr id="7" name="object 14"/>
          <p:cNvSpPr/>
          <p:nvPr/>
        </p:nvSpPr>
        <p:spPr>
          <a:xfrm>
            <a:off x="2590800" y="3838956"/>
            <a:ext cx="4315968" cy="3019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114" y="923290"/>
            <a:ext cx="15843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imes New Roman"/>
                <a:cs typeface="Times New Roman"/>
              </a:rPr>
              <a:t>Advantage</a:t>
            </a:r>
            <a:r>
              <a:rPr sz="2400" b="1" i="1" u="heavy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400" b="1" i="1" u="heavy" spc="-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6274" y="5946748"/>
            <a:ext cx="443611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2720"/>
              </a:lnSpc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60" dirty="0">
                <a:latin typeface="Times New Roman"/>
                <a:cs typeface="Times New Roman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icu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 w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en tori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459" dirty="0">
                <a:latin typeface="Times New Roman"/>
                <a:cs typeface="Times New Roman"/>
              </a:rPr>
              <a:t>e</a:t>
            </a:r>
            <a:r>
              <a:rPr sz="1350" spc="7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1350" spc="-675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r>
            <a:r>
              <a:rPr sz="2400" spc="-484" dirty="0">
                <a:latin typeface="Times New Roman"/>
                <a:cs typeface="Times New Roman"/>
              </a:rPr>
              <a:t>s</a:t>
            </a:r>
            <a:r>
              <a:rPr sz="1350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/</a:t>
            </a:r>
            <a:r>
              <a:rPr sz="1350" spc="-330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2400" spc="-844" dirty="0">
                <a:latin typeface="Times New Roman"/>
                <a:cs typeface="Times New Roman"/>
              </a:rPr>
              <a:t>e</a:t>
            </a:r>
            <a:r>
              <a:rPr sz="1350" spc="7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7</a:t>
            </a:r>
            <a:r>
              <a:rPr sz="1350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/</a:t>
            </a:r>
            <a:r>
              <a:rPr sz="1350" spc="-472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r>
            <a:r>
              <a:rPr sz="2400" spc="-880" dirty="0">
                <a:latin typeface="Times New Roman"/>
                <a:cs typeface="Times New Roman"/>
              </a:rPr>
              <a:t>n</a:t>
            </a:r>
            <a:r>
              <a:rPr sz="1350" spc="7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0</a:t>
            </a:r>
            <a:r>
              <a:rPr sz="1350" spc="-44" baseline="1543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10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926963" y="6220409"/>
            <a:ext cx="8255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3114" y="1655190"/>
            <a:ext cx="6793230" cy="4342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Simple, </a:t>
            </a:r>
            <a:r>
              <a:rPr sz="2400" dirty="0">
                <a:latin typeface="Times New Roman"/>
                <a:cs typeface="Times New Roman"/>
              </a:rPr>
              <a:t>easy to design 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fabricate</a:t>
            </a:r>
            <a:endParaRPr sz="2400">
              <a:latin typeface="Times New Roman"/>
              <a:cs typeface="Times New Roman"/>
            </a:endParaRPr>
          </a:p>
          <a:p>
            <a:pPr marL="354965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5" dirty="0">
                <a:latin typeface="Times New Roman"/>
                <a:cs typeface="Times New Roman"/>
              </a:rPr>
              <a:t>minimal </a:t>
            </a:r>
            <a:r>
              <a:rPr sz="2400" dirty="0">
                <a:latin typeface="Times New Roman"/>
                <a:cs typeface="Times New Roman"/>
              </a:rPr>
              <a:t>contact with oral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</a:t>
            </a:r>
            <a:endParaRPr sz="2400">
              <a:latin typeface="Times New Roman"/>
              <a:cs typeface="Times New Roman"/>
            </a:endParaRPr>
          </a:p>
          <a:p>
            <a:pPr marL="354965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 </a:t>
            </a:r>
            <a:r>
              <a:rPr sz="2400" dirty="0">
                <a:latin typeface="Times New Roman"/>
                <a:cs typeface="Times New Roman"/>
              </a:rPr>
              <a:t>contact with teeth, </a:t>
            </a:r>
            <a:r>
              <a:rPr sz="2400" spc="-5" dirty="0">
                <a:latin typeface="Times New Roman"/>
                <a:cs typeface="Times New Roman"/>
              </a:rPr>
              <a:t>so </a:t>
            </a: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5" dirty="0">
                <a:latin typeface="Times New Roman"/>
                <a:cs typeface="Times New Roman"/>
              </a:rPr>
              <a:t>decalcification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teeth.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625"/>
              </a:spcBef>
            </a:pP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Disadvantages: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4965" marR="6350" indent="-342900" algn="just" rtl="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extreme </a:t>
            </a:r>
            <a:r>
              <a:rPr sz="2400" dirty="0">
                <a:latin typeface="Times New Roman"/>
                <a:cs typeface="Times New Roman"/>
              </a:rPr>
              <a:t>care is not taken 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design and  </a:t>
            </a:r>
            <a:r>
              <a:rPr sz="2400" spc="-5" dirty="0">
                <a:latin typeface="Times New Roman"/>
                <a:cs typeface="Times New Roman"/>
              </a:rPr>
              <a:t>construction 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lingual </a:t>
            </a:r>
            <a:r>
              <a:rPr sz="2400" spc="-30" dirty="0">
                <a:latin typeface="Times New Roman"/>
                <a:cs typeface="Times New Roman"/>
              </a:rPr>
              <a:t>bar,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resultant  framework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not be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rigid.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 algn="just" rtl="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Cause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food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entrapment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patient discomfort if </a:t>
            </a:r>
            <a:r>
              <a:rPr sz="2400" spc="5" dirty="0">
                <a:latin typeface="Times New Roman"/>
                <a:cs typeface="Times New Roman"/>
              </a:rPr>
              <a:t>it  </a:t>
            </a:r>
            <a:r>
              <a:rPr sz="2400" dirty="0">
                <a:latin typeface="Times New Roman"/>
                <a:cs typeface="Times New Roman"/>
              </a:rPr>
              <a:t>is placed over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undercut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30682"/>
            <a:ext cx="528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FCAEE"/>
                </a:solidFill>
                <a:latin typeface="Arial"/>
                <a:cs typeface="Arial"/>
              </a:rPr>
              <a:t>Lingual Plate/</a:t>
            </a:r>
            <a:r>
              <a:rPr sz="3600" spc="-65" dirty="0">
                <a:solidFill>
                  <a:srgbClr val="5FCAEE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5FCAEE"/>
                </a:solidFill>
                <a:latin typeface="Arial"/>
                <a:cs typeface="Arial"/>
              </a:rPr>
              <a:t>Linguoplate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183384"/>
            <a:ext cx="7273290" cy="2005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l" rtl="0">
              <a:lnSpc>
                <a:spcPct val="100000"/>
              </a:lnSpc>
              <a:spcBef>
                <a:spcPts val="100"/>
              </a:spcBef>
            </a:pPr>
            <a:r>
              <a:rPr sz="1900" spc="15" dirty="0">
                <a:solidFill>
                  <a:srgbClr val="5FCAEE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5FCAE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structure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5" dirty="0">
                <a:latin typeface="Times New Roman"/>
                <a:cs typeface="Times New Roman"/>
              </a:rPr>
              <a:t>lingual plate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basically that </a:t>
            </a:r>
            <a:r>
              <a:rPr sz="2400" dirty="0">
                <a:latin typeface="Times New Roman"/>
                <a:cs typeface="Times New Roman"/>
              </a:rPr>
              <a:t>of a  </a:t>
            </a:r>
            <a:r>
              <a:rPr sz="2400" spc="-5" dirty="0">
                <a:latin typeface="Times New Roman"/>
                <a:cs typeface="Times New Roman"/>
              </a:rPr>
              <a:t>half-pear-shaped lingual </a:t>
            </a:r>
            <a:r>
              <a:rPr sz="2400" dirty="0">
                <a:latin typeface="Times New Roman"/>
                <a:cs typeface="Times New Roman"/>
              </a:rPr>
              <a:t>bar with a </a:t>
            </a:r>
            <a:r>
              <a:rPr sz="2400" spc="-5" dirty="0">
                <a:latin typeface="Times New Roman"/>
                <a:cs typeface="Times New Roman"/>
              </a:rPr>
              <a:t>thin, solid piece of  metal </a:t>
            </a:r>
            <a:r>
              <a:rPr sz="2400" dirty="0">
                <a:latin typeface="Times New Roman"/>
                <a:cs typeface="Times New Roman"/>
              </a:rPr>
              <a:t>extending from its superior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border.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4044" y="3520440"/>
            <a:ext cx="4067555" cy="307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700" y="842213"/>
            <a:ext cx="693293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5" dirty="0">
                <a:solidFill>
                  <a:srgbClr val="000000"/>
                </a:solidFill>
              </a:rPr>
              <a:t>inferior border </a:t>
            </a:r>
            <a:r>
              <a:rPr sz="2400" spc="-10" dirty="0">
                <a:solidFill>
                  <a:srgbClr val="000000"/>
                </a:solidFill>
              </a:rPr>
              <a:t>of </a:t>
            </a:r>
            <a:r>
              <a:rPr sz="2400" dirty="0">
                <a:solidFill>
                  <a:srgbClr val="000000"/>
                </a:solidFill>
              </a:rPr>
              <a:t>a </a:t>
            </a:r>
            <a:r>
              <a:rPr sz="2400" spc="-5" dirty="0">
                <a:solidFill>
                  <a:srgbClr val="000000"/>
                </a:solidFill>
              </a:rPr>
              <a:t>lingual plate should</a:t>
            </a:r>
            <a:r>
              <a:rPr sz="2400" spc="48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be  </a:t>
            </a:r>
            <a:r>
              <a:rPr sz="2400" spc="-5" dirty="0">
                <a:solidFill>
                  <a:srgbClr val="000000"/>
                </a:solidFill>
              </a:rPr>
              <a:t>positioned </a:t>
            </a:r>
            <a:r>
              <a:rPr sz="2400" spc="-10" dirty="0">
                <a:solidFill>
                  <a:srgbClr val="000000"/>
                </a:solidFill>
              </a:rPr>
              <a:t>as </a:t>
            </a:r>
            <a:r>
              <a:rPr sz="2400" spc="-5" dirty="0">
                <a:solidFill>
                  <a:srgbClr val="000000"/>
                </a:solidFill>
              </a:rPr>
              <a:t>low </a:t>
            </a:r>
            <a:r>
              <a:rPr sz="2400" dirty="0">
                <a:solidFill>
                  <a:srgbClr val="000000"/>
                </a:solidFill>
              </a:rPr>
              <a:t>in the floor of the </a:t>
            </a:r>
            <a:r>
              <a:rPr sz="2400" spc="-5" dirty="0">
                <a:solidFill>
                  <a:srgbClr val="000000"/>
                </a:solidFill>
              </a:rPr>
              <a:t>mouth as possible,  </a:t>
            </a:r>
            <a:r>
              <a:rPr sz="2400" dirty="0">
                <a:solidFill>
                  <a:srgbClr val="000000"/>
                </a:solidFill>
              </a:rPr>
              <a:t>but </a:t>
            </a:r>
            <a:r>
              <a:rPr sz="2400" spc="-5" dirty="0">
                <a:solidFill>
                  <a:srgbClr val="000000"/>
                </a:solidFill>
              </a:rPr>
              <a:t>should </a:t>
            </a:r>
            <a:r>
              <a:rPr sz="2400" dirty="0">
                <a:solidFill>
                  <a:srgbClr val="000000"/>
                </a:solidFill>
              </a:rPr>
              <a:t>not </a:t>
            </a:r>
            <a:r>
              <a:rPr sz="2400" spc="-5" dirty="0">
                <a:solidFill>
                  <a:srgbClr val="000000"/>
                </a:solidFill>
              </a:rPr>
              <a:t>interfere </a:t>
            </a:r>
            <a:r>
              <a:rPr sz="2400" dirty="0">
                <a:solidFill>
                  <a:srgbClr val="000000"/>
                </a:solidFill>
              </a:rPr>
              <a:t>with the </a:t>
            </a:r>
            <a:r>
              <a:rPr sz="2400" spc="-5" dirty="0">
                <a:solidFill>
                  <a:srgbClr val="000000"/>
                </a:solidFill>
              </a:rPr>
              <a:t>functional movements  </a:t>
            </a:r>
            <a:r>
              <a:rPr sz="2400" dirty="0">
                <a:solidFill>
                  <a:srgbClr val="000000"/>
                </a:solidFill>
              </a:rPr>
              <a:t>of the tongue and </a:t>
            </a:r>
            <a:r>
              <a:rPr sz="2400" spc="-5" dirty="0">
                <a:solidFill>
                  <a:srgbClr val="000000"/>
                </a:solidFill>
              </a:rPr>
              <a:t>soft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tissues.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45363" y="3239770"/>
            <a:ext cx="1826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443865" algn="l"/>
              </a:tabLst>
            </a:pPr>
            <a:r>
              <a:rPr sz="2400" spc="-5" dirty="0">
                <a:latin typeface="Times New Roman"/>
                <a:cs typeface="Times New Roman"/>
              </a:rPr>
              <a:t>A	linguoplate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363" y="3605529"/>
            <a:ext cx="216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048385" algn="l"/>
                <a:tab pos="1680845" algn="l"/>
              </a:tabLst>
            </a:pP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ade	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	th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363" y="3971290"/>
            <a:ext cx="2880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  <a:tabLst>
                <a:tab pos="1094105" algn="l"/>
                <a:tab pos="1649095" algn="l"/>
              </a:tabLst>
            </a:pPr>
            <a:r>
              <a:rPr sz="2400" spc="-5" dirty="0">
                <a:latin typeface="Times New Roman"/>
                <a:cs typeface="Times New Roman"/>
              </a:rPr>
              <a:t>technically	</a:t>
            </a:r>
            <a:r>
              <a:rPr sz="2400" dirty="0">
                <a:latin typeface="Times New Roman"/>
                <a:cs typeface="Times New Roman"/>
              </a:rPr>
              <a:t>feasible  should	</a:t>
            </a:r>
            <a:r>
              <a:rPr sz="2400" spc="-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e	co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toured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5635" y="3239770"/>
            <a:ext cx="13538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l" rtl="0">
              <a:lnSpc>
                <a:spcPct val="100000"/>
              </a:lnSpc>
              <a:spcBef>
                <a:spcPts val="100"/>
              </a:spcBef>
              <a:tabLst>
                <a:tab pos="1038860" algn="l"/>
              </a:tabLst>
            </a:pPr>
            <a:r>
              <a:rPr sz="2400" spc="-5" dirty="0">
                <a:latin typeface="Times New Roman"/>
                <a:cs typeface="Times New Roman"/>
              </a:rPr>
              <a:t>sho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ld	be</a:t>
            </a:r>
            <a:endParaRPr sz="2400">
              <a:latin typeface="Times New Roman"/>
              <a:cs typeface="Times New Roman"/>
            </a:endParaRPr>
          </a:p>
          <a:p>
            <a:pPr marL="899160" marR="5080" indent="-394970" algn="l" rtl="0">
              <a:lnSpc>
                <a:spcPct val="100000"/>
              </a:lnSpc>
              <a:tabLst>
                <a:tab pos="1135380" algn="l"/>
              </a:tabLst>
            </a:pPr>
            <a:r>
              <a:rPr sz="2400" spc="-5" dirty="0">
                <a:latin typeface="Times New Roman"/>
                <a:cs typeface="Times New Roman"/>
              </a:rPr>
              <a:t>as		</a:t>
            </a:r>
            <a:r>
              <a:rPr sz="2400" dirty="0">
                <a:latin typeface="Times New Roman"/>
                <a:cs typeface="Times New Roman"/>
              </a:rPr>
              <a:t>is  and</a:t>
            </a:r>
            <a:endParaRPr sz="2400">
              <a:latin typeface="Times New Roman"/>
              <a:cs typeface="Times New Roman"/>
            </a:endParaRPr>
          </a:p>
          <a:p>
            <a:pPr marR="5080" algn="l" rtl="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363" y="4703191"/>
            <a:ext cx="33832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  <a:tabLst>
                <a:tab pos="937260" algn="l"/>
                <a:tab pos="1437005" algn="l"/>
                <a:tab pos="2616835" algn="l"/>
                <a:tab pos="2997835" algn="l"/>
              </a:tabLst>
            </a:pPr>
            <a:r>
              <a:rPr sz="2400" spc="-5" dirty="0">
                <a:latin typeface="Times New Roman"/>
                <a:cs typeface="Times New Roman"/>
              </a:rPr>
              <a:t>follow	t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e	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ontou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of	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 teeth and 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embrasures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78452" y="3217164"/>
            <a:ext cx="4765547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0551" y="7"/>
            <a:ext cx="3198255" cy="2191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5591" y="644144"/>
            <a:ext cx="44157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 algn="l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This thin projection of metal </a:t>
            </a:r>
            <a:r>
              <a:rPr sz="2400" dirty="0">
                <a:solidFill>
                  <a:srgbClr val="000000"/>
                </a:solidFill>
              </a:rPr>
              <a:t>is  </a:t>
            </a:r>
            <a:r>
              <a:rPr sz="2400" spc="-5" dirty="0">
                <a:solidFill>
                  <a:srgbClr val="000000"/>
                </a:solidFill>
              </a:rPr>
              <a:t>carried on to </a:t>
            </a: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5" dirty="0">
                <a:solidFill>
                  <a:srgbClr val="000000"/>
                </a:solidFill>
              </a:rPr>
              <a:t>lingual </a:t>
            </a:r>
            <a:r>
              <a:rPr sz="2400" dirty="0">
                <a:solidFill>
                  <a:srgbClr val="000000"/>
                </a:solidFill>
              </a:rPr>
              <a:t>surfaces </a:t>
            </a:r>
            <a:r>
              <a:rPr sz="2400" spc="-5" dirty="0">
                <a:solidFill>
                  <a:srgbClr val="000000"/>
                </a:solidFill>
              </a:rPr>
              <a:t>of  </a:t>
            </a:r>
            <a:r>
              <a:rPr sz="2400" dirty="0">
                <a:solidFill>
                  <a:srgbClr val="000000"/>
                </a:solidFill>
              </a:rPr>
              <a:t>the teeth </a:t>
            </a:r>
            <a:r>
              <a:rPr sz="2400" spc="-5" dirty="0">
                <a:solidFill>
                  <a:srgbClr val="000000"/>
                </a:solidFill>
              </a:rPr>
              <a:t>and presents </a:t>
            </a:r>
            <a:r>
              <a:rPr sz="2400" dirty="0">
                <a:solidFill>
                  <a:srgbClr val="000000"/>
                </a:solidFill>
              </a:rPr>
              <a:t>a </a:t>
            </a:r>
            <a:r>
              <a:rPr sz="2400" spc="-5" dirty="0">
                <a:solidFill>
                  <a:srgbClr val="000000"/>
                </a:solidFill>
              </a:rPr>
              <a:t>scalloped  </a:t>
            </a:r>
            <a:r>
              <a:rPr sz="2400" dirty="0">
                <a:solidFill>
                  <a:srgbClr val="000000"/>
                </a:solidFill>
              </a:rPr>
              <a:t>appearance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940551" y="2310371"/>
            <a:ext cx="3203444" cy="221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0551" y="4613216"/>
            <a:ext cx="3203444" cy="2244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5591" y="3124961"/>
            <a:ext cx="4415155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l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lingual plate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include "step  </a:t>
            </a:r>
            <a:r>
              <a:rPr sz="2400" spc="-5" dirty="0">
                <a:latin typeface="Times New Roman"/>
                <a:cs typeface="Times New Roman"/>
              </a:rPr>
              <a:t>backs"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minimize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eliminate </a:t>
            </a:r>
            <a:r>
              <a:rPr sz="2400" dirty="0">
                <a:latin typeface="Times New Roman"/>
                <a:cs typeface="Times New Roman"/>
              </a:rPr>
              <a:t>the  appearance of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metal.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A lingual </a:t>
            </a:r>
            <a:r>
              <a:rPr sz="2400" spc="-10" dirty="0">
                <a:latin typeface="Times New Roman"/>
                <a:cs typeface="Times New Roman"/>
              </a:rPr>
              <a:t>plate must </a:t>
            </a:r>
            <a:r>
              <a:rPr sz="2400" dirty="0">
                <a:latin typeface="Times New Roman"/>
                <a:cs typeface="Times New Roman"/>
              </a:rPr>
              <a:t>be supported  by rests </a:t>
            </a:r>
            <a:r>
              <a:rPr sz="2400" i="1" spc="-15" dirty="0">
                <a:latin typeface="Times New Roman"/>
                <a:cs typeface="Times New Roman"/>
              </a:rPr>
              <a:t>(arrows) </a:t>
            </a:r>
            <a:r>
              <a:rPr sz="2400" dirty="0">
                <a:latin typeface="Times New Roman"/>
                <a:cs typeface="Times New Roman"/>
              </a:rPr>
              <a:t>located no farther  </a:t>
            </a:r>
            <a:r>
              <a:rPr sz="2400" spc="-5" dirty="0">
                <a:latin typeface="Times New Roman"/>
                <a:cs typeface="Times New Roman"/>
              </a:rPr>
              <a:t>posterior than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mesial surface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2000" y="6096000"/>
            <a:ext cx="25933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2720"/>
              </a:lnSpc>
            </a:pPr>
            <a:r>
              <a:rPr sz="1350" spc="-7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Dr M</a:t>
            </a:r>
            <a:r>
              <a:rPr sz="1350" spc="-607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u</a:t>
            </a:r>
            <a:r>
              <a:rPr sz="2400" spc="-260" dirty="0">
                <a:latin typeface="Times New Roman"/>
                <a:cs typeface="Times New Roman"/>
              </a:rPr>
              <a:t>t</a:t>
            </a:r>
            <a:r>
              <a:rPr sz="1350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j</a:t>
            </a:r>
            <a:r>
              <a:rPr sz="1350" spc="-367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t</a:t>
            </a:r>
            <a:r>
              <a:rPr sz="2400" spc="-960" dirty="0">
                <a:latin typeface="Times New Roman"/>
                <a:cs typeface="Times New Roman"/>
              </a:rPr>
              <a:t>h</a:t>
            </a:r>
            <a:r>
              <a:rPr sz="1350" spc="-7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1350" spc="7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b</a:t>
            </a:r>
            <a:r>
              <a:rPr sz="1350" spc="-450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2400" spc="-560" dirty="0">
                <a:latin typeface="Times New Roman"/>
                <a:cs typeface="Times New Roman"/>
              </a:rPr>
              <a:t>e</a:t>
            </a:r>
            <a:r>
              <a:rPr sz="1350" spc="-30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1350" spc="-7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s</a:t>
            </a:r>
            <a:r>
              <a:rPr sz="1350" spc="-427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h</a:t>
            </a:r>
            <a:r>
              <a:rPr sz="2400" spc="-515" dirty="0">
                <a:latin typeface="Times New Roman"/>
                <a:cs typeface="Times New Roman"/>
              </a:rPr>
              <a:t>f</a:t>
            </a:r>
            <a:r>
              <a:rPr sz="1350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r</a:t>
            </a:r>
            <a:r>
              <a:rPr sz="1350" spc="-284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2400" spc="-484" dirty="0">
                <a:latin typeface="Times New Roman"/>
                <a:cs typeface="Times New Roman"/>
              </a:rPr>
              <a:t>i</a:t>
            </a:r>
            <a:r>
              <a:rPr sz="1350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f</a:t>
            </a:r>
            <a:r>
              <a:rPr sz="1350" spc="-67" baseline="64814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rst </a:t>
            </a:r>
            <a:r>
              <a:rPr sz="2400" dirty="0">
                <a:latin typeface="Times New Roman"/>
                <a:cs typeface="Times New Roman"/>
              </a:rPr>
              <a:t>pre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ola</a:t>
            </a:r>
            <a:r>
              <a:rPr sz="2400" spc="5" dirty="0">
                <a:latin typeface="Times New Roman"/>
                <a:cs typeface="Times New Roman"/>
              </a:rPr>
              <a:t>rs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37731" y="6151828"/>
            <a:ext cx="1416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900" spc="5" dirty="0">
                <a:solidFill>
                  <a:srgbClr val="5FCAEE"/>
                </a:solidFill>
                <a:latin typeface="Times New Roman"/>
                <a:cs typeface="Times New Roman"/>
              </a:rPr>
              <a:t>56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6558" y="1495171"/>
            <a:ext cx="180721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8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8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8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8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cati</a:t>
            </a:r>
            <a:r>
              <a:rPr sz="28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8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800" b="1" i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8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16558" y="2350389"/>
            <a:ext cx="628396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When lingual </a:t>
            </a:r>
            <a:r>
              <a:rPr sz="2400" dirty="0">
                <a:latin typeface="Times New Roman"/>
                <a:cs typeface="Times New Roman"/>
              </a:rPr>
              <a:t>frenum is high or space </a:t>
            </a:r>
            <a:r>
              <a:rPr sz="2400" spc="-5" dirty="0">
                <a:latin typeface="Times New Roman"/>
                <a:cs typeface="Times New Roman"/>
              </a:rPr>
              <a:t>available </a:t>
            </a:r>
            <a:r>
              <a:rPr sz="2400" spc="-10" dirty="0">
                <a:latin typeface="Times New Roman"/>
                <a:cs typeface="Times New Roman"/>
              </a:rPr>
              <a:t>for  </a:t>
            </a:r>
            <a:r>
              <a:rPr sz="2400" dirty="0">
                <a:latin typeface="Times New Roman"/>
                <a:cs typeface="Times New Roman"/>
              </a:rPr>
              <a:t>lingual bar 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insufficient</a:t>
            </a:r>
            <a:endParaRPr sz="240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tabLst>
                <a:tab pos="1341120" algn="l"/>
                <a:tab pos="2230120" algn="l"/>
                <a:tab pos="2560955" algn="l"/>
                <a:tab pos="3533140" algn="l"/>
                <a:tab pos="4723765" algn="l"/>
                <a:tab pos="5697855" algn="l"/>
              </a:tabLst>
            </a:pPr>
            <a:r>
              <a:rPr sz="2400" spc="-5" dirty="0">
                <a:latin typeface="Times New Roman"/>
                <a:cs typeface="Times New Roman"/>
              </a:rPr>
              <a:t>Kennedy	Class	I	wh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re	re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id</a:t>
            </a:r>
            <a:r>
              <a:rPr sz="2400" spc="-5" dirty="0">
                <a:latin typeface="Times New Roman"/>
                <a:cs typeface="Times New Roman"/>
              </a:rPr>
              <a:t>ual	ridges	</a:t>
            </a:r>
            <a:r>
              <a:rPr sz="2400" spc="-20" dirty="0">
                <a:latin typeface="Times New Roman"/>
                <a:cs typeface="Times New Roman"/>
              </a:rPr>
              <a:t>h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ve  </a:t>
            </a:r>
            <a:r>
              <a:rPr sz="2400" spc="-10" dirty="0">
                <a:latin typeface="Times New Roman"/>
                <a:cs typeface="Times New Roman"/>
              </a:rPr>
              <a:t>undergone </a:t>
            </a:r>
            <a:r>
              <a:rPr sz="2400" dirty="0">
                <a:latin typeface="Times New Roman"/>
                <a:cs typeface="Times New Roman"/>
              </a:rPr>
              <a:t>excessive </a:t>
            </a:r>
            <a:r>
              <a:rPr sz="2400" spc="-5" dirty="0">
                <a:latin typeface="Times New Roman"/>
                <a:cs typeface="Times New Roman"/>
              </a:rPr>
              <a:t>vertical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resorption.</a:t>
            </a:r>
            <a:endParaRPr sz="24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For stabilizing </a:t>
            </a:r>
            <a:r>
              <a:rPr sz="2400" dirty="0">
                <a:latin typeface="Times New Roman"/>
                <a:cs typeface="Times New Roman"/>
              </a:rPr>
              <a:t>periodontally weak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teeth.</a:t>
            </a:r>
            <a:endParaRPr sz="2400">
              <a:latin typeface="Times New Roman"/>
              <a:cs typeface="Times New Roman"/>
            </a:endParaRPr>
          </a:p>
          <a:p>
            <a:pPr marL="12700" marR="5715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When future replacement </a:t>
            </a:r>
            <a:r>
              <a:rPr sz="2400" dirty="0">
                <a:latin typeface="Times New Roman"/>
                <a:cs typeface="Times New Roman"/>
              </a:rPr>
              <a:t>of one or </a:t>
            </a:r>
            <a:r>
              <a:rPr sz="2400" spc="-5" dirty="0">
                <a:latin typeface="Times New Roman"/>
                <a:cs typeface="Times New Roman"/>
              </a:rPr>
              <a:t>more anterior  </a:t>
            </a:r>
            <a:r>
              <a:rPr sz="2400" dirty="0">
                <a:latin typeface="Times New Roman"/>
                <a:cs typeface="Times New Roman"/>
              </a:rPr>
              <a:t>teeth 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predicted.</a:t>
            </a:r>
            <a:endParaRPr sz="24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Presence </a:t>
            </a:r>
            <a:r>
              <a:rPr sz="2400" dirty="0">
                <a:latin typeface="Times New Roman"/>
                <a:cs typeface="Times New Roman"/>
              </a:rPr>
              <a:t>of inoperable </a:t>
            </a:r>
            <a:r>
              <a:rPr sz="2400" spc="-5" dirty="0">
                <a:latin typeface="Times New Roman"/>
                <a:cs typeface="Times New Roman"/>
              </a:rPr>
              <a:t>mandibular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tori.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1778" y="1059941"/>
            <a:ext cx="6778625" cy="3693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imes New Roman"/>
                <a:cs typeface="Times New Roman"/>
              </a:rPr>
              <a:t>Advantages: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Most rigid and provides </a:t>
            </a:r>
            <a:r>
              <a:rPr sz="2400" spc="-5" dirty="0">
                <a:latin typeface="Times New Roman"/>
                <a:cs typeface="Times New Roman"/>
              </a:rPr>
              <a:t>good support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stabilization.</a:t>
            </a:r>
            <a:endParaRPr sz="24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Provides </a:t>
            </a:r>
            <a:r>
              <a:rPr sz="2400" dirty="0">
                <a:latin typeface="Times New Roman"/>
                <a:cs typeface="Times New Roman"/>
              </a:rPr>
              <a:t>indirect retention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rest </a:t>
            </a:r>
            <a:r>
              <a:rPr sz="2400" spc="-5" dirty="0">
                <a:latin typeface="Times New Roman"/>
                <a:cs typeface="Times New Roman"/>
              </a:rPr>
              <a:t>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premolars.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2255"/>
              </a:spcBef>
            </a:pP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Disadvantages: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86360" algn="l" rtl="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Extensive coverage of teeth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spc="-5" dirty="0">
                <a:latin typeface="Times New Roman"/>
                <a:cs typeface="Times New Roman"/>
              </a:rPr>
              <a:t>cause decalcification.  Soft </a:t>
            </a:r>
            <a:r>
              <a:rPr sz="2400" dirty="0">
                <a:latin typeface="Times New Roman"/>
                <a:cs typeface="Times New Roman"/>
              </a:rPr>
              <a:t>tissue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irritation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52" y="723900"/>
            <a:ext cx="6699504" cy="1648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9605" marR="5080" indent="-637540" rtl="0">
              <a:lnSpc>
                <a:spcPct val="100000"/>
              </a:lnSpc>
              <a:spcBef>
                <a:spcPts val="105"/>
              </a:spcBef>
            </a:pPr>
            <a:r>
              <a:rPr dirty="0"/>
              <a:t>Double Lingual</a:t>
            </a:r>
            <a:r>
              <a:rPr spc="-110" dirty="0"/>
              <a:t> </a:t>
            </a:r>
            <a:r>
              <a:rPr dirty="0"/>
              <a:t>Bar/  Kennedy</a:t>
            </a:r>
            <a:r>
              <a:rPr spc="-55" dirty="0"/>
              <a:t> </a:t>
            </a:r>
            <a:r>
              <a:rPr dirty="0"/>
              <a:t>bar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2183384"/>
            <a:ext cx="67011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l" rtl="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900" spc="15" dirty="0">
                <a:solidFill>
                  <a:srgbClr val="5FCAEE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5FCAE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double lingual bar displays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characteristics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both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lingual bar and lingual plate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major</a:t>
            </a:r>
            <a:r>
              <a:rPr sz="24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connectors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8463" y="3191207"/>
            <a:ext cx="4560140" cy="3154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2802" y="816686"/>
            <a:ext cx="619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from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2903" y="816686"/>
            <a:ext cx="37515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067435" algn="l"/>
                <a:tab pos="1867535" algn="l"/>
                <a:tab pos="2312035" algn="l"/>
                <a:tab pos="2893060" algn="l"/>
              </a:tabLst>
            </a:pP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ngu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pl</a:t>
            </a:r>
            <a:r>
              <a:rPr sz="2400" spc="-10" dirty="0">
                <a:latin typeface="Times New Roman"/>
                <a:cs typeface="Times New Roman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e	in	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	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iddle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2974" y="816686"/>
            <a:ext cx="1651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695325" algn="l"/>
              </a:tabLst>
            </a:pPr>
            <a:r>
              <a:rPr sz="2400" dirty="0">
                <a:latin typeface="Times New Roman"/>
                <a:cs typeface="Times New Roman"/>
              </a:rPr>
              <a:t>It	</a:t>
            </a:r>
            <a:r>
              <a:rPr sz="2400" spc="-10" dirty="0">
                <a:latin typeface="Times New Roman"/>
                <a:cs typeface="Times New Roman"/>
              </a:rPr>
              <a:t>differs</a:t>
            </a:r>
            <a:endParaRPr sz="2400">
              <a:latin typeface="Times New Roman"/>
              <a:cs typeface="Times New Roman"/>
            </a:endParaRPr>
          </a:p>
          <a:p>
            <a:pPr marL="299085" algn="l" rtl="0">
              <a:lnSpc>
                <a:spcPct val="100000"/>
              </a:lnSpc>
              <a:spcBef>
                <a:spcPts val="5"/>
              </a:spcBef>
              <a:tabLst>
                <a:tab pos="1433195" algn="l"/>
              </a:tabLst>
            </a:pPr>
            <a:r>
              <a:rPr sz="2400" dirty="0">
                <a:latin typeface="Times New Roman"/>
                <a:cs typeface="Times New Roman"/>
              </a:rPr>
              <a:t>portion	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9398" y="1183004"/>
            <a:ext cx="4354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330960" algn="l"/>
                <a:tab pos="2024380" algn="l"/>
                <a:tab pos="2649220" algn="l"/>
                <a:tab pos="4137025" algn="l"/>
              </a:tabLst>
            </a:pP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oved	and	the	re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ain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	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2974" y="1548765"/>
            <a:ext cx="62306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algn="just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superior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inferior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bar.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 algn="just" rtl="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The lower </a:t>
            </a:r>
            <a:r>
              <a:rPr sz="2400" spc="-5" dirty="0">
                <a:latin typeface="Times New Roman"/>
                <a:cs typeface="Times New Roman"/>
              </a:rPr>
              <a:t>bar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similar </a:t>
            </a:r>
            <a:r>
              <a:rPr sz="2400" dirty="0">
                <a:latin typeface="Times New Roman"/>
                <a:cs typeface="Times New Roman"/>
              </a:rPr>
              <a:t>to a </a:t>
            </a:r>
            <a:r>
              <a:rPr sz="2400" spc="-5" dirty="0">
                <a:latin typeface="Times New Roman"/>
                <a:cs typeface="Times New Roman"/>
              </a:rPr>
              <a:t>lingual </a:t>
            </a:r>
            <a:r>
              <a:rPr sz="2400" spc="-25" dirty="0">
                <a:latin typeface="Times New Roman"/>
                <a:cs typeface="Times New Roman"/>
              </a:rPr>
              <a:t>bar, </a:t>
            </a:r>
            <a:r>
              <a:rPr sz="2400" spc="-15" dirty="0">
                <a:latin typeface="Times New Roman"/>
                <a:cs typeface="Times New Roman"/>
              </a:rPr>
              <a:t>pear-  </a:t>
            </a:r>
            <a:r>
              <a:rPr sz="2400" dirty="0">
                <a:latin typeface="Times New Roman"/>
                <a:cs typeface="Times New Roman"/>
              </a:rPr>
              <a:t>shaped in </a:t>
            </a:r>
            <a:r>
              <a:rPr sz="2400" spc="-5" dirty="0">
                <a:latin typeface="Times New Roman"/>
                <a:cs typeface="Times New Roman"/>
              </a:rPr>
              <a:t>cross-section, 2-3mm </a:t>
            </a:r>
            <a:r>
              <a:rPr sz="2400" dirty="0">
                <a:latin typeface="Times New Roman"/>
                <a:cs typeface="Times New Roman"/>
              </a:rPr>
              <a:t>high and </a:t>
            </a:r>
            <a:r>
              <a:rPr sz="2400" spc="-5" dirty="0">
                <a:latin typeface="Times New Roman"/>
                <a:cs typeface="Times New Roman"/>
              </a:rPr>
              <a:t>1mm  </a:t>
            </a:r>
            <a:r>
              <a:rPr sz="2400" dirty="0">
                <a:latin typeface="Times New Roman"/>
                <a:cs typeface="Times New Roman"/>
              </a:rPr>
              <a:t>thick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6232" y="3605784"/>
            <a:ext cx="5401056" cy="2523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0294" y="1198625"/>
            <a:ext cx="6324600" cy="1201420"/>
          </a:xfrm>
          <a:custGeom>
            <a:avLst/>
            <a:gdLst/>
            <a:ahLst/>
            <a:cxnLst/>
            <a:rect l="l" t="t" r="r" b="b"/>
            <a:pathLst>
              <a:path w="6324600" h="1201420">
                <a:moveTo>
                  <a:pt x="0" y="1200912"/>
                </a:moveTo>
                <a:lnTo>
                  <a:pt x="6324600" y="1200912"/>
                </a:lnTo>
                <a:lnTo>
                  <a:pt x="632460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0294" y="1198625"/>
            <a:ext cx="6324600" cy="1143262"/>
          </a:xfrm>
          <a:prstGeom prst="rect">
            <a:avLst/>
          </a:prstGeom>
          <a:ln w="19811">
            <a:solidFill>
              <a:srgbClr val="2D83C3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76555" marR="82550" indent="-287020" algn="just" rtl="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77190" algn="l"/>
              </a:tabLst>
            </a:pPr>
            <a:r>
              <a:rPr sz="2400" spc="-5" dirty="0">
                <a:latin typeface="Times New Roman"/>
                <a:cs typeface="Times New Roman"/>
              </a:rPr>
              <a:t>Just </a:t>
            </a:r>
            <a:r>
              <a:rPr sz="2400" dirty="0">
                <a:latin typeface="Times New Roman"/>
                <a:cs typeface="Times New Roman"/>
              </a:rPr>
              <a:t>like </a:t>
            </a:r>
            <a:r>
              <a:rPr sz="2400" spc="-5" dirty="0">
                <a:latin typeface="Times New Roman"/>
                <a:cs typeface="Times New Roman"/>
              </a:rPr>
              <a:t>the lingual </a:t>
            </a:r>
            <a:r>
              <a:rPr sz="2400" spc="-10" dirty="0">
                <a:latin typeface="Times New Roman"/>
                <a:cs typeface="Times New Roman"/>
              </a:rPr>
              <a:t>plate </a:t>
            </a:r>
            <a:r>
              <a:rPr sz="2400" dirty="0">
                <a:latin typeface="Times New Roman"/>
                <a:cs typeface="Times New Roman"/>
              </a:rPr>
              <a:t>upper bar should dip  </a:t>
            </a:r>
            <a:r>
              <a:rPr sz="2400" spc="-5" dirty="0">
                <a:latin typeface="Times New Roman"/>
                <a:cs typeface="Times New Roman"/>
              </a:rPr>
              <a:t>into the embrasures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if diastema </a:t>
            </a:r>
            <a:r>
              <a:rPr sz="2400" dirty="0">
                <a:latin typeface="Times New Roman"/>
                <a:cs typeface="Times New Roman"/>
              </a:rPr>
              <a:t>is present, a  step-back design 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322" y="3275533"/>
            <a:ext cx="6767830" cy="2613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Indications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4965" marR="5080" indent="-34290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lingual plate in otherwise indicated </a:t>
            </a:r>
            <a:r>
              <a:rPr sz="2400" dirty="0">
                <a:latin typeface="Times New Roman"/>
                <a:cs typeface="Times New Roman"/>
              </a:rPr>
              <a:t>but  </a:t>
            </a:r>
            <a:r>
              <a:rPr sz="2400" spc="-5" dirty="0">
                <a:latin typeface="Times New Roman"/>
                <a:cs typeface="Times New Roman"/>
              </a:rPr>
              <a:t>axial alignment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anterior </a:t>
            </a:r>
            <a:r>
              <a:rPr sz="2400" dirty="0">
                <a:latin typeface="Times New Roman"/>
                <a:cs typeface="Times New Roman"/>
              </a:rPr>
              <a:t>teeth </a:t>
            </a:r>
            <a:r>
              <a:rPr sz="2400" spc="-5" dirty="0">
                <a:latin typeface="Times New Roman"/>
                <a:cs typeface="Times New Roman"/>
              </a:rPr>
              <a:t>entails excessive  </a:t>
            </a:r>
            <a:r>
              <a:rPr sz="2400" dirty="0">
                <a:latin typeface="Times New Roman"/>
                <a:cs typeface="Times New Roman"/>
              </a:rPr>
              <a:t>block out, eg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crowding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 algn="just" rtl="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Periodontal disease resulting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15" dirty="0">
                <a:latin typeface="Times New Roman"/>
                <a:cs typeface="Times New Roman"/>
              </a:rPr>
              <a:t>large </a:t>
            </a:r>
            <a:r>
              <a:rPr sz="2400" spc="-5" dirty="0">
                <a:latin typeface="Times New Roman"/>
                <a:cs typeface="Times New Roman"/>
              </a:rPr>
              <a:t>interproximal  embrasures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7922" y="5836716"/>
            <a:ext cx="4841240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spc="-1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ide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lower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720" dirty="0">
                <a:latin typeface="Times New Roman"/>
                <a:cs typeface="Times New Roman"/>
              </a:rPr>
              <a:t>s</a:t>
            </a:r>
            <a:r>
              <a:rPr sz="1350" spc="7" baseline="-21604" dirty="0">
                <a:solidFill>
                  <a:srgbClr val="888888"/>
                </a:solidFill>
                <a:latin typeface="Times New Roman"/>
                <a:cs typeface="Times New Roman"/>
              </a:rPr>
              <a:t>12</a:t>
            </a:r>
            <a:r>
              <a:rPr sz="1350" baseline="-21604" dirty="0">
                <a:solidFill>
                  <a:srgbClr val="888888"/>
                </a:solidFill>
                <a:latin typeface="Times New Roman"/>
                <a:cs typeface="Times New Roman"/>
              </a:rPr>
              <a:t>/</a:t>
            </a:r>
            <a:r>
              <a:rPr sz="1350" spc="7" baseline="-21604" dirty="0">
                <a:solidFill>
                  <a:srgbClr val="888888"/>
                </a:solidFill>
                <a:latin typeface="Times New Roman"/>
                <a:cs typeface="Times New Roman"/>
              </a:rPr>
              <a:t>17</a:t>
            </a:r>
            <a:r>
              <a:rPr sz="1350" baseline="-21604" dirty="0">
                <a:solidFill>
                  <a:srgbClr val="888888"/>
                </a:solidFill>
                <a:latin typeface="Times New Roman"/>
                <a:cs typeface="Times New Roman"/>
              </a:rPr>
              <a:t>/</a:t>
            </a:r>
            <a:r>
              <a:rPr sz="1350" spc="7" baseline="-21604" dirty="0">
                <a:solidFill>
                  <a:srgbClr val="888888"/>
                </a:solidFill>
                <a:latin typeface="Times New Roman"/>
                <a:cs typeface="Times New Roman"/>
              </a:rPr>
              <a:t>20</a:t>
            </a:r>
            <a:r>
              <a:rPr sz="1350" baseline="-21604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350" baseline="-21604" dirty="0">
              <a:latin typeface="Times New Roman"/>
              <a:cs typeface="Times New Roman"/>
            </a:endParaRPr>
          </a:p>
          <a:p>
            <a:pPr marR="43815" algn="l" rtl="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6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7731" y="6139383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FCAEE"/>
                </a:solidFill>
                <a:latin typeface="Times New Roman"/>
                <a:cs typeface="Times New Roman"/>
              </a:rPr>
              <a:t>61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322" y="1416811"/>
            <a:ext cx="6468745" cy="355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u="heavy" dirty="0">
                <a:solidFill>
                  <a:srgbClr val="42D0A1"/>
                </a:solidFill>
                <a:uFill>
                  <a:solidFill>
                    <a:srgbClr val="42D0A1"/>
                  </a:solidFill>
                </a:uFill>
                <a:latin typeface="Times New Roman"/>
                <a:cs typeface="Times New Roman"/>
              </a:rPr>
              <a:t>Advantages:</a:t>
            </a:r>
            <a:endParaRPr sz="2400">
              <a:latin typeface="Times New Roman"/>
              <a:cs typeface="Times New Roman"/>
            </a:endParaRPr>
          </a:p>
          <a:p>
            <a:pPr marL="12700" marR="252857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Provides good </a:t>
            </a:r>
            <a:r>
              <a:rPr sz="2400" dirty="0">
                <a:latin typeface="Times New Roman"/>
                <a:cs typeface="Times New Roman"/>
              </a:rPr>
              <a:t>indirect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retention  Horizontal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stabilization</a:t>
            </a:r>
            <a:endParaRPr sz="240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tabLst>
                <a:tab pos="586740" algn="l"/>
                <a:tab pos="1821180" algn="l"/>
                <a:tab pos="2871470" algn="l"/>
                <a:tab pos="3479800" algn="l"/>
                <a:tab pos="4104640" algn="l"/>
                <a:tab pos="5382260" algn="l"/>
              </a:tabLst>
            </a:pP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ging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ss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re	n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t	co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d,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  gingival receives natural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stimulation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22250" algn="l" rtl="0">
              <a:lnSpc>
                <a:spcPct val="100000"/>
              </a:lnSpc>
              <a:spcBef>
                <a:spcPts val="1735"/>
              </a:spcBef>
            </a:pP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Disadvantages:</a:t>
            </a:r>
            <a:endParaRPr sz="2400">
              <a:latin typeface="Times New Roman"/>
              <a:cs typeface="Times New Roman"/>
            </a:endParaRPr>
          </a:p>
          <a:p>
            <a:pPr marL="222250" marR="79375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annoyance to tongue than lingual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  Food </a:t>
            </a:r>
            <a:r>
              <a:rPr sz="2400" spc="-5" dirty="0">
                <a:latin typeface="Times New Roman"/>
                <a:cs typeface="Times New Roman"/>
              </a:rPr>
              <a:t>entrapment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debris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605" y="1169669"/>
            <a:ext cx="7096125" cy="3416935"/>
          </a:xfrm>
          <a:custGeom>
            <a:avLst/>
            <a:gdLst/>
            <a:ahLst/>
            <a:cxnLst/>
            <a:rect l="l" t="t" r="r" b="b"/>
            <a:pathLst>
              <a:path w="7096125" h="3416935">
                <a:moveTo>
                  <a:pt x="0" y="3416808"/>
                </a:moveTo>
                <a:lnTo>
                  <a:pt x="7095744" y="3416808"/>
                </a:lnTo>
                <a:lnTo>
                  <a:pt x="7095744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8605" y="1169669"/>
            <a:ext cx="7096125" cy="3416935"/>
          </a:xfrm>
          <a:custGeom>
            <a:avLst/>
            <a:gdLst/>
            <a:ahLst/>
            <a:cxnLst/>
            <a:rect l="l" t="t" r="r" b="b"/>
            <a:pathLst>
              <a:path w="7096125" h="3416935">
                <a:moveTo>
                  <a:pt x="0" y="3416808"/>
                </a:moveTo>
                <a:lnTo>
                  <a:pt x="7095744" y="3416808"/>
                </a:lnTo>
                <a:lnTo>
                  <a:pt x="7095744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ln w="19811">
            <a:solidFill>
              <a:srgbClr val="2D83C3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6279" y="1191514"/>
            <a:ext cx="6941820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3535" algn="just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general, mandibular major connectors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long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relatively </a:t>
            </a:r>
            <a:r>
              <a:rPr sz="2400" spc="-25" dirty="0">
                <a:latin typeface="Times New Roman"/>
                <a:cs typeface="Times New Roman"/>
              </a:rPr>
              <a:t>narrow. </a:t>
            </a:r>
            <a:r>
              <a:rPr sz="2400" spc="-5" dirty="0">
                <a:latin typeface="Times New Roman"/>
                <a:cs typeface="Times New Roman"/>
              </a:rPr>
              <a:t>Therefore, special consideration 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spc="-5" dirty="0">
                <a:latin typeface="Times New Roman"/>
                <a:cs typeface="Times New Roman"/>
              </a:rPr>
              <a:t>be </a:t>
            </a:r>
            <a:r>
              <a:rPr sz="2400" dirty="0">
                <a:latin typeface="Times New Roman"/>
                <a:cs typeface="Times New Roman"/>
              </a:rPr>
              <a:t>given to the design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connectors.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3535" algn="just" rtl="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Mandibular </a:t>
            </a:r>
            <a:r>
              <a:rPr sz="2400" dirty="0">
                <a:latin typeface="Times New Roman"/>
                <a:cs typeface="Times New Roman"/>
              </a:rPr>
              <a:t>connectors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rigid </a:t>
            </a:r>
            <a:r>
              <a:rPr sz="2400" dirty="0">
                <a:latin typeface="Times New Roman"/>
                <a:cs typeface="Times New Roman"/>
              </a:rPr>
              <a:t>without </a:t>
            </a:r>
            <a:r>
              <a:rPr sz="2400" spc="-5" dirty="0">
                <a:latin typeface="Times New Roman"/>
                <a:cs typeface="Times New Roman"/>
              </a:rPr>
              <a:t>being  so </a:t>
            </a:r>
            <a:r>
              <a:rPr sz="2400" dirty="0">
                <a:latin typeface="Times New Roman"/>
                <a:cs typeface="Times New Roman"/>
              </a:rPr>
              <a:t>bulky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dirty="0">
                <a:latin typeface="Times New Roman"/>
                <a:cs typeface="Times New Roman"/>
              </a:rPr>
              <a:t>they </a:t>
            </a:r>
            <a:r>
              <a:rPr sz="2400" spc="-5" dirty="0">
                <a:latin typeface="Times New Roman"/>
                <a:cs typeface="Times New Roman"/>
              </a:rPr>
              <a:t>compromise patient comfort.  Furthermore, mandibular major connectors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spc="-5" dirty="0">
                <a:latin typeface="Times New Roman"/>
                <a:cs typeface="Times New Roman"/>
              </a:rPr>
              <a:t>not  impinge upon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movable </a:t>
            </a:r>
            <a:r>
              <a:rPr sz="2400" dirty="0">
                <a:latin typeface="Times New Roman"/>
                <a:cs typeface="Times New Roman"/>
              </a:rPr>
              <a:t>floor of the </a:t>
            </a:r>
            <a:r>
              <a:rPr sz="2400" spc="-5" dirty="0">
                <a:latin typeface="Times New Roman"/>
                <a:cs typeface="Times New Roman"/>
              </a:rPr>
              <a:t>mouth, the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associated frena, or </a:t>
            </a:r>
            <a:r>
              <a:rPr sz="2400" spc="-5" dirty="0">
                <a:latin typeface="Times New Roman"/>
                <a:cs typeface="Times New Roman"/>
              </a:rPr>
              <a:t>mandibular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tori.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521208"/>
            <a:ext cx="6697980" cy="126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51123" y="627634"/>
            <a:ext cx="1968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Labial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Bar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2183384"/>
            <a:ext cx="68922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l" rtl="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704215" algn="l"/>
                <a:tab pos="1527175" algn="l"/>
                <a:tab pos="2060575" algn="l"/>
                <a:tab pos="2733040" algn="l"/>
                <a:tab pos="3639820" algn="l"/>
                <a:tab pos="4159885" algn="l"/>
                <a:tab pos="5234305" algn="l"/>
                <a:tab pos="5685790" algn="l"/>
                <a:tab pos="6203950" algn="l"/>
              </a:tabLst>
            </a:pPr>
            <a:r>
              <a:rPr sz="1900" spc="15" dirty="0">
                <a:solidFill>
                  <a:srgbClr val="5FCAEE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5FCAE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	labi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	b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	runs	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ross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the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uc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sa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on	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	fa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ial  surface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mandibular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3372" y="3291899"/>
            <a:ext cx="5089826" cy="3515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114" y="1642364"/>
            <a:ext cx="63214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Like </a:t>
            </a:r>
            <a:r>
              <a:rPr sz="2400" spc="-5" dirty="0">
                <a:latin typeface="Times New Roman"/>
                <a:cs typeface="Times New Roman"/>
              </a:rPr>
              <a:t>other mandibular major connectors,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labial  </a:t>
            </a:r>
            <a:r>
              <a:rPr sz="2400" dirty="0">
                <a:latin typeface="Times New Roman"/>
                <a:cs typeface="Times New Roman"/>
              </a:rPr>
              <a:t>bar </a:t>
            </a:r>
            <a:r>
              <a:rPr sz="2400" spc="-5" dirty="0">
                <a:latin typeface="Times New Roman"/>
                <a:cs typeface="Times New Roman"/>
              </a:rPr>
              <a:t>displays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half-pear </a:t>
            </a:r>
            <a:r>
              <a:rPr sz="2400" dirty="0">
                <a:latin typeface="Times New Roman"/>
                <a:cs typeface="Times New Roman"/>
              </a:rPr>
              <a:t>shape when </a:t>
            </a:r>
            <a:r>
              <a:rPr sz="2400" spc="-5" dirty="0">
                <a:latin typeface="Times New Roman"/>
                <a:cs typeface="Times New Roman"/>
              </a:rPr>
              <a:t>viewed </a:t>
            </a:r>
            <a:r>
              <a:rPr sz="2400" spc="5" dirty="0">
                <a:latin typeface="Times New Roman"/>
                <a:cs typeface="Times New Roman"/>
              </a:rPr>
              <a:t>in  </a:t>
            </a:r>
            <a:r>
              <a:rPr sz="2400" dirty="0">
                <a:latin typeface="Times New Roman"/>
                <a:cs typeface="Times New Roman"/>
              </a:rPr>
              <a:t>cross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section.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 rtl="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But, </a:t>
            </a:r>
            <a:r>
              <a:rPr sz="2400" spc="-5" dirty="0">
                <a:latin typeface="Times New Roman"/>
                <a:cs typeface="Times New Roman"/>
              </a:rPr>
              <a:t>because </a:t>
            </a:r>
            <a:r>
              <a:rPr sz="2400" dirty="0">
                <a:latin typeface="Times New Roman"/>
                <a:cs typeface="Times New Roman"/>
              </a:rPr>
              <a:t>of its </a:t>
            </a:r>
            <a:r>
              <a:rPr sz="2400" spc="-5" dirty="0">
                <a:latin typeface="Times New Roman"/>
                <a:cs typeface="Times New Roman"/>
              </a:rPr>
              <a:t>placement </a:t>
            </a:r>
            <a:r>
              <a:rPr sz="2400" dirty="0">
                <a:latin typeface="Times New Roman"/>
                <a:cs typeface="Times New Roman"/>
              </a:rPr>
              <a:t>on the </a:t>
            </a:r>
            <a:r>
              <a:rPr sz="2400" spc="-5" dirty="0">
                <a:latin typeface="Times New Roman"/>
                <a:cs typeface="Times New Roman"/>
              </a:rPr>
              <a:t>external  curvature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 mandible,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labial </a:t>
            </a:r>
            <a:r>
              <a:rPr sz="2400" dirty="0">
                <a:latin typeface="Times New Roman"/>
                <a:cs typeface="Times New Roman"/>
              </a:rPr>
              <a:t>bar is </a:t>
            </a:r>
            <a:r>
              <a:rPr sz="2400" spc="-5" dirty="0">
                <a:latin typeface="Times New Roman"/>
                <a:cs typeface="Times New Roman"/>
              </a:rPr>
              <a:t>longer  </a:t>
            </a:r>
            <a:r>
              <a:rPr sz="2400" dirty="0">
                <a:latin typeface="Times New Roman"/>
                <a:cs typeface="Times New Roman"/>
              </a:rPr>
              <a:t>than other </a:t>
            </a:r>
            <a:r>
              <a:rPr sz="2400" spc="-5" dirty="0">
                <a:latin typeface="Times New Roman"/>
                <a:cs typeface="Times New Roman"/>
              </a:rPr>
              <a:t>mandibular major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connector.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4332732"/>
            <a:ext cx="6431280" cy="2218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713" y="974597"/>
            <a:ext cx="6745605" cy="3416935"/>
          </a:xfrm>
          <a:custGeom>
            <a:avLst/>
            <a:gdLst/>
            <a:ahLst/>
            <a:cxnLst/>
            <a:rect l="l" t="t" r="r" b="b"/>
            <a:pathLst>
              <a:path w="6745605" h="3416935">
                <a:moveTo>
                  <a:pt x="0" y="3416807"/>
                </a:moveTo>
                <a:lnTo>
                  <a:pt x="6745224" y="3416807"/>
                </a:lnTo>
                <a:lnTo>
                  <a:pt x="6745224" y="0"/>
                </a:lnTo>
                <a:lnTo>
                  <a:pt x="0" y="0"/>
                </a:lnTo>
                <a:lnTo>
                  <a:pt x="0" y="3416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0713" y="974597"/>
            <a:ext cx="6745605" cy="3416935"/>
          </a:xfrm>
          <a:custGeom>
            <a:avLst/>
            <a:gdLst/>
            <a:ahLst/>
            <a:cxnLst/>
            <a:rect l="l" t="t" r="r" b="b"/>
            <a:pathLst>
              <a:path w="6745605" h="3416935">
                <a:moveTo>
                  <a:pt x="0" y="3416807"/>
                </a:moveTo>
                <a:lnTo>
                  <a:pt x="6745224" y="3416807"/>
                </a:lnTo>
                <a:lnTo>
                  <a:pt x="6745224" y="0"/>
                </a:lnTo>
                <a:lnTo>
                  <a:pt x="0" y="0"/>
                </a:lnTo>
                <a:lnTo>
                  <a:pt x="0" y="3416807"/>
                </a:lnTo>
                <a:close/>
              </a:path>
            </a:pathLst>
          </a:custGeom>
          <a:ln w="19812">
            <a:solidFill>
              <a:srgbClr val="2D83C3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8082" y="997077"/>
            <a:ext cx="6588759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only </a:t>
            </a:r>
            <a:r>
              <a:rPr sz="2400" spc="-5" dirty="0">
                <a:latin typeface="Times New Roman"/>
                <a:cs typeface="Times New Roman"/>
              </a:rPr>
              <a:t>justification </a:t>
            </a:r>
            <a:r>
              <a:rPr sz="2400" dirty="0">
                <a:latin typeface="Times New Roman"/>
                <a:cs typeface="Times New Roman"/>
              </a:rPr>
              <a:t>for using a </a:t>
            </a:r>
            <a:r>
              <a:rPr sz="2400" spc="-5" dirty="0">
                <a:latin typeface="Times New Roman"/>
                <a:cs typeface="Times New Roman"/>
              </a:rPr>
              <a:t>labial bar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the  presence </a:t>
            </a:r>
            <a:r>
              <a:rPr sz="2400" spc="-10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gross uncorrectable interference </a:t>
            </a:r>
            <a:r>
              <a:rPr sz="2400" dirty="0">
                <a:latin typeface="Times New Roman"/>
                <a:cs typeface="Times New Roman"/>
              </a:rPr>
              <a:t>that  </a:t>
            </a:r>
            <a:r>
              <a:rPr sz="2400" spc="-5" dirty="0">
                <a:latin typeface="Times New Roman"/>
                <a:cs typeface="Times New Roman"/>
              </a:rPr>
              <a:t>makes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placement </a:t>
            </a:r>
            <a:r>
              <a:rPr sz="2400" spc="-10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lingual major connector  impossible.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Interferences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commonly </a:t>
            </a:r>
            <a:r>
              <a:rPr sz="2400" dirty="0">
                <a:latin typeface="Times New Roman"/>
                <a:cs typeface="Times New Roman"/>
              </a:rPr>
              <a:t>lead to the </a:t>
            </a:r>
            <a:r>
              <a:rPr sz="2400" spc="-5" dirty="0">
                <a:latin typeface="Times New Roman"/>
                <a:cs typeface="Times New Roman"/>
              </a:rPr>
              <a:t>selection </a:t>
            </a:r>
            <a:r>
              <a:rPr sz="2400" dirty="0">
                <a:latin typeface="Times New Roman"/>
                <a:cs typeface="Times New Roman"/>
              </a:rPr>
              <a:t>of a  labial bar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  <a:p>
            <a:pPr marL="443865" indent="-431800" algn="just" rtl="0">
              <a:lnSpc>
                <a:spcPct val="100000"/>
              </a:lnSpc>
              <a:buAutoNum type="arabicParenBoth"/>
              <a:tabLst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malposition </a:t>
            </a:r>
            <a:r>
              <a:rPr sz="2400" dirty="0">
                <a:latin typeface="Times New Roman"/>
                <a:cs typeface="Times New Roman"/>
              </a:rPr>
              <a:t>or lingually inclined teeth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 rtl="0">
              <a:lnSpc>
                <a:spcPct val="100000"/>
              </a:lnSpc>
              <a:buFont typeface="Times New Roman"/>
              <a:buAutoNum type="arabicParenBoth"/>
              <a:tabLst>
                <a:tab pos="492125" algn="l"/>
              </a:tabLst>
            </a:pP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spc="-5" dirty="0">
                <a:latin typeface="Times New Roman"/>
                <a:cs typeface="Times New Roman"/>
              </a:rPr>
              <a:t>mandibular tori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preclude the use </a:t>
            </a:r>
            <a:r>
              <a:rPr sz="2400" dirty="0">
                <a:latin typeface="Times New Roman"/>
                <a:cs typeface="Times New Roman"/>
              </a:rPr>
              <a:t>of a  lingual bar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lingual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5702" y="759333"/>
            <a:ext cx="6401435" cy="4944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imes New Roman"/>
                <a:cs typeface="Times New Roman"/>
              </a:rPr>
              <a:t>Advantages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remaining mandibular teeth </a:t>
            </a:r>
            <a:r>
              <a:rPr sz="2400" dirty="0">
                <a:latin typeface="Times New Roman"/>
                <a:cs typeface="Times New Roman"/>
              </a:rPr>
              <a:t>are tipped </a:t>
            </a:r>
            <a:r>
              <a:rPr sz="2400" spc="-5" dirty="0">
                <a:latin typeface="Times New Roman"/>
                <a:cs typeface="Times New Roman"/>
              </a:rPr>
              <a:t>so  </a:t>
            </a:r>
            <a:r>
              <a:rPr sz="2400" dirty="0">
                <a:latin typeface="Times New Roman"/>
                <a:cs typeface="Times New Roman"/>
              </a:rPr>
              <a:t>far </a:t>
            </a:r>
            <a:r>
              <a:rPr sz="2400" spc="-5" dirty="0">
                <a:latin typeface="Times New Roman"/>
                <a:cs typeface="Times New Roman"/>
              </a:rPr>
              <a:t>lingually </a:t>
            </a:r>
            <a:r>
              <a:rPr sz="2400" dirty="0">
                <a:latin typeface="Times New Roman"/>
                <a:cs typeface="Times New Roman"/>
              </a:rPr>
              <a:t>that a </a:t>
            </a:r>
            <a:r>
              <a:rPr sz="2400" spc="-5" dirty="0">
                <a:latin typeface="Times New Roman"/>
                <a:cs typeface="Times New Roman"/>
              </a:rPr>
              <a:t>more conventional major  connector cannot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used,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labial bar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 considered.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Disadvantages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Unaesthetic</a:t>
            </a:r>
            <a:endParaRPr sz="2400">
              <a:latin typeface="Times New Roman"/>
              <a:cs typeface="Times New Roman"/>
            </a:endParaRPr>
          </a:p>
          <a:p>
            <a:pPr marL="12700" marR="376555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Fullness in lower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lips  Patient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discomfort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663" y="1029080"/>
            <a:ext cx="65278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5210" algn="l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 modification </a:t>
            </a:r>
            <a:r>
              <a:rPr sz="2400" dirty="0">
                <a:latin typeface="Times New Roman"/>
                <a:cs typeface="Times New Roman"/>
              </a:rPr>
              <a:t>of the labial bar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hinged  continuous labial</a:t>
            </a:r>
            <a:r>
              <a:rPr sz="24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bar</a:t>
            </a:r>
            <a:r>
              <a:rPr sz="2400" spc="-3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This concept is </a:t>
            </a:r>
            <a:r>
              <a:rPr sz="2400" dirty="0">
                <a:latin typeface="Times New Roman"/>
                <a:cs typeface="Times New Roman"/>
              </a:rPr>
              <a:t>incorporated in the </a:t>
            </a:r>
            <a:r>
              <a:rPr sz="2400" spc="-5" dirty="0">
                <a:latin typeface="Times New Roman"/>
                <a:cs typeface="Times New Roman"/>
              </a:rPr>
              <a:t>Swing </a:t>
            </a:r>
            <a:r>
              <a:rPr sz="2400" dirty="0">
                <a:latin typeface="Times New Roman"/>
                <a:cs typeface="Times New Roman"/>
              </a:rPr>
              <a:t>Lock*  design,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consists of a labial or buccal bar that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 connected to the </a:t>
            </a:r>
            <a:r>
              <a:rPr sz="2400" spc="-5" dirty="0">
                <a:latin typeface="Times New Roman"/>
                <a:cs typeface="Times New Roman"/>
              </a:rPr>
              <a:t>major </a:t>
            </a:r>
            <a:r>
              <a:rPr sz="2400" dirty="0">
                <a:latin typeface="Times New Roman"/>
                <a:cs typeface="Times New Roman"/>
              </a:rPr>
              <a:t>connector by a hinge at one  end and a latch at the other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5832" y="3639310"/>
            <a:ext cx="4386072" cy="3151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835913"/>
            <a:ext cx="6236335" cy="1940560"/>
          </a:xfrm>
          <a:custGeom>
            <a:avLst/>
            <a:gdLst/>
            <a:ahLst/>
            <a:cxnLst/>
            <a:rect l="l" t="t" r="r" b="b"/>
            <a:pathLst>
              <a:path w="6236334" h="1940560">
                <a:moveTo>
                  <a:pt x="0" y="1940052"/>
                </a:moveTo>
                <a:lnTo>
                  <a:pt x="6236208" y="1940052"/>
                </a:lnTo>
                <a:lnTo>
                  <a:pt x="6236208" y="0"/>
                </a:lnTo>
                <a:lnTo>
                  <a:pt x="0" y="0"/>
                </a:lnTo>
                <a:lnTo>
                  <a:pt x="0" y="19400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4658" y="835913"/>
            <a:ext cx="6236335" cy="1940560"/>
          </a:xfrm>
          <a:prstGeom prst="rect">
            <a:avLst/>
          </a:prstGeom>
          <a:ln w="19811">
            <a:solidFill>
              <a:srgbClr val="2D83C3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83820" algn="just" rtl="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000000"/>
                </a:solidFill>
              </a:rPr>
              <a:t>In </a:t>
            </a:r>
            <a:r>
              <a:rPr sz="2400" spc="-5" dirty="0">
                <a:solidFill>
                  <a:srgbClr val="000000"/>
                </a:solidFill>
              </a:rPr>
              <a:t>this application, </a:t>
            </a: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5" dirty="0">
                <a:solidFill>
                  <a:srgbClr val="000000"/>
                </a:solidFill>
              </a:rPr>
              <a:t>labial component does not  </a:t>
            </a:r>
            <a:r>
              <a:rPr sz="2400" dirty="0">
                <a:solidFill>
                  <a:srgbClr val="000000"/>
                </a:solidFill>
              </a:rPr>
              <a:t>serve </a:t>
            </a:r>
            <a:r>
              <a:rPr sz="2400" spc="-5" dirty="0">
                <a:solidFill>
                  <a:srgbClr val="000000"/>
                </a:solidFill>
              </a:rPr>
              <a:t>as </a:t>
            </a:r>
            <a:r>
              <a:rPr sz="2400" dirty="0">
                <a:solidFill>
                  <a:srgbClr val="000000"/>
                </a:solidFill>
              </a:rPr>
              <a:t>a </a:t>
            </a:r>
            <a:r>
              <a:rPr sz="2400" spc="-5" dirty="0">
                <a:solidFill>
                  <a:srgbClr val="000000"/>
                </a:solidFill>
              </a:rPr>
              <a:t>major </a:t>
            </a:r>
            <a:r>
              <a:rPr sz="2400" spc="-20" dirty="0">
                <a:solidFill>
                  <a:srgbClr val="000000"/>
                </a:solidFill>
              </a:rPr>
              <a:t>connector. </a:t>
            </a:r>
            <a:r>
              <a:rPr sz="2400" spc="-5" dirty="0">
                <a:solidFill>
                  <a:srgbClr val="000000"/>
                </a:solidFill>
              </a:rPr>
              <a:t>Instead, </a:t>
            </a: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5" dirty="0">
                <a:solidFill>
                  <a:srgbClr val="000000"/>
                </a:solidFill>
              </a:rPr>
              <a:t>modified  labial </a:t>
            </a:r>
            <a:r>
              <a:rPr sz="2400" dirty="0">
                <a:solidFill>
                  <a:srgbClr val="000000"/>
                </a:solidFill>
              </a:rPr>
              <a:t>bar </a:t>
            </a:r>
            <a:r>
              <a:rPr sz="2400" spc="-5" dirty="0">
                <a:solidFill>
                  <a:srgbClr val="000000"/>
                </a:solidFill>
              </a:rPr>
              <a:t>has </a:t>
            </a:r>
            <a:r>
              <a:rPr sz="2400" dirty="0">
                <a:solidFill>
                  <a:srgbClr val="000000"/>
                </a:solidFill>
              </a:rPr>
              <a:t>a </a:t>
            </a:r>
            <a:r>
              <a:rPr sz="2400" spc="-5" dirty="0">
                <a:solidFill>
                  <a:srgbClr val="000000"/>
                </a:solidFill>
              </a:rPr>
              <a:t>hinge </a:t>
            </a:r>
            <a:r>
              <a:rPr sz="2400" spc="-10" dirty="0">
                <a:solidFill>
                  <a:srgbClr val="000000"/>
                </a:solidFill>
              </a:rPr>
              <a:t>at </a:t>
            </a:r>
            <a:r>
              <a:rPr sz="2400" spc="-5" dirty="0">
                <a:solidFill>
                  <a:srgbClr val="000000"/>
                </a:solidFill>
              </a:rPr>
              <a:t>one </a:t>
            </a:r>
            <a:r>
              <a:rPr sz="2400" dirty="0">
                <a:solidFill>
                  <a:srgbClr val="000000"/>
                </a:solidFill>
              </a:rPr>
              <a:t>end </a:t>
            </a:r>
            <a:r>
              <a:rPr sz="2400" spc="-5" dirty="0">
                <a:solidFill>
                  <a:srgbClr val="000000"/>
                </a:solidFill>
              </a:rPr>
              <a:t>and </a:t>
            </a:r>
            <a:r>
              <a:rPr sz="2400" dirty="0">
                <a:solidFill>
                  <a:srgbClr val="000000"/>
                </a:solidFill>
              </a:rPr>
              <a:t>a </a:t>
            </a:r>
            <a:r>
              <a:rPr sz="2400" spc="-5" dirty="0">
                <a:solidFill>
                  <a:srgbClr val="000000"/>
                </a:solidFill>
              </a:rPr>
              <a:t>locking  </a:t>
            </a:r>
            <a:r>
              <a:rPr sz="2400" dirty="0">
                <a:solidFill>
                  <a:srgbClr val="000000"/>
                </a:solidFill>
              </a:rPr>
              <a:t>device </a:t>
            </a:r>
            <a:r>
              <a:rPr sz="2400" spc="-5" dirty="0">
                <a:solidFill>
                  <a:srgbClr val="000000"/>
                </a:solidFill>
              </a:rPr>
              <a:t>at the </a:t>
            </a:r>
            <a:r>
              <a:rPr sz="2400" dirty="0">
                <a:solidFill>
                  <a:srgbClr val="000000"/>
                </a:solidFill>
              </a:rPr>
              <a:t>opposite end. This </a:t>
            </a:r>
            <a:r>
              <a:rPr sz="2400" spc="-5" dirty="0">
                <a:solidFill>
                  <a:srgbClr val="000000"/>
                </a:solidFill>
              </a:rPr>
              <a:t>permits </a:t>
            </a:r>
            <a:r>
              <a:rPr sz="2400" spc="-10" dirty="0">
                <a:solidFill>
                  <a:srgbClr val="000000"/>
                </a:solidFill>
              </a:rPr>
              <a:t>an  </a:t>
            </a:r>
            <a:r>
              <a:rPr sz="2400" dirty="0">
                <a:solidFill>
                  <a:srgbClr val="000000"/>
                </a:solidFill>
              </a:rPr>
              <a:t>opening and closing action </a:t>
            </a:r>
            <a:r>
              <a:rPr sz="2400" spc="-5" dirty="0">
                <a:solidFill>
                  <a:srgbClr val="000000"/>
                </a:solidFill>
              </a:rPr>
              <a:t>similar </a:t>
            </a:r>
            <a:r>
              <a:rPr sz="2400" dirty="0">
                <a:solidFill>
                  <a:srgbClr val="000000"/>
                </a:solidFill>
              </a:rPr>
              <a:t>to a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gate.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122932" y="3255264"/>
            <a:ext cx="4553712" cy="3448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31" y="534923"/>
            <a:ext cx="7783068" cy="1170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752" y="602691"/>
            <a:ext cx="70688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Review of indications for mandibular </a:t>
            </a:r>
            <a:r>
              <a:rPr sz="2500" spc="-10" dirty="0">
                <a:solidFill>
                  <a:srgbClr val="000000"/>
                </a:solidFill>
              </a:rPr>
              <a:t>major</a:t>
            </a:r>
            <a:r>
              <a:rPr sz="2500" spc="21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connectors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610362" y="2161794"/>
            <a:ext cx="7725409" cy="3880485"/>
          </a:xfrm>
          <a:custGeom>
            <a:avLst/>
            <a:gdLst/>
            <a:ahLst/>
            <a:cxnLst/>
            <a:rect l="l" t="t" r="r" b="b"/>
            <a:pathLst>
              <a:path w="7725409" h="3880485">
                <a:moveTo>
                  <a:pt x="0" y="3880104"/>
                </a:moveTo>
                <a:lnTo>
                  <a:pt x="7725156" y="3880104"/>
                </a:lnTo>
                <a:lnTo>
                  <a:pt x="7725156" y="0"/>
                </a:lnTo>
                <a:lnTo>
                  <a:pt x="0" y="0"/>
                </a:lnTo>
                <a:lnTo>
                  <a:pt x="0" y="3880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362" y="2161794"/>
            <a:ext cx="7725409" cy="3880485"/>
          </a:xfrm>
          <a:custGeom>
            <a:avLst/>
            <a:gdLst/>
            <a:ahLst/>
            <a:cxnLst/>
            <a:rect l="l" t="t" r="r" b="b"/>
            <a:pathLst>
              <a:path w="7725409" h="3880485">
                <a:moveTo>
                  <a:pt x="0" y="3880104"/>
                </a:moveTo>
                <a:lnTo>
                  <a:pt x="7725156" y="3880104"/>
                </a:lnTo>
                <a:lnTo>
                  <a:pt x="7725156" y="0"/>
                </a:lnTo>
                <a:lnTo>
                  <a:pt x="0" y="0"/>
                </a:lnTo>
                <a:lnTo>
                  <a:pt x="0" y="3880104"/>
                </a:lnTo>
                <a:close/>
              </a:path>
            </a:pathLst>
          </a:custGeom>
          <a:ln w="19812">
            <a:solidFill>
              <a:srgbClr val="2D83C3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40" y="2183384"/>
            <a:ext cx="7569200" cy="307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 rtl="0">
              <a:lnSpc>
                <a:spcPct val="100000"/>
              </a:lnSpc>
              <a:spcBef>
                <a:spcPts val="100"/>
              </a:spcBef>
            </a:pPr>
            <a:r>
              <a:rPr sz="1900" spc="15" dirty="0">
                <a:solidFill>
                  <a:srgbClr val="5FCAEE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5FCAE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1.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tooth-supported removable partial denture,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lingual bar normally </a:t>
            </a:r>
            <a:r>
              <a:rPr sz="2400" dirty="0">
                <a:latin typeface="Times New Roman"/>
                <a:cs typeface="Times New Roman"/>
              </a:rPr>
              <a:t>is the </a:t>
            </a:r>
            <a:r>
              <a:rPr sz="2400" spc="-5" dirty="0">
                <a:latin typeface="Times New Roman"/>
                <a:cs typeface="Times New Roman"/>
              </a:rPr>
              <a:t>mandibular major connector of  </a:t>
            </a:r>
            <a:r>
              <a:rPr sz="2400" dirty="0">
                <a:latin typeface="Times New Roman"/>
                <a:cs typeface="Times New Roman"/>
              </a:rPr>
              <a:t>choice.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 rtl="0">
              <a:lnSpc>
                <a:spcPct val="100000"/>
              </a:lnSpc>
              <a:spcBef>
                <a:spcPts val="994"/>
              </a:spcBef>
            </a:pPr>
            <a:r>
              <a:rPr sz="1900" spc="15" dirty="0">
                <a:solidFill>
                  <a:srgbClr val="5FCAEE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5FCAE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2. </a:t>
            </a: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there is </a:t>
            </a:r>
            <a:r>
              <a:rPr sz="2400" spc="-5" dirty="0">
                <a:latin typeface="Times New Roman"/>
                <a:cs typeface="Times New Roman"/>
              </a:rPr>
              <a:t>insufficient </a:t>
            </a:r>
            <a:r>
              <a:rPr sz="2400" dirty="0">
                <a:latin typeface="Times New Roman"/>
                <a:cs typeface="Times New Roman"/>
              </a:rPr>
              <a:t>room between the </a:t>
            </a:r>
            <a:r>
              <a:rPr sz="2400" spc="-5" dirty="0">
                <a:latin typeface="Times New Roman"/>
                <a:cs typeface="Times New Roman"/>
              </a:rPr>
              <a:t>floor </a:t>
            </a:r>
            <a:r>
              <a:rPr sz="2400" dirty="0">
                <a:latin typeface="Times New Roman"/>
                <a:cs typeface="Times New Roman"/>
              </a:rPr>
              <a:t>of the  </a:t>
            </a:r>
            <a:r>
              <a:rPr sz="2400" spc="-5" dirty="0">
                <a:latin typeface="Times New Roman"/>
                <a:cs typeface="Times New Roman"/>
              </a:rPr>
              <a:t>mouth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the gingival </a:t>
            </a:r>
            <a:r>
              <a:rPr sz="2400" spc="-10" dirty="0">
                <a:latin typeface="Times New Roman"/>
                <a:cs typeface="Times New Roman"/>
              </a:rPr>
              <a:t>margins </a:t>
            </a:r>
            <a:r>
              <a:rPr sz="2400" dirty="0">
                <a:latin typeface="Times New Roman"/>
                <a:cs typeface="Times New Roman"/>
              </a:rPr>
              <a:t>(&lt; 8 </a:t>
            </a:r>
            <a:r>
              <a:rPr sz="2400" spc="-10" dirty="0">
                <a:latin typeface="Times New Roman"/>
                <a:cs typeface="Times New Roman"/>
              </a:rPr>
              <a:t>mm),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lingual </a:t>
            </a:r>
            <a:r>
              <a:rPr sz="2400" spc="-10" dirty="0">
                <a:latin typeface="Times New Roman"/>
                <a:cs typeface="Times New Roman"/>
              </a:rPr>
              <a:t>plate  </a:t>
            </a:r>
            <a:r>
              <a:rPr sz="2400" dirty="0">
                <a:latin typeface="Times New Roman"/>
                <a:cs typeface="Times New Roman"/>
              </a:rPr>
              <a:t>should </a:t>
            </a:r>
            <a:r>
              <a:rPr sz="2400" spc="-5" dirty="0">
                <a:latin typeface="Times New Roman"/>
                <a:cs typeface="Times New Roman"/>
              </a:rPr>
              <a:t>be used. </a:t>
            </a: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major connector also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indicated for  patients with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spc="-5" dirty="0">
                <a:latin typeface="Times New Roman"/>
                <a:cs typeface="Times New Roman"/>
              </a:rPr>
              <a:t>inoperable </a:t>
            </a:r>
            <a:r>
              <a:rPr sz="2400" dirty="0">
                <a:latin typeface="Times New Roman"/>
                <a:cs typeface="Times New Roman"/>
              </a:rPr>
              <a:t>tori </a:t>
            </a:r>
            <a:r>
              <a:rPr sz="2400" spc="-5" dirty="0">
                <a:latin typeface="Times New Roman"/>
                <a:cs typeface="Times New Roman"/>
              </a:rPr>
              <a:t>and patients with </a:t>
            </a:r>
            <a:r>
              <a:rPr sz="2400" dirty="0">
                <a:latin typeface="Times New Roman"/>
                <a:cs typeface="Times New Roman"/>
              </a:rPr>
              <a:t>high  lingual frenum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attachments.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569" y="890777"/>
            <a:ext cx="7675245" cy="4525010"/>
          </a:xfrm>
          <a:custGeom>
            <a:avLst/>
            <a:gdLst/>
            <a:ahLst/>
            <a:cxnLst/>
            <a:rect l="l" t="t" r="r" b="b"/>
            <a:pathLst>
              <a:path w="7675245" h="4525010">
                <a:moveTo>
                  <a:pt x="0" y="4524756"/>
                </a:moveTo>
                <a:lnTo>
                  <a:pt x="7674864" y="4524756"/>
                </a:lnTo>
                <a:lnTo>
                  <a:pt x="7674864" y="0"/>
                </a:lnTo>
                <a:lnTo>
                  <a:pt x="0" y="0"/>
                </a:lnTo>
                <a:lnTo>
                  <a:pt x="0" y="4524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569" y="890777"/>
            <a:ext cx="7675245" cy="4525010"/>
          </a:xfrm>
          <a:custGeom>
            <a:avLst/>
            <a:gdLst/>
            <a:ahLst/>
            <a:cxnLst/>
            <a:rect l="l" t="t" r="r" b="b"/>
            <a:pathLst>
              <a:path w="7675245" h="4525010">
                <a:moveTo>
                  <a:pt x="0" y="4524756"/>
                </a:moveTo>
                <a:lnTo>
                  <a:pt x="7674864" y="4524756"/>
                </a:lnTo>
                <a:lnTo>
                  <a:pt x="7674864" y="0"/>
                </a:lnTo>
                <a:lnTo>
                  <a:pt x="0" y="0"/>
                </a:lnTo>
                <a:lnTo>
                  <a:pt x="0" y="4524756"/>
                </a:lnTo>
                <a:close/>
              </a:path>
            </a:pathLst>
          </a:custGeom>
          <a:ln w="19812">
            <a:solidFill>
              <a:srgbClr val="2D83C3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8243" y="912367"/>
            <a:ext cx="7520940" cy="4490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 rtl="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40995" algn="l"/>
              </a:tabLst>
            </a:pP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anterior </a:t>
            </a:r>
            <a:r>
              <a:rPr sz="2400" dirty="0">
                <a:latin typeface="Times New Roman"/>
                <a:cs typeface="Times New Roman"/>
              </a:rPr>
              <a:t>teeth </a:t>
            </a:r>
            <a:r>
              <a:rPr sz="2400" spc="-5" dirty="0">
                <a:latin typeface="Times New Roman"/>
                <a:cs typeface="Times New Roman"/>
              </a:rPr>
              <a:t>have reduced periodontal support  </a:t>
            </a:r>
            <a:r>
              <a:rPr sz="2400" dirty="0">
                <a:latin typeface="Times New Roman"/>
                <a:cs typeface="Times New Roman"/>
              </a:rPr>
              <a:t>and require </a:t>
            </a:r>
            <a:r>
              <a:rPr sz="2400" spc="-5" dirty="0">
                <a:latin typeface="Times New Roman"/>
                <a:cs typeface="Times New Roman"/>
              </a:rPr>
              <a:t>stabilization, </a:t>
            </a:r>
            <a:r>
              <a:rPr sz="2400" dirty="0">
                <a:latin typeface="Times New Roman"/>
                <a:cs typeface="Times New Roman"/>
              </a:rPr>
              <a:t>a lingual plate is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recommended.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12700" marR="5715" algn="just" rtl="0">
              <a:lnSpc>
                <a:spcPct val="100000"/>
              </a:lnSpc>
              <a:buAutoNum type="arabicPeriod" startAt="3"/>
              <a:tabLst>
                <a:tab pos="447675" algn="l"/>
              </a:tabLst>
            </a:pP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anterior </a:t>
            </a:r>
            <a:r>
              <a:rPr sz="2400" dirty="0">
                <a:latin typeface="Times New Roman"/>
                <a:cs typeface="Times New Roman"/>
              </a:rPr>
              <a:t>teeth </a:t>
            </a:r>
            <a:r>
              <a:rPr sz="2400" spc="-5" dirty="0">
                <a:latin typeface="Times New Roman"/>
                <a:cs typeface="Times New Roman"/>
              </a:rPr>
              <a:t>exhibit reduced periodontal  </a:t>
            </a:r>
            <a:r>
              <a:rPr sz="2400" dirty="0">
                <a:latin typeface="Times New Roman"/>
                <a:cs typeface="Times New Roman"/>
              </a:rPr>
              <a:t>support and </a:t>
            </a:r>
            <a:r>
              <a:rPr sz="2400" spc="-15" dirty="0">
                <a:latin typeface="Times New Roman"/>
                <a:cs typeface="Times New Roman"/>
              </a:rPr>
              <a:t>large </a:t>
            </a:r>
            <a:r>
              <a:rPr sz="2400" spc="-5" dirty="0">
                <a:latin typeface="Times New Roman"/>
                <a:cs typeface="Times New Roman"/>
              </a:rPr>
              <a:t>interproximal spaces,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modified lingual  plate (step-back design) or double lingual bar </a:t>
            </a:r>
            <a:r>
              <a:rPr sz="2400" dirty="0">
                <a:latin typeface="Times New Roman"/>
                <a:cs typeface="Times New Roman"/>
              </a:rPr>
              <a:t>should </a:t>
            </a:r>
            <a:r>
              <a:rPr sz="2400" spc="-5" dirty="0">
                <a:latin typeface="Times New Roman"/>
                <a:cs typeface="Times New Roman"/>
              </a:rPr>
              <a:t>be  </a:t>
            </a:r>
            <a:r>
              <a:rPr sz="2400" dirty="0"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00000"/>
              </a:lnSpc>
              <a:buAutoNum type="arabicPeriod" startAt="3"/>
              <a:tabLst>
                <a:tab pos="464184" algn="l"/>
              </a:tabLst>
            </a:pP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removable partial denture will replace all  </a:t>
            </a:r>
            <a:r>
              <a:rPr sz="2400" dirty="0">
                <a:latin typeface="Times New Roman"/>
                <a:cs typeface="Times New Roman"/>
              </a:rPr>
              <a:t>mandibular posterior teeth, a lingual plate should </a:t>
            </a:r>
            <a:r>
              <a:rPr sz="2400" spc="-5" dirty="0">
                <a:latin typeface="Times New Roman"/>
                <a:cs typeface="Times New Roman"/>
              </a:rPr>
              <a:t>be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300990" indent="-288925" algn="just" rtl="0">
              <a:lnSpc>
                <a:spcPct val="100000"/>
              </a:lnSpc>
              <a:buAutoNum type="arabicPeriod" startAt="3"/>
              <a:tabLst>
                <a:tab pos="301625" algn="l"/>
              </a:tabLst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labial bar is rarely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indicated.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499" y="1530222"/>
            <a:ext cx="71818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inferior border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lingual bar </a:t>
            </a:r>
            <a:r>
              <a:rPr sz="2400" spc="-15" dirty="0">
                <a:solidFill>
                  <a:srgbClr val="2B2A2A"/>
                </a:solidFill>
                <a:latin typeface="Times New Roman"/>
                <a:cs typeface="Times New Roman"/>
              </a:rPr>
              <a:t>connector,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the  limiting factor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is the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height of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moving tissue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the 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floor of the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mouth.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Because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the connector </a:t>
            </a:r>
            <a:r>
              <a:rPr sz="2400" spc="-10" dirty="0">
                <a:solidFill>
                  <a:srgbClr val="2B2A2A"/>
                </a:solidFill>
                <a:latin typeface="Times New Roman"/>
                <a:cs typeface="Times New Roman"/>
              </a:rPr>
              <a:t>must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have  </a:t>
            </a:r>
            <a:r>
              <a:rPr sz="2400" spc="-10" dirty="0">
                <a:solidFill>
                  <a:srgbClr val="2B2A2A"/>
                </a:solidFill>
                <a:latin typeface="Times New Roman"/>
                <a:cs typeface="Times New Roman"/>
              </a:rPr>
              <a:t>sufficient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width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bulk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to provide </a:t>
            </a:r>
            <a:r>
              <a:rPr sz="2400" spc="-20" dirty="0">
                <a:solidFill>
                  <a:srgbClr val="2B2A2A"/>
                </a:solidFill>
                <a:latin typeface="Times New Roman"/>
                <a:cs typeface="Times New Roman"/>
              </a:rPr>
              <a:t>rigidity,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linguo-plate 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commonly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used when space is </a:t>
            </a:r>
            <a:r>
              <a:rPr sz="2400" spc="-10" dirty="0">
                <a:solidFill>
                  <a:srgbClr val="2B2A2A"/>
                </a:solidFill>
                <a:latin typeface="Times New Roman"/>
                <a:cs typeface="Times New Roman"/>
              </a:rPr>
              <a:t>insufficient </a:t>
            </a:r>
            <a:r>
              <a:rPr sz="2400" dirty="0">
                <a:solidFill>
                  <a:srgbClr val="2B2A2A"/>
                </a:solidFill>
                <a:latin typeface="Times New Roman"/>
                <a:cs typeface="Times New Roman"/>
              </a:rPr>
              <a:t>for a </a:t>
            </a:r>
            <a:r>
              <a:rPr sz="2400" spc="-5" dirty="0">
                <a:solidFill>
                  <a:srgbClr val="2B2A2A"/>
                </a:solidFill>
                <a:latin typeface="Times New Roman"/>
                <a:cs typeface="Times New Roman"/>
              </a:rPr>
              <a:t>lingual  </a:t>
            </a:r>
            <a:r>
              <a:rPr sz="2400" spc="-35" dirty="0">
                <a:solidFill>
                  <a:srgbClr val="2B2A2A"/>
                </a:solidFill>
                <a:latin typeface="Times New Roman"/>
                <a:cs typeface="Times New Roman"/>
              </a:rPr>
              <a:t>bar.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180" y="4093464"/>
            <a:ext cx="6240780" cy="257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458" y="467105"/>
            <a:ext cx="74136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If less </a:t>
            </a:r>
            <a:r>
              <a:rPr sz="2400" spc="-5" dirty="0">
                <a:latin typeface="Times New Roman"/>
                <a:cs typeface="Times New Roman"/>
              </a:rPr>
              <a:t>than </a:t>
            </a:r>
            <a:r>
              <a:rPr sz="2400" dirty="0">
                <a:latin typeface="Times New Roman"/>
                <a:cs typeface="Times New Roman"/>
              </a:rPr>
              <a:t>8 </a:t>
            </a:r>
            <a:r>
              <a:rPr sz="2400" spc="-5" dirty="0">
                <a:latin typeface="Times New Roman"/>
                <a:cs typeface="Times New Roman"/>
              </a:rPr>
              <a:t>mm </a:t>
            </a:r>
            <a:r>
              <a:rPr sz="2400" dirty="0">
                <a:latin typeface="Times New Roman"/>
                <a:cs typeface="Times New Roman"/>
              </a:rPr>
              <a:t>exists between </a:t>
            </a:r>
            <a:r>
              <a:rPr sz="2400" spc="-5" dirty="0">
                <a:latin typeface="Times New Roman"/>
                <a:cs typeface="Times New Roman"/>
              </a:rPr>
              <a:t>gingival </a:t>
            </a:r>
            <a:r>
              <a:rPr sz="2400" spc="-10" dirty="0">
                <a:latin typeface="Times New Roman"/>
                <a:cs typeface="Times New Roman"/>
              </a:rPr>
              <a:t>margins </a:t>
            </a:r>
            <a:r>
              <a:rPr sz="2400" dirty="0">
                <a:latin typeface="Times New Roman"/>
                <a:cs typeface="Times New Roman"/>
              </a:rPr>
              <a:t>and the  </a:t>
            </a:r>
            <a:r>
              <a:rPr sz="2400" spc="-5" dirty="0">
                <a:latin typeface="Times New Roman"/>
                <a:cs typeface="Times New Roman"/>
              </a:rPr>
              <a:t>movable </a:t>
            </a:r>
            <a:r>
              <a:rPr sz="2400" dirty="0">
                <a:latin typeface="Times New Roman"/>
                <a:cs typeface="Times New Roman"/>
              </a:rPr>
              <a:t>floor of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mouth,</a:t>
            </a:r>
            <a:endParaRPr sz="240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tabLst>
                <a:tab pos="388620" algn="l"/>
                <a:tab pos="2009139" algn="l"/>
                <a:tab pos="2318385" algn="l"/>
                <a:tab pos="3761740" algn="l"/>
                <a:tab pos="4388485" algn="l"/>
                <a:tab pos="4815205" algn="l"/>
                <a:tab pos="5124450" algn="l"/>
                <a:tab pos="6633209" algn="l"/>
                <a:tab pos="7195820" algn="l"/>
              </a:tabLst>
            </a:pPr>
            <a:r>
              <a:rPr sz="2400" spc="-5" dirty="0">
                <a:latin typeface="Times New Roman"/>
                <a:cs typeface="Times New Roman"/>
              </a:rPr>
              <a:t>A	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nguo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late,	a	</a:t>
            </a:r>
            <a:r>
              <a:rPr sz="2400" spc="-5" dirty="0">
                <a:latin typeface="Times New Roman"/>
                <a:cs typeface="Times New Roman"/>
              </a:rPr>
              <a:t>su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gual	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	a	co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tin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ous</a:t>
            </a:r>
            <a:r>
              <a:rPr sz="2400" dirty="0">
                <a:latin typeface="Times New Roman"/>
                <a:cs typeface="Times New Roman"/>
              </a:rPr>
              <a:t>	bar	is  preferred as a </a:t>
            </a:r>
            <a:r>
              <a:rPr sz="2400" spc="-5" dirty="0">
                <a:latin typeface="Times New Roman"/>
                <a:cs typeface="Times New Roman"/>
              </a:rPr>
              <a:t>major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connector.</a:t>
            </a:r>
            <a:endParaRPr sz="2400">
              <a:latin typeface="Times New Roman"/>
              <a:cs typeface="Times New Roman"/>
            </a:endParaRPr>
          </a:p>
          <a:p>
            <a:pPr marL="12700" marR="290830" algn="l" rtl="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Relief is provided for </a:t>
            </a:r>
            <a:r>
              <a:rPr sz="2400" spc="-5" dirty="0">
                <a:latin typeface="Times New Roman"/>
                <a:cs typeface="Times New Roman"/>
              </a:rPr>
              <a:t>soft </a:t>
            </a:r>
            <a:r>
              <a:rPr sz="2400" dirty="0">
                <a:latin typeface="Times New Roman"/>
                <a:cs typeface="Times New Roman"/>
              </a:rPr>
              <a:t>tissue under all portions of the  </a:t>
            </a:r>
            <a:r>
              <a:rPr sz="2400" spc="-5" dirty="0">
                <a:latin typeface="Times New Roman"/>
                <a:cs typeface="Times New Roman"/>
              </a:rPr>
              <a:t>mandibular major </a:t>
            </a:r>
            <a:r>
              <a:rPr sz="2400" dirty="0">
                <a:latin typeface="Times New Roman"/>
                <a:cs typeface="Times New Roman"/>
              </a:rPr>
              <a:t>connector and at any location where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framework </a:t>
            </a:r>
            <a:r>
              <a:rPr sz="2400" dirty="0">
                <a:latin typeface="Times New Roman"/>
                <a:cs typeface="Times New Roman"/>
              </a:rPr>
              <a:t>crosses the </a:t>
            </a:r>
            <a:r>
              <a:rPr sz="2400" spc="-10" dirty="0">
                <a:latin typeface="Times New Roman"/>
                <a:cs typeface="Times New Roman"/>
              </a:rPr>
              <a:t>marginal</a:t>
            </a:r>
            <a:r>
              <a:rPr sz="2400" dirty="0">
                <a:latin typeface="Times New Roman"/>
                <a:cs typeface="Times New Roman"/>
              </a:rPr>
              <a:t> gingiva.</a:t>
            </a:r>
            <a:endParaRPr sz="24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 inferior border </a:t>
            </a:r>
            <a:r>
              <a:rPr sz="2400" spc="-5" dirty="0">
                <a:latin typeface="Times New Roman"/>
                <a:cs typeface="Times New Roman"/>
              </a:rPr>
              <a:t>of mandibular major </a:t>
            </a:r>
            <a:r>
              <a:rPr sz="2400" dirty="0">
                <a:latin typeface="Times New Roman"/>
                <a:cs typeface="Times New Roman"/>
              </a:rPr>
              <a:t>connectors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endParaRPr sz="24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be gently rounded after being </a:t>
            </a:r>
            <a:r>
              <a:rPr sz="2400" spc="-5" dirty="0">
                <a:latin typeface="Times New Roman"/>
                <a:cs typeface="Times New Roman"/>
              </a:rPr>
              <a:t>cast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eliminate </a:t>
            </a:r>
            <a:r>
              <a:rPr sz="2400" dirty="0">
                <a:latin typeface="Times New Roman"/>
                <a:cs typeface="Times New Roman"/>
              </a:rPr>
              <a:t>a sharp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edge.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804" y="4398264"/>
            <a:ext cx="7577328" cy="188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9616" y="1231391"/>
            <a:ext cx="6144768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3791" y="1175003"/>
            <a:ext cx="6320028" cy="826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5336" y="1251203"/>
            <a:ext cx="6053327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5336" y="1251203"/>
            <a:ext cx="6053455" cy="464871"/>
          </a:xfrm>
          <a:prstGeom prst="rect">
            <a:avLst/>
          </a:prstGeom>
          <a:ln w="12192">
            <a:solidFill>
              <a:srgbClr val="42AF51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algn="l">
              <a:lnSpc>
                <a:spcPct val="100000"/>
              </a:lnSpc>
              <a:spcBef>
                <a:spcPts val="265"/>
              </a:spcBef>
            </a:pPr>
            <a:r>
              <a:rPr sz="2800" spc="-5" dirty="0"/>
              <a:t>4 types of Mandibular Major</a:t>
            </a:r>
            <a:r>
              <a:rPr sz="2800" spc="5" dirty="0"/>
              <a:t> </a:t>
            </a:r>
            <a:r>
              <a:rPr sz="2800" spc="-5" dirty="0"/>
              <a:t>Connectors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2286761" y="2829305"/>
            <a:ext cx="4572000" cy="1569720"/>
          </a:xfrm>
          <a:custGeom>
            <a:avLst/>
            <a:gdLst/>
            <a:ahLst/>
            <a:cxnLst/>
            <a:rect l="l" t="t" r="r" b="b"/>
            <a:pathLst>
              <a:path w="4572000" h="1569720">
                <a:moveTo>
                  <a:pt x="0" y="1569720"/>
                </a:moveTo>
                <a:lnTo>
                  <a:pt x="4571999" y="1569720"/>
                </a:lnTo>
                <a:lnTo>
                  <a:pt x="4571999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86761" y="2829305"/>
            <a:ext cx="4572000" cy="1569720"/>
          </a:xfrm>
          <a:prstGeom prst="rect">
            <a:avLst/>
          </a:prstGeom>
          <a:ln w="19811">
            <a:solidFill>
              <a:srgbClr val="5FCAEE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2189480" algn="l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Times New Roman"/>
                <a:cs typeface="Times New Roman"/>
              </a:rPr>
              <a:t>Lingual bar  Lingual plate  </a:t>
            </a:r>
            <a:r>
              <a:rPr sz="2400" spc="-5" dirty="0">
                <a:latin typeface="Times New Roman"/>
                <a:cs typeface="Times New Roman"/>
              </a:rPr>
              <a:t>Double </a:t>
            </a:r>
            <a:r>
              <a:rPr sz="2400" dirty="0">
                <a:latin typeface="Times New Roman"/>
                <a:cs typeface="Times New Roman"/>
              </a:rPr>
              <a:t>lingual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  Labial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>
              <a:lnSpc>
                <a:spcPct val="100000"/>
              </a:lnSpc>
            </a:pPr>
            <a:fld id="{81D60167-4931-47E6-BA6A-407CBD079E47}" type="slidenum">
              <a:rPr dirty="0"/>
              <a:pPr marL="25400" algn="l">
                <a:lnSpc>
                  <a:spcPct val="10000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30682"/>
            <a:ext cx="2286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FCAEE"/>
                </a:solidFill>
                <a:latin typeface="Arial"/>
                <a:cs typeface="Arial"/>
              </a:rPr>
              <a:t>Lingual</a:t>
            </a:r>
            <a:r>
              <a:rPr sz="3600" spc="-100" dirty="0">
                <a:solidFill>
                  <a:srgbClr val="5FCAEE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5FCAEE"/>
                </a:solidFill>
                <a:latin typeface="Arial"/>
                <a:cs typeface="Arial"/>
              </a:rPr>
              <a:t>bar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183384"/>
            <a:ext cx="72047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l" rtl="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978535" algn="l"/>
                <a:tab pos="1974214" algn="l"/>
                <a:tab pos="2513965" algn="l"/>
                <a:tab pos="2868930" algn="l"/>
                <a:tab pos="3966210" algn="l"/>
                <a:tab pos="4489450" algn="l"/>
                <a:tab pos="5231130" algn="l"/>
                <a:tab pos="6633845" algn="l"/>
              </a:tabLst>
            </a:pPr>
            <a:r>
              <a:rPr sz="1900" spc="15" dirty="0">
                <a:solidFill>
                  <a:srgbClr val="5FCAEE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5FCAEE"/>
                </a:solidFill>
                <a:latin typeface="Times New Roman"/>
                <a:cs typeface="Times New Roman"/>
              </a:rPr>
              <a:t>	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The	lingu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	bar	i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erhaps	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ost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freq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ently	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us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 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mandibular major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connector.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39" y="3710926"/>
            <a:ext cx="8543544" cy="2897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0" y="605027"/>
            <a:ext cx="6761988" cy="194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6360" y="605027"/>
            <a:ext cx="6762115" cy="1940560"/>
          </a:xfrm>
          <a:prstGeom prst="rect">
            <a:avLst/>
          </a:prstGeom>
          <a:ln w="12192">
            <a:solidFill>
              <a:srgbClr val="5FCAE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 marR="81915" algn="l" rtl="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5" dirty="0">
                <a:solidFill>
                  <a:srgbClr val="000000"/>
                </a:solidFill>
              </a:rPr>
              <a:t>basic form </a:t>
            </a:r>
            <a:r>
              <a:rPr sz="2400" spc="5" dirty="0">
                <a:solidFill>
                  <a:srgbClr val="000000"/>
                </a:solidFill>
              </a:rPr>
              <a:t>of </a:t>
            </a:r>
            <a:r>
              <a:rPr sz="2400" dirty="0">
                <a:solidFill>
                  <a:srgbClr val="000000"/>
                </a:solidFill>
              </a:rPr>
              <a:t>a </a:t>
            </a:r>
            <a:r>
              <a:rPr sz="2400" spc="-5" dirty="0">
                <a:solidFill>
                  <a:srgbClr val="000000"/>
                </a:solidFill>
              </a:rPr>
              <a:t>mandibular </a:t>
            </a:r>
            <a:r>
              <a:rPr sz="2400" spc="-10" dirty="0">
                <a:solidFill>
                  <a:srgbClr val="000000"/>
                </a:solidFill>
              </a:rPr>
              <a:t>major </a:t>
            </a:r>
            <a:r>
              <a:rPr sz="2400" spc="-5" dirty="0">
                <a:solidFill>
                  <a:srgbClr val="000000"/>
                </a:solidFill>
              </a:rPr>
              <a:t>connector </a:t>
            </a:r>
            <a:r>
              <a:rPr sz="2400" dirty="0">
                <a:solidFill>
                  <a:srgbClr val="000000"/>
                </a:solidFill>
              </a:rPr>
              <a:t>is a  half </a:t>
            </a:r>
            <a:r>
              <a:rPr sz="2400" spc="-5" dirty="0">
                <a:solidFill>
                  <a:srgbClr val="000000"/>
                </a:solidFill>
              </a:rPr>
              <a:t>pear shape, located </a:t>
            </a:r>
            <a:r>
              <a:rPr sz="2400" dirty="0">
                <a:solidFill>
                  <a:srgbClr val="000000"/>
                </a:solidFill>
              </a:rPr>
              <a:t>above </a:t>
            </a:r>
            <a:r>
              <a:rPr sz="2400" spc="-5" dirty="0">
                <a:solidFill>
                  <a:srgbClr val="000000"/>
                </a:solidFill>
              </a:rPr>
              <a:t>moving tissue </a:t>
            </a:r>
            <a:r>
              <a:rPr sz="2400" dirty="0">
                <a:solidFill>
                  <a:srgbClr val="000000"/>
                </a:solidFill>
              </a:rPr>
              <a:t>but </a:t>
            </a:r>
            <a:r>
              <a:rPr sz="2400" spc="-5" dirty="0">
                <a:solidFill>
                  <a:srgbClr val="000000"/>
                </a:solidFill>
              </a:rPr>
              <a:t>as  </a:t>
            </a:r>
            <a:r>
              <a:rPr sz="2400" dirty="0">
                <a:solidFill>
                  <a:srgbClr val="000000"/>
                </a:solidFill>
              </a:rPr>
              <a:t>far below </a:t>
            </a:r>
            <a:r>
              <a:rPr sz="2400" spc="-5" dirty="0">
                <a:solidFill>
                  <a:srgbClr val="000000"/>
                </a:solidFill>
              </a:rPr>
              <a:t>the gingival tissue as possible. It </a:t>
            </a:r>
            <a:r>
              <a:rPr sz="2400" dirty="0">
                <a:solidFill>
                  <a:srgbClr val="000000"/>
                </a:solidFill>
              </a:rPr>
              <a:t>is </a:t>
            </a:r>
            <a:r>
              <a:rPr sz="2400" spc="-5" dirty="0">
                <a:solidFill>
                  <a:srgbClr val="000000"/>
                </a:solidFill>
              </a:rPr>
              <a:t>usually  made </a:t>
            </a:r>
            <a:r>
              <a:rPr sz="2400" dirty="0">
                <a:solidFill>
                  <a:srgbClr val="000000"/>
                </a:solidFill>
              </a:rPr>
              <a:t>of </a:t>
            </a:r>
            <a:r>
              <a:rPr sz="2400" spc="-5" dirty="0">
                <a:solidFill>
                  <a:srgbClr val="000000"/>
                </a:solidFill>
              </a:rPr>
              <a:t>reinforced, </a:t>
            </a:r>
            <a:r>
              <a:rPr sz="2400" dirty="0">
                <a:solidFill>
                  <a:srgbClr val="000000"/>
                </a:solidFill>
              </a:rPr>
              <a:t>6 </a:t>
            </a:r>
            <a:r>
              <a:rPr sz="2400" spc="-5" dirty="0">
                <a:solidFill>
                  <a:srgbClr val="000000"/>
                </a:solidFill>
              </a:rPr>
              <a:t>gauge, half pear shaped wax </a:t>
            </a:r>
            <a:r>
              <a:rPr sz="2400" dirty="0">
                <a:solidFill>
                  <a:srgbClr val="000000"/>
                </a:solidFill>
              </a:rPr>
              <a:t>or  a </a:t>
            </a:r>
            <a:r>
              <a:rPr sz="2400" spc="-5" dirty="0">
                <a:solidFill>
                  <a:srgbClr val="000000"/>
                </a:solidFill>
              </a:rPr>
              <a:t>similar </a:t>
            </a:r>
            <a:r>
              <a:rPr sz="2400" dirty="0">
                <a:solidFill>
                  <a:srgbClr val="000000"/>
                </a:solidFill>
              </a:rPr>
              <a:t>plastic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pattern.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58951" y="2718816"/>
            <a:ext cx="3842004" cy="4139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951" y="2718816"/>
            <a:ext cx="3842385" cy="4139565"/>
          </a:xfrm>
          <a:custGeom>
            <a:avLst/>
            <a:gdLst/>
            <a:ahLst/>
            <a:cxnLst/>
            <a:rect l="l" t="t" r="r" b="b"/>
            <a:pathLst>
              <a:path w="3842385" h="4139565">
                <a:moveTo>
                  <a:pt x="3842004" y="4139182"/>
                </a:moveTo>
                <a:lnTo>
                  <a:pt x="3842004" y="0"/>
                </a:lnTo>
                <a:lnTo>
                  <a:pt x="0" y="0"/>
                </a:lnTo>
                <a:lnTo>
                  <a:pt x="0" y="4139182"/>
                </a:lnTo>
              </a:path>
            </a:pathLst>
          </a:custGeom>
          <a:ln w="12191">
            <a:solidFill>
              <a:srgbClr val="42D0A1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Placement </a:t>
            </a:r>
            <a:r>
              <a:rPr dirty="0"/>
              <a:t>of </a:t>
            </a:r>
            <a:r>
              <a:rPr spc="-5" dirty="0"/>
              <a:t>a lingual bar  requires at </a:t>
            </a:r>
            <a:r>
              <a:rPr dirty="0"/>
              <a:t>least 8 </a:t>
            </a:r>
            <a:r>
              <a:rPr spc="-5" dirty="0"/>
              <a:t>mm </a:t>
            </a:r>
            <a:r>
              <a:rPr spc="10" dirty="0"/>
              <a:t>of  </a:t>
            </a:r>
            <a:r>
              <a:rPr dirty="0"/>
              <a:t>space </a:t>
            </a:r>
            <a:r>
              <a:rPr spc="-5" dirty="0"/>
              <a:t>between </a:t>
            </a:r>
            <a:r>
              <a:rPr dirty="0"/>
              <a:t>the </a:t>
            </a:r>
            <a:r>
              <a:rPr spc="-5" dirty="0"/>
              <a:t>gingival  </a:t>
            </a:r>
            <a:r>
              <a:rPr spc="-10" dirty="0"/>
              <a:t>margins </a:t>
            </a:r>
            <a:r>
              <a:rPr dirty="0"/>
              <a:t>and </a:t>
            </a:r>
            <a:r>
              <a:rPr spc="-5" dirty="0"/>
              <a:t>the floor </a:t>
            </a:r>
            <a:r>
              <a:rPr spc="-10" dirty="0"/>
              <a:t>of</a:t>
            </a:r>
            <a:r>
              <a:rPr spc="-290" dirty="0"/>
              <a:t> </a:t>
            </a:r>
            <a:r>
              <a:rPr dirty="0"/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7387" y="4204461"/>
            <a:ext cx="3684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  <a:tabLst>
                <a:tab pos="1191895" algn="l"/>
                <a:tab pos="2060575" algn="l"/>
                <a:tab pos="3298825" algn="l"/>
              </a:tabLst>
            </a:pP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.	This	p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the  </a:t>
            </a:r>
            <a:r>
              <a:rPr sz="2400" spc="-5" dirty="0">
                <a:latin typeface="Times New Roman"/>
                <a:cs typeface="Times New Roman"/>
              </a:rPr>
              <a:t>major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8789" y="4570221"/>
            <a:ext cx="277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412875" algn="l"/>
                <a:tab pos="1850389" algn="l"/>
                <a:tab pos="2625090" algn="l"/>
              </a:tabLst>
            </a:pPr>
            <a:r>
              <a:rPr sz="2400" dirty="0">
                <a:latin typeface="Times New Roman"/>
                <a:cs typeface="Times New Roman"/>
              </a:rPr>
              <a:t>con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tor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h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ve	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387" y="4935982"/>
            <a:ext cx="3685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minimum </a:t>
            </a:r>
            <a:r>
              <a:rPr sz="2400" dirty="0">
                <a:latin typeface="Times New Roman"/>
                <a:cs typeface="Times New Roman"/>
              </a:rPr>
              <a:t>height of 5 </a:t>
            </a:r>
            <a:r>
              <a:rPr sz="2400" spc="-5" dirty="0">
                <a:latin typeface="Times New Roman"/>
                <a:cs typeface="Times New Roman"/>
              </a:rPr>
              <a:t>mm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allows </a:t>
            </a:r>
            <a:r>
              <a:rPr sz="2400" dirty="0">
                <a:latin typeface="Times New Roman"/>
                <a:cs typeface="Times New Roman"/>
              </a:rPr>
              <a:t>3 </a:t>
            </a:r>
            <a:r>
              <a:rPr sz="2400" spc="-5" dirty="0">
                <a:latin typeface="Times New Roman"/>
                <a:cs typeface="Times New Roman"/>
              </a:rPr>
              <a:t>mm </a:t>
            </a:r>
            <a:r>
              <a:rPr sz="2400" spc="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space  </a:t>
            </a:r>
            <a:r>
              <a:rPr sz="2400" spc="-5" dirty="0">
                <a:latin typeface="Times New Roman"/>
                <a:cs typeface="Times New Roman"/>
              </a:rPr>
              <a:t>between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gingival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margins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387" y="6033617"/>
            <a:ext cx="368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the superior border </a:t>
            </a:r>
            <a:r>
              <a:rPr sz="2400" spc="-10" dirty="0">
                <a:latin typeface="Times New Roman"/>
                <a:cs typeface="Times New Roman"/>
              </a:rPr>
              <a:t>of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7387" y="6399377"/>
            <a:ext cx="47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ba</a:t>
            </a:r>
            <a:r>
              <a:rPr sz="2400" spc="-1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35296" y="3496079"/>
            <a:ext cx="4103514" cy="2843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17007" y="6070803"/>
            <a:ext cx="49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 rtl="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888888"/>
                </a:solidFill>
                <a:latin typeface="Times New Roman"/>
                <a:cs typeface="Times New Roman"/>
              </a:rPr>
              <a:t>12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/</a:t>
            </a:r>
            <a:r>
              <a:rPr sz="900" spc="5" dirty="0">
                <a:solidFill>
                  <a:srgbClr val="888888"/>
                </a:solidFill>
                <a:latin typeface="Times New Roman"/>
                <a:cs typeface="Times New Roman"/>
              </a:rPr>
              <a:t>17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/</a:t>
            </a:r>
            <a:r>
              <a:rPr sz="900" spc="5" dirty="0">
                <a:solidFill>
                  <a:srgbClr val="888888"/>
                </a:solidFill>
                <a:latin typeface="Times New Roman"/>
                <a:cs typeface="Times New Roman"/>
              </a:rPr>
              <a:t>20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  <a:p>
            <a:pPr marR="5715" algn="l" rtl="0">
              <a:lnSpc>
                <a:spcPct val="100000"/>
              </a:lnSpc>
            </a:pP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7731" y="6139383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FCAEE"/>
                </a:solidFill>
                <a:latin typeface="Times New Roman"/>
                <a:cs typeface="Times New Roman"/>
              </a:rPr>
              <a:t>50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363" y="1133983"/>
            <a:ext cx="33845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periodontal probe </a:t>
            </a:r>
            <a:r>
              <a:rPr sz="2400" spc="-5" dirty="0">
                <a:latin typeface="Times New Roman"/>
                <a:cs typeface="Times New Roman"/>
              </a:rPr>
              <a:t>may  </a:t>
            </a:r>
            <a:r>
              <a:rPr sz="2400" dirty="0">
                <a:latin typeface="Times New Roman"/>
                <a:cs typeface="Times New Roman"/>
              </a:rPr>
              <a:t>be used to </a:t>
            </a:r>
            <a:r>
              <a:rPr sz="2400" spc="-5" dirty="0">
                <a:latin typeface="Times New Roman"/>
                <a:cs typeface="Times New Roman"/>
              </a:rPr>
              <a:t>measure from 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gingival </a:t>
            </a:r>
            <a:r>
              <a:rPr sz="2400" spc="-10" dirty="0">
                <a:latin typeface="Times New Roman"/>
                <a:cs typeface="Times New Roman"/>
              </a:rPr>
              <a:t>margins </a:t>
            </a:r>
            <a:r>
              <a:rPr sz="2400" dirty="0">
                <a:latin typeface="Times New Roman"/>
                <a:cs typeface="Times New Roman"/>
              </a:rPr>
              <a:t>to the  </a:t>
            </a:r>
            <a:r>
              <a:rPr sz="2400" spc="-5" dirty="0">
                <a:latin typeface="Times New Roman"/>
                <a:cs typeface="Times New Roman"/>
              </a:rPr>
              <a:t>floor of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mouth.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363" y="2597277"/>
            <a:ext cx="1667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  <a:tabLst>
                <a:tab pos="804545" algn="l"/>
                <a:tab pos="1419225" algn="l"/>
              </a:tabLst>
            </a:pPr>
            <a:r>
              <a:rPr sz="2400" dirty="0">
                <a:latin typeface="Times New Roman"/>
                <a:cs typeface="Times New Roman"/>
              </a:rPr>
              <a:t>The	</a:t>
            </a:r>
            <a:r>
              <a:rPr sz="2400" spc="-5" dirty="0">
                <a:latin typeface="Times New Roman"/>
                <a:cs typeface="Times New Roman"/>
              </a:rPr>
              <a:t>patient  </a:t>
            </a:r>
            <a:r>
              <a:rPr sz="2400" dirty="0">
                <a:latin typeface="Times New Roman"/>
                <a:cs typeface="Times New Roman"/>
              </a:rPr>
              <a:t>instruc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ed	</a:t>
            </a:r>
            <a:r>
              <a:rPr sz="2400" spc="-10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5550" y="2597277"/>
            <a:ext cx="153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 algn="l" rtl="0">
              <a:lnSpc>
                <a:spcPct val="100000"/>
              </a:lnSpc>
              <a:spcBef>
                <a:spcPts val="100"/>
              </a:spcBef>
              <a:tabLst>
                <a:tab pos="1079500" algn="l"/>
                <a:tab pos="1231900" algn="l"/>
              </a:tabLst>
            </a:pPr>
            <a:r>
              <a:rPr sz="2400" spc="-5" dirty="0">
                <a:latin typeface="Times New Roman"/>
                <a:cs typeface="Times New Roman"/>
              </a:rPr>
              <a:t>should		be  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	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363" y="3328796"/>
            <a:ext cx="338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protrude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tongue 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9498" y="4060697"/>
            <a:ext cx="1328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061085" algn="l"/>
              </a:tabLst>
            </a:pPr>
            <a:r>
              <a:rPr sz="2400" dirty="0">
                <a:latin typeface="Times New Roman"/>
                <a:cs typeface="Times New Roman"/>
              </a:rPr>
              <a:t>border	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363" y="3694252"/>
            <a:ext cx="338455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 rtl="0">
              <a:lnSpc>
                <a:spcPct val="100000"/>
              </a:lnSpc>
              <a:spcBef>
                <a:spcPts val="100"/>
              </a:spcBef>
              <a:tabLst>
                <a:tab pos="768985" algn="l"/>
                <a:tab pos="1574165" algn="l"/>
                <a:tab pos="2987040" algn="l"/>
              </a:tabLst>
            </a:pP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ts	tip	to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ches	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marR="5715" algn="l" rtl="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363" y="4060697"/>
            <a:ext cx="12090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ver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ilion  upper lip.  </a:t>
            </a:r>
            <a:r>
              <a:rPr sz="2400" spc="-5" dirty="0">
                <a:latin typeface="Times New Roman"/>
                <a:cs typeface="Times New Roman"/>
              </a:rPr>
              <a:t>Intraoral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0854" y="4792217"/>
            <a:ext cx="1765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ea</a:t>
            </a:r>
            <a:r>
              <a:rPr sz="2400" dirty="0">
                <a:latin typeface="Times New Roman"/>
                <a:cs typeface="Times New Roman"/>
              </a:rPr>
              <a:t>sure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363" y="5157673"/>
            <a:ext cx="33845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690245" algn="l"/>
                <a:tab pos="1134110" algn="l"/>
                <a:tab pos="2607945" algn="l"/>
                <a:tab pos="2997835" algn="l"/>
              </a:tabLst>
            </a:pP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ay	</a:t>
            </a:r>
            <a:r>
              <a:rPr sz="2400" spc="-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sferred	to	the</a:t>
            </a:r>
            <a:endParaRPr sz="24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corresponding dental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7240" y="458723"/>
            <a:ext cx="4248912" cy="2843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7240" y="3762754"/>
            <a:ext cx="4248912" cy="3054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 rtl="0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l" rtl="0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dirty="0"/>
              <a:pPr marL="25400" algn="l" rtl="0">
                <a:lnSpc>
                  <a:spcPct val="10000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2822" y="1905761"/>
            <a:ext cx="6387465" cy="2677795"/>
          </a:xfrm>
          <a:custGeom>
            <a:avLst/>
            <a:gdLst/>
            <a:ahLst/>
            <a:cxnLst/>
            <a:rect l="l" t="t" r="r" b="b"/>
            <a:pathLst>
              <a:path w="6387465" h="2677795">
                <a:moveTo>
                  <a:pt x="0" y="2677668"/>
                </a:moveTo>
                <a:lnTo>
                  <a:pt x="6387083" y="2677668"/>
                </a:lnTo>
                <a:lnTo>
                  <a:pt x="6387083" y="0"/>
                </a:lnTo>
                <a:lnTo>
                  <a:pt x="0" y="0"/>
                </a:lnTo>
                <a:lnTo>
                  <a:pt x="0" y="2677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2822" y="1905761"/>
            <a:ext cx="6387465" cy="2677795"/>
          </a:xfrm>
          <a:prstGeom prst="rect">
            <a:avLst/>
          </a:prstGeom>
          <a:ln w="19811">
            <a:solidFill>
              <a:srgbClr val="2D83C3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170" marR="81915" algn="just" rtl="0">
              <a:lnSpc>
                <a:spcPct val="100000"/>
              </a:lnSpc>
              <a:spcBef>
                <a:spcPts val="27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presence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mandibular </a:t>
            </a:r>
            <a:r>
              <a:rPr sz="2400" dirty="0">
                <a:latin typeface="Times New Roman"/>
                <a:cs typeface="Times New Roman"/>
              </a:rPr>
              <a:t>tori </a:t>
            </a:r>
            <a:r>
              <a:rPr sz="2400" spc="-5" dirty="0">
                <a:latin typeface="Times New Roman"/>
                <a:cs typeface="Times New Roman"/>
              </a:rPr>
              <a:t>complicates the  </a:t>
            </a:r>
            <a:r>
              <a:rPr sz="2400" dirty="0">
                <a:latin typeface="Times New Roman"/>
                <a:cs typeface="Times New Roman"/>
              </a:rPr>
              <a:t>design, </a:t>
            </a:r>
            <a:r>
              <a:rPr sz="2400" spc="-5" dirty="0">
                <a:latin typeface="Times New Roman"/>
                <a:cs typeface="Times New Roman"/>
              </a:rPr>
              <a:t>fabrication,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placement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lingual bar  major connectors. </a:t>
            </a:r>
            <a:r>
              <a:rPr sz="2400" spc="-10" dirty="0">
                <a:latin typeface="Times New Roman"/>
                <a:cs typeface="Times New Roman"/>
              </a:rPr>
              <a:t>Surgical </a:t>
            </a:r>
            <a:r>
              <a:rPr sz="2400" spc="-5" dirty="0">
                <a:latin typeface="Times New Roman"/>
                <a:cs typeface="Times New Roman"/>
              </a:rPr>
              <a:t>removal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mandibular  </a:t>
            </a:r>
            <a:r>
              <a:rPr sz="2400" dirty="0">
                <a:latin typeface="Times New Roman"/>
                <a:cs typeface="Times New Roman"/>
              </a:rPr>
              <a:t>tori </a:t>
            </a:r>
            <a:r>
              <a:rPr sz="2400" spc="-5" dirty="0">
                <a:latin typeface="Times New Roman"/>
                <a:cs typeface="Times New Roman"/>
              </a:rPr>
              <a:t>usually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required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successful removable  </a:t>
            </a:r>
            <a:r>
              <a:rPr sz="2400" dirty="0">
                <a:latin typeface="Times New Roman"/>
                <a:cs typeface="Times New Roman"/>
              </a:rPr>
              <a:t>partial denture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therapy.</a:t>
            </a:r>
            <a:endParaRPr sz="2400" dirty="0">
              <a:latin typeface="Times New Roman"/>
              <a:cs typeface="Times New Roman"/>
            </a:endParaRPr>
          </a:p>
          <a:p>
            <a:pPr marL="90170" marR="81915" indent="76200" algn="just" rtl="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Indicated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20" dirty="0">
                <a:latin typeface="Times New Roman"/>
                <a:cs typeface="Times New Roman"/>
              </a:rPr>
              <a:t>Kennedy’s </a:t>
            </a:r>
            <a:r>
              <a:rPr sz="2400" spc="-5" dirty="0">
                <a:latin typeface="Times New Roman"/>
                <a:cs typeface="Times New Roman"/>
              </a:rPr>
              <a:t>Class </a:t>
            </a:r>
            <a:r>
              <a:rPr sz="2400" dirty="0">
                <a:latin typeface="Times New Roman"/>
                <a:cs typeface="Times New Roman"/>
              </a:rPr>
              <a:t>III </a:t>
            </a:r>
            <a:r>
              <a:rPr sz="2400" spc="-5" dirty="0">
                <a:latin typeface="Times New Roman"/>
                <a:cs typeface="Times New Roman"/>
              </a:rPr>
              <a:t>situation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its  modifications.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1166</Words>
  <Application>Microsoft Office PowerPoint</Application>
  <PresentationFormat>عرض على الشاشة (3:4)‏</PresentationFormat>
  <Paragraphs>206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Mandibular Major  Connectors</vt:lpstr>
      <vt:lpstr>الشريحة 2</vt:lpstr>
      <vt:lpstr>الشريحة 3</vt:lpstr>
      <vt:lpstr>الشريحة 4</vt:lpstr>
      <vt:lpstr>4 types of Mandibular Major Connectors</vt:lpstr>
      <vt:lpstr>الشريحة 6</vt:lpstr>
      <vt:lpstr>The basic form of a mandibular major connector is a  half pear shape, located above moving tissue but as  far below the gingival tissue as possible. It is usually  made of reinforced, 6 gauge, half pear shaped wax or  a similar plastic pattern.</vt:lpstr>
      <vt:lpstr>الشريحة 8</vt:lpstr>
      <vt:lpstr>الشريحة 9</vt:lpstr>
      <vt:lpstr>Advantages:</vt:lpstr>
      <vt:lpstr>Lingual Plate/ Linguoplate</vt:lpstr>
      <vt:lpstr>The inferior border of a lingual plate should be  positioned as low in the floor of the mouth as possible,  but should not interfere with the functional movements  of the tongue and soft tissues.</vt:lpstr>
      <vt:lpstr>This thin projection of metal is  carried on to the lingual surfaces of  the teeth and presents a scalloped  appearance</vt:lpstr>
      <vt:lpstr>Indications:</vt:lpstr>
      <vt:lpstr>الشريحة 15</vt:lpstr>
      <vt:lpstr>Double Lingual Bar/  Kennedy bar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In this application, the labial component does not  serve as a major connector. Instead, the modified  labial bar has a hinge at one end and a locking  device at the opposite end. This permits an  opening and closing action similar to a gate.</vt:lpstr>
      <vt:lpstr>Review of indications for mandibular major connectors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 Connectors</dc:title>
  <dc:creator>مركزالحجامي</dc:creator>
  <cp:lastModifiedBy>ali</cp:lastModifiedBy>
  <cp:revision>9</cp:revision>
  <dcterms:created xsi:type="dcterms:W3CDTF">2020-12-24T20:52:49Z</dcterms:created>
  <dcterms:modified xsi:type="dcterms:W3CDTF">2021-03-10T06:14:35Z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2020-12-24T00:00:00Z</vt:filetime>
  </property>
</Properties>
</file>