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rgbClr val="000099"/>
                </a:solidFill>
                <a:latin typeface="Elephant"/>
                <a:cs typeface="Elepha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rgbClr val="000099"/>
                </a:solidFill>
                <a:latin typeface="Elephant"/>
                <a:cs typeface="Elepha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rgbClr val="000099"/>
                </a:solidFill>
                <a:latin typeface="Elephant"/>
                <a:cs typeface="Elepha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96416" y="9198559"/>
            <a:ext cx="5981700" cy="56515"/>
          </a:xfrm>
          <a:custGeom>
            <a:avLst/>
            <a:gdLst/>
            <a:ahLst/>
            <a:cxnLst/>
            <a:rect l="l" t="t" r="r" b="b"/>
            <a:pathLst>
              <a:path w="5981700" h="56515">
                <a:moveTo>
                  <a:pt x="5981446" y="47244"/>
                </a:moveTo>
                <a:lnTo>
                  <a:pt x="0" y="47244"/>
                </a:lnTo>
                <a:lnTo>
                  <a:pt x="0" y="56388"/>
                </a:lnTo>
                <a:lnTo>
                  <a:pt x="5981446" y="56388"/>
                </a:lnTo>
                <a:lnTo>
                  <a:pt x="5981446" y="47244"/>
                </a:lnTo>
                <a:close/>
              </a:path>
              <a:path w="5981700" h="56515">
                <a:moveTo>
                  <a:pt x="5981446" y="0"/>
                </a:moveTo>
                <a:lnTo>
                  <a:pt x="0" y="0"/>
                </a:lnTo>
                <a:lnTo>
                  <a:pt x="0" y="38112"/>
                </a:lnTo>
                <a:lnTo>
                  <a:pt x="5981446" y="38112"/>
                </a:lnTo>
                <a:lnTo>
                  <a:pt x="5981446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7056" y="1052219"/>
            <a:ext cx="5898286" cy="85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rgbClr val="000099"/>
                </a:solidFill>
                <a:latin typeface="Elephant"/>
                <a:cs typeface="Elepha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02004" y="9256444"/>
            <a:ext cx="3714115" cy="184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53378" y="9252277"/>
            <a:ext cx="457200" cy="18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54811"/>
            <a:ext cx="5969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sz="2000" b="1" spc="-10" dirty="0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c.</a:t>
            </a:r>
            <a:r>
              <a:rPr sz="2000" b="1" spc="-10" dirty="0">
                <a:solidFill>
                  <a:srgbClr val="000066"/>
                </a:solidFill>
                <a:latin typeface="Times New Roman"/>
                <a:cs typeface="Times New Roman"/>
              </a:rPr>
              <a:t>1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7                   </a:t>
            </a:r>
            <a:r>
              <a:rPr sz="2000" b="1" spc="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0066"/>
                </a:solidFill>
                <a:latin typeface="Times New Roman"/>
                <a:cs typeface="Times New Roman"/>
              </a:rPr>
              <a:t>P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ro</a:t>
            </a:r>
            <a:r>
              <a:rPr sz="2000" b="1" spc="-10" dirty="0">
                <a:solidFill>
                  <a:srgbClr val="000066"/>
                </a:solidFill>
                <a:latin typeface="Times New Roman"/>
                <a:cs typeface="Times New Roman"/>
              </a:rPr>
              <a:t>s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tho</a:t>
            </a:r>
            <a:r>
              <a:rPr sz="2000" b="1" spc="-10" dirty="0">
                <a:solidFill>
                  <a:srgbClr val="000066"/>
                </a:solidFill>
                <a:latin typeface="Times New Roman"/>
                <a:cs typeface="Times New Roman"/>
              </a:rPr>
              <a:t>d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onti</a:t>
            </a:r>
            <a:r>
              <a:rPr sz="2000" b="1" spc="-10" dirty="0">
                <a:solidFill>
                  <a:srgbClr val="000066"/>
                </a:solidFill>
                <a:latin typeface="Times New Roman"/>
                <a:cs typeface="Times New Roman"/>
              </a:rPr>
              <a:t>c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s    </a:t>
            </a:r>
            <a:r>
              <a:rPr sz="2000" b="1" spc="-5" dirty="0" smtClean="0">
                <a:solidFill>
                  <a:srgbClr val="000066"/>
                </a:solidFill>
                <a:latin typeface="Times New Roman"/>
                <a:cs typeface="Times New Roman"/>
              </a:rPr>
              <a:t>ا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7910" marR="5080" indent="-1045844">
              <a:lnSpc>
                <a:spcPct val="123600"/>
              </a:lnSpc>
              <a:spcBef>
                <a:spcPts val="100"/>
              </a:spcBef>
            </a:pPr>
            <a:r>
              <a:rPr spc="-5" dirty="0"/>
              <a:t>Record</a:t>
            </a:r>
            <a:r>
              <a:rPr spc="5" dirty="0"/>
              <a:t> </a:t>
            </a:r>
            <a:r>
              <a:rPr spc="-5" dirty="0"/>
              <a:t>Bases,</a:t>
            </a:r>
            <a:r>
              <a:rPr dirty="0"/>
              <a:t> </a:t>
            </a:r>
            <a:r>
              <a:rPr spc="-5" dirty="0"/>
              <a:t>Occlusion Rims, Mounting </a:t>
            </a:r>
            <a:r>
              <a:rPr spc="-515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Arrangement</a:t>
            </a:r>
            <a:r>
              <a:rPr spc="5" dirty="0"/>
              <a:t> </a:t>
            </a:r>
            <a:r>
              <a:rPr spc="-10" dirty="0"/>
              <a:t>of</a:t>
            </a:r>
            <a:r>
              <a:rPr spc="5" dirty="0"/>
              <a:t> </a:t>
            </a:r>
            <a:r>
              <a:rPr spc="-5" dirty="0"/>
              <a:t>Teeth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2004" y="2043742"/>
            <a:ext cx="5971540" cy="429861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b="1" i="1" dirty="0">
                <a:solidFill>
                  <a:srgbClr val="C00000"/>
                </a:solidFill>
                <a:latin typeface="Times New Roman"/>
                <a:cs typeface="Times New Roman"/>
              </a:rPr>
              <a:t>Record</a:t>
            </a:r>
            <a:r>
              <a:rPr sz="1800" b="1" i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bases:</a:t>
            </a:r>
            <a:endParaRPr sz="1800" dirty="0">
              <a:latin typeface="Times New Roman"/>
              <a:cs typeface="Times New Roman"/>
            </a:endParaRPr>
          </a:p>
          <a:p>
            <a:pPr marL="12700" marR="8890" indent="179705" algn="just">
              <a:lnSpc>
                <a:spcPct val="110200"/>
              </a:lnSpc>
              <a:spcBef>
                <a:spcPts val="35"/>
              </a:spcBef>
            </a:pPr>
            <a:r>
              <a:rPr sz="1400" spc="-5" dirty="0">
                <a:latin typeface="Times New Roman"/>
                <a:cs typeface="Times New Roman"/>
              </a:rPr>
              <a:t>Bases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jaw relation records should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made either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materials possessing </a:t>
            </a:r>
            <a:r>
              <a:rPr sz="1400" dirty="0">
                <a:latin typeface="Times New Roman"/>
                <a:cs typeface="Times New Roman"/>
              </a:rPr>
              <a:t> accuracy or </a:t>
            </a:r>
            <a:r>
              <a:rPr sz="1400" spc="-5" dirty="0">
                <a:latin typeface="Times New Roman"/>
                <a:cs typeface="Times New Roman"/>
              </a:rPr>
              <a:t>those that can be relined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 provide such accuracy. The ideal jaw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 record base is one that is processed (acrylic resin bases)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cast (cast metal </a:t>
            </a:r>
            <a:r>
              <a:rPr sz="1400" dirty="0">
                <a:latin typeface="Times New Roman"/>
                <a:cs typeface="Times New Roman"/>
              </a:rPr>
              <a:t> bases)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</a:t>
            </a:r>
            <a:r>
              <a:rPr sz="1400" dirty="0">
                <a:latin typeface="Times New Roman"/>
                <a:cs typeface="Times New Roman"/>
              </a:rPr>
              <a:t> 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master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cast,</a:t>
            </a:r>
            <a:r>
              <a:rPr sz="1400" dirty="0">
                <a:latin typeface="Times New Roman"/>
                <a:cs typeface="Times New Roman"/>
              </a:rPr>
              <a:t> becoming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permanent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base</a:t>
            </a:r>
            <a:r>
              <a:rPr sz="1400" dirty="0">
                <a:latin typeface="Times New Roman"/>
                <a:cs typeface="Times New Roman"/>
              </a:rPr>
              <a:t> of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prosthesis.</a:t>
            </a:r>
            <a:endParaRPr sz="1400" dirty="0">
              <a:latin typeface="Times New Roman"/>
              <a:cs typeface="Times New Roman"/>
            </a:endParaRPr>
          </a:p>
          <a:p>
            <a:pPr marL="12700" indent="179705" algn="just">
              <a:lnSpc>
                <a:spcPct val="1000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Bases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jaw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records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must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have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maximum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contact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supporting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tissue. The </a:t>
            </a:r>
            <a:r>
              <a:rPr sz="1400" dirty="0">
                <a:latin typeface="Times New Roman"/>
                <a:cs typeface="Times New Roman"/>
              </a:rPr>
              <a:t>accuracy of </a:t>
            </a:r>
            <a:r>
              <a:rPr sz="1400" spc="-5" dirty="0">
                <a:latin typeface="Times New Roman"/>
                <a:cs typeface="Times New Roman"/>
              </a:rPr>
              <a:t>the base will proportionate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contact provided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total</a:t>
            </a:r>
            <a:r>
              <a:rPr sz="1400" dirty="0">
                <a:latin typeface="Times New Roman"/>
                <a:cs typeface="Times New Roman"/>
              </a:rPr>
              <a:t> area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intimate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tissue.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Those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areas</a:t>
            </a:r>
            <a:r>
              <a:rPr sz="1400" dirty="0">
                <a:latin typeface="Times New Roman"/>
                <a:cs typeface="Times New Roman"/>
              </a:rPr>
              <a:t> are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most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often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undercut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require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blockout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distolingual and retromylohyoid areas of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mandibular </a:t>
            </a:r>
            <a:r>
              <a:rPr sz="1400" b="1" i="1" dirty="0">
                <a:latin typeface="Times New Roman"/>
                <a:cs typeface="Times New Roman"/>
              </a:rPr>
              <a:t>cast</a:t>
            </a:r>
            <a:r>
              <a:rPr sz="1400" i="1" dirty="0">
                <a:latin typeface="Times New Roman"/>
                <a:cs typeface="Times New Roman"/>
              </a:rPr>
              <a:t>, </a:t>
            </a:r>
            <a:r>
              <a:rPr sz="1400" b="1" i="1" spc="-5" dirty="0">
                <a:latin typeface="Times New Roman"/>
                <a:cs typeface="Times New Roman"/>
              </a:rPr>
              <a:t>the </a:t>
            </a:r>
            <a:r>
              <a:rPr sz="1400" b="1" i="1" spc="-3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distobuccal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and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labial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aspects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of</a:t>
            </a:r>
            <a:r>
              <a:rPr sz="1400" b="1" i="1" dirty="0">
                <a:latin typeface="Times New Roman"/>
                <a:cs typeface="Times New Roman"/>
              </a:rPr>
              <a:t> the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maxillary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cast,</a:t>
            </a:r>
            <a:r>
              <a:rPr sz="1400" b="1" i="1" dirty="0">
                <a:latin typeface="Times New Roman"/>
                <a:cs typeface="Times New Roman"/>
              </a:rPr>
              <a:t> and,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frequently,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small 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multiple undercuts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in</a:t>
            </a:r>
            <a:r>
              <a:rPr sz="1400" b="1" i="1" dirty="0">
                <a:latin typeface="Times New Roman"/>
                <a:cs typeface="Times New Roman"/>
              </a:rPr>
              <a:t> the </a:t>
            </a:r>
            <a:r>
              <a:rPr sz="1400" b="1" i="1" spc="-5" dirty="0">
                <a:latin typeface="Times New Roman"/>
                <a:cs typeface="Times New Roman"/>
              </a:rPr>
              <a:t>palatal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rugae</a:t>
            </a:r>
            <a:r>
              <a:rPr sz="1400" dirty="0" smtClean="0">
                <a:latin typeface="Times New Roman"/>
                <a:cs typeface="Times New Roman"/>
              </a:rPr>
              <a:t>..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85"/>
              </a:spcBef>
            </a:pP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Types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of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record</a:t>
            </a:r>
            <a:r>
              <a:rPr sz="1600" b="1" i="1" u="sng" spc="1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bases</a:t>
            </a:r>
            <a:r>
              <a:rPr sz="1600" b="1" i="1" u="sng" spc="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according</a:t>
            </a:r>
            <a:r>
              <a:rPr sz="1600" b="1" i="1" u="sng" spc="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materials</a:t>
            </a:r>
            <a:r>
              <a:rPr sz="1600" b="1" i="1" u="sng" spc="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constructed</a:t>
            </a:r>
            <a:r>
              <a:rPr sz="1600" b="1" i="1" u="sng" spc="3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from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it: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400" b="1" dirty="0">
                <a:latin typeface="Times New Roman"/>
                <a:cs typeface="Times New Roman"/>
              </a:rPr>
              <a:t>1. </a:t>
            </a:r>
            <a:r>
              <a:rPr sz="1400" spc="-5" dirty="0">
                <a:latin typeface="Times New Roman"/>
                <a:cs typeface="Times New Roman"/>
              </a:rPr>
              <a:t>Visible light- cured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bases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(VLC).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400" b="1" dirty="0">
                <a:latin typeface="Times New Roman"/>
                <a:cs typeface="Times New Roman"/>
              </a:rPr>
              <a:t>2.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Autopolymerizing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acrylic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resin bases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(using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sprinkled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acrylic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technique).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400" b="1" dirty="0">
                <a:latin typeface="Times New Roman"/>
                <a:cs typeface="Times New Roman"/>
              </a:rPr>
              <a:t>3.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Cast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bases.</a:t>
            </a: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b="1" dirty="0">
                <a:latin typeface="Times New Roman"/>
                <a:cs typeface="Times New Roman"/>
              </a:rPr>
              <a:t>4.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Compression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molded</a:t>
            </a:r>
            <a:r>
              <a:rPr sz="1400" dirty="0">
                <a:latin typeface="Times New Roman"/>
                <a:cs typeface="Times New Roman"/>
              </a:rPr>
              <a:t> or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acrylic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resin </a:t>
            </a:r>
            <a:r>
              <a:rPr sz="1400" dirty="0">
                <a:latin typeface="Times New Roman"/>
                <a:cs typeface="Times New Roman"/>
              </a:rPr>
              <a:t>bases.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24318"/>
            <a:ext cx="5963920" cy="12795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8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Occlusion</a:t>
            </a:r>
            <a:r>
              <a:rPr sz="1800" b="1" i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C00000"/>
                </a:solidFill>
                <a:latin typeface="Times New Roman"/>
                <a:cs typeface="Times New Roman"/>
              </a:rPr>
              <a:t>rims:</a:t>
            </a:r>
            <a:endParaRPr sz="1800">
              <a:latin typeface="Times New Roman"/>
              <a:cs typeface="Times New Roman"/>
            </a:endParaRPr>
          </a:p>
          <a:p>
            <a:pPr marL="12700" marR="5080" indent="264795" algn="just">
              <a:lnSpc>
                <a:spcPct val="110200"/>
              </a:lnSpc>
              <a:spcBef>
                <a:spcPts val="35"/>
              </a:spcBef>
            </a:pPr>
            <a:r>
              <a:rPr sz="1400" spc="-5" dirty="0">
                <a:latin typeface="Times New Roman"/>
                <a:cs typeface="Times New Roman"/>
              </a:rPr>
              <a:t>Occlusion rims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added to allow recording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jaw relation records. Placement </a:t>
            </a:r>
            <a:r>
              <a:rPr sz="1400" dirty="0">
                <a:latin typeface="Times New Roman"/>
                <a:cs typeface="Times New Roman"/>
              </a:rPr>
              <a:t> of </a:t>
            </a:r>
            <a:r>
              <a:rPr sz="1400" spc="-5" dirty="0">
                <a:latin typeface="Times New Roman"/>
                <a:cs typeface="Times New Roman"/>
              </a:rPr>
              <a:t>wax record is dictated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opposing tooth position and the supporting </a:t>
            </a:r>
            <a:r>
              <a:rPr sz="1400" spc="-10" dirty="0">
                <a:latin typeface="Times New Roman"/>
                <a:cs typeface="Times New Roman"/>
              </a:rPr>
              <a:t>ridge </a:t>
            </a:r>
            <a:r>
              <a:rPr sz="1400" spc="-5" dirty="0">
                <a:latin typeface="Times New Roman"/>
                <a:cs typeface="Times New Roman"/>
              </a:rPr>
              <a:t> character. When possible, the occlusion </a:t>
            </a:r>
            <a:r>
              <a:rPr sz="1400" dirty="0">
                <a:latin typeface="Times New Roman"/>
                <a:cs typeface="Times New Roman"/>
              </a:rPr>
              <a:t>rim should </a:t>
            </a:r>
            <a:r>
              <a:rPr sz="1400" spc="-5" dirty="0">
                <a:latin typeface="Times New Roman"/>
                <a:cs typeface="Times New Roman"/>
              </a:rPr>
              <a:t>allow recording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jaw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position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primary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bearing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ridge.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086580"/>
            <a:ext cx="5970905" cy="494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4795">
              <a:lnSpc>
                <a:spcPct val="1107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rims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made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several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according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recording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jaw relation.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Occlusion</a:t>
            </a:r>
            <a:r>
              <a:rPr sz="18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rims</a:t>
            </a:r>
            <a:r>
              <a:rPr sz="1800" b="1" i="1" u="sng" spc="-1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static jaw </a:t>
            </a: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relation</a:t>
            </a:r>
            <a:r>
              <a:rPr sz="1800" b="1" i="1" u="sng" spc="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records:</a:t>
            </a:r>
            <a:endParaRPr sz="1800">
              <a:latin typeface="Times New Roman"/>
              <a:cs typeface="Times New Roman"/>
            </a:endParaRPr>
          </a:p>
          <a:p>
            <a:pPr marL="12700" marR="12065" indent="354965">
              <a:lnSpc>
                <a:spcPct val="110000"/>
              </a:lnSpc>
              <a:spcBef>
                <a:spcPts val="50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rims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establish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static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occlusal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relationships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include:</a:t>
            </a:r>
            <a:endParaRPr sz="1400">
              <a:latin typeface="Times New Roman"/>
              <a:cs typeface="Times New Roman"/>
            </a:endParaRPr>
          </a:p>
          <a:p>
            <a:pPr marL="192405" marR="6350" indent="-180340">
              <a:lnSpc>
                <a:spcPts val="1860"/>
              </a:lnSpc>
              <a:spcBef>
                <a:spcPts val="85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1. </a:t>
            </a:r>
            <a:r>
              <a:rPr sz="1400" b="1" dirty="0">
                <a:solidFill>
                  <a:srgbClr val="C00000"/>
                </a:solidFill>
                <a:latin typeface="Times New Roman"/>
                <a:cs typeface="Times New Roman"/>
              </a:rPr>
              <a:t>Hard</a:t>
            </a:r>
            <a:r>
              <a:rPr sz="14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baseplate</a:t>
            </a:r>
            <a:r>
              <a:rPr sz="14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wax</a:t>
            </a:r>
            <a:r>
              <a:rPr sz="1400" b="1" spc="5" dirty="0">
                <a:latin typeface="Times New Roman"/>
                <a:cs typeface="Times New Roman"/>
              </a:rPr>
              <a:t>: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most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commonly</a:t>
            </a:r>
            <a:r>
              <a:rPr sz="1400" dirty="0">
                <a:latin typeface="Times New Roman"/>
                <a:cs typeface="Times New Roman"/>
              </a:rPr>
              <a:t> used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establish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static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occlusal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relationship.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2.</a:t>
            </a: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Wax</a:t>
            </a:r>
            <a:r>
              <a:rPr sz="1400" b="1" spc="3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occlusion</a:t>
            </a:r>
            <a:r>
              <a:rPr sz="1400" b="1" spc="3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rim:</a:t>
            </a:r>
            <a:r>
              <a:rPr sz="1400" b="1" spc="3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registration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made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wax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rims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using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wax</a:t>
            </a:r>
            <a:endParaRPr sz="1400">
              <a:latin typeface="Times New Roman"/>
              <a:cs typeface="Times New Roman"/>
            </a:endParaRPr>
          </a:p>
          <a:p>
            <a:pPr marL="192405" marR="5080">
              <a:lnSpc>
                <a:spcPct val="110000"/>
              </a:lnSpc>
            </a:pPr>
            <a:r>
              <a:rPr sz="1400" spc="-5" dirty="0">
                <a:latin typeface="Times New Roman"/>
                <a:cs typeface="Times New Roman"/>
              </a:rPr>
              <a:t>registration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must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handled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carefully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mounted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immediately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articulator.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wax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rims,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adjustable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frame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also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be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support</a:t>
            </a:r>
            <a:endParaRPr sz="14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18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final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record.</a:t>
            </a:r>
            <a:endParaRPr sz="1400">
              <a:latin typeface="Times New Roman"/>
              <a:cs typeface="Times New Roman"/>
            </a:endParaRPr>
          </a:p>
          <a:p>
            <a:pPr marL="192405" marR="8890" indent="-180340">
              <a:lnSpc>
                <a:spcPct val="110000"/>
              </a:lnSpc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3.</a:t>
            </a:r>
            <a:r>
              <a:rPr sz="14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Modeling</a:t>
            </a:r>
            <a:r>
              <a:rPr sz="1400" b="1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plastic</a:t>
            </a:r>
            <a:r>
              <a:rPr sz="1400" b="1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(compound):</a:t>
            </a:r>
            <a:r>
              <a:rPr sz="1400" b="1" spc="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several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advantages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rather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wax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rims.</a:t>
            </a:r>
            <a:endParaRPr sz="1400">
              <a:latin typeface="Times New Roman"/>
              <a:cs typeface="Times New Roman"/>
            </a:endParaRPr>
          </a:p>
          <a:p>
            <a:pPr marL="12700" marR="6985" indent="354965" algn="just">
              <a:lnSpc>
                <a:spcPct val="110100"/>
              </a:lnSpc>
              <a:spcBef>
                <a:spcPts val="1005"/>
              </a:spcBef>
            </a:pPr>
            <a:r>
              <a:rPr sz="1400" spc="-5" dirty="0">
                <a:latin typeface="Times New Roman"/>
                <a:cs typeface="Times New Roman"/>
              </a:rPr>
              <a:t>Occlusion rims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static jaw relation records should </a:t>
            </a:r>
            <a:r>
              <a:rPr sz="1400" dirty="0">
                <a:latin typeface="Times New Roman"/>
                <a:cs typeface="Times New Roman"/>
              </a:rPr>
              <a:t>be so </a:t>
            </a:r>
            <a:r>
              <a:rPr sz="1400" spc="-5" dirty="0">
                <a:latin typeface="Times New Roman"/>
                <a:cs typeface="Times New Roman"/>
              </a:rPr>
              <a:t>shaped that they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represent the lost teeth and their supporting structures. An occlusion rim </a:t>
            </a:r>
            <a:r>
              <a:rPr sz="1400" dirty="0">
                <a:latin typeface="Times New Roman"/>
                <a:cs typeface="Times New Roman"/>
              </a:rPr>
              <a:t>that is </a:t>
            </a:r>
            <a:r>
              <a:rPr sz="1400" spc="-5" dirty="0">
                <a:latin typeface="Times New Roman"/>
                <a:cs typeface="Times New Roman"/>
              </a:rPr>
              <a:t>too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broad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extended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beyond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prosthetic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will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located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will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lead </a:t>
            </a:r>
            <a:r>
              <a:rPr sz="1400" spc="5" dirty="0">
                <a:latin typeface="Times New Roman"/>
                <a:cs typeface="Times New Roman"/>
              </a:rPr>
              <a:t>to: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1. </a:t>
            </a:r>
            <a:r>
              <a:rPr sz="1400" spc="-5" dirty="0">
                <a:latin typeface="Times New Roman"/>
                <a:cs typeface="Times New Roman"/>
              </a:rPr>
              <a:t>Alter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shape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palatal vault.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2.</a:t>
            </a: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Alter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arch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mandibular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arch.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3.</a:t>
            </a:r>
            <a:r>
              <a:rPr sz="1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Crowd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patient’s tongue.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14255" y="1936943"/>
            <a:ext cx="2334895" cy="2052955"/>
            <a:chOff x="2714255" y="1936943"/>
            <a:chExt cx="2334895" cy="20529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4255" y="1936943"/>
              <a:ext cx="2334744" cy="20529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4055" y="1947657"/>
              <a:ext cx="2231511" cy="196749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32531" y="1946147"/>
              <a:ext cx="2243455" cy="1971039"/>
            </a:xfrm>
            <a:custGeom>
              <a:avLst/>
              <a:gdLst/>
              <a:ahLst/>
              <a:cxnLst/>
              <a:rect l="l" t="t" r="r" b="b"/>
              <a:pathLst>
                <a:path w="2243454" h="1971039">
                  <a:moveTo>
                    <a:pt x="0" y="1970531"/>
                  </a:moveTo>
                  <a:lnTo>
                    <a:pt x="2243327" y="1970531"/>
                  </a:lnTo>
                  <a:lnTo>
                    <a:pt x="2243327" y="0"/>
                  </a:lnTo>
                  <a:lnTo>
                    <a:pt x="0" y="0"/>
                  </a:lnTo>
                  <a:lnTo>
                    <a:pt x="0" y="197053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35355"/>
            <a:ext cx="5970905" cy="856170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4.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unwelcome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effect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patient.</a:t>
            </a:r>
            <a:endParaRPr sz="1400">
              <a:latin typeface="Times New Roman"/>
              <a:cs typeface="Times New Roman"/>
            </a:endParaRPr>
          </a:p>
          <a:p>
            <a:pPr marL="192405" marR="6350" indent="-180340">
              <a:lnSpc>
                <a:spcPts val="1860"/>
              </a:lnSpc>
              <a:spcBef>
                <a:spcPts val="8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5.</a:t>
            </a: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Offer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  resistance 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jaw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recording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media  than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will</a:t>
            </a:r>
            <a:r>
              <a:rPr sz="1400" dirty="0">
                <a:latin typeface="Times New Roman"/>
                <a:cs typeface="Times New Roman"/>
              </a:rPr>
              <a:t> a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correctly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shaped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rim.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ct val="110000"/>
              </a:lnSpc>
              <a:spcBef>
                <a:spcPts val="894"/>
              </a:spcBef>
            </a:pP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Occlusion</a:t>
            </a:r>
            <a:r>
              <a:rPr sz="1600" b="1" i="1" u="sng" spc="19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rims</a:t>
            </a:r>
            <a:r>
              <a:rPr sz="1600" b="1" i="1" u="sng" spc="2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600" b="1" i="1" u="sng" spc="19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recording</a:t>
            </a:r>
            <a:r>
              <a:rPr sz="1600" b="1" i="1" u="sng" spc="20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functional</a:t>
            </a:r>
            <a:r>
              <a:rPr sz="1600" b="1" i="1" u="sng" spc="19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1600" b="1" i="1" u="sng" spc="2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dynamic</a:t>
            </a:r>
            <a:r>
              <a:rPr sz="1600" b="1" i="1" u="sng" spc="19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jaw</a:t>
            </a:r>
            <a:r>
              <a:rPr sz="1600" b="1" i="1" u="sng" spc="204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relationship </a:t>
            </a:r>
            <a:r>
              <a:rPr sz="1600" b="1" i="1" spc="-3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record:</a:t>
            </a:r>
            <a:endParaRPr sz="1600">
              <a:latin typeface="Times New Roman"/>
              <a:cs typeface="Times New Roman"/>
            </a:endParaRPr>
          </a:p>
          <a:p>
            <a:pPr marL="12700" marR="13335" indent="220979">
              <a:lnSpc>
                <a:spcPct val="110000"/>
              </a:lnSpc>
              <a:spcBef>
                <a:spcPts val="20"/>
              </a:spcBef>
            </a:pP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rims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must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made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hard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wax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like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inlay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waxes.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purpose: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1. </a:t>
            </a:r>
            <a:r>
              <a:rPr sz="1400" dirty="0">
                <a:latin typeface="Times New Roman"/>
                <a:cs typeface="Times New Roman"/>
              </a:rPr>
              <a:t>Because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 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carved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opposing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dentition.</a:t>
            </a:r>
            <a:endParaRPr sz="1400">
              <a:latin typeface="Times New Roman"/>
              <a:cs typeface="Times New Roman"/>
            </a:endParaRPr>
          </a:p>
          <a:p>
            <a:pPr marL="192405" marR="5080" indent="-180340">
              <a:lnSpc>
                <a:spcPct val="110000"/>
              </a:lnSpc>
              <a:spcBef>
                <a:spcPts val="1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2.</a:t>
            </a: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Because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most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them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hard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enough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support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over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period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hours</a:t>
            </a:r>
            <a:r>
              <a:rPr sz="1400" dirty="0">
                <a:latin typeface="Times New Roman"/>
                <a:cs typeface="Times New Roman"/>
              </a:rPr>
              <a:t> 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days.</a:t>
            </a:r>
            <a:endParaRPr sz="1400">
              <a:latin typeface="Times New Roman"/>
              <a:cs typeface="Times New Roman"/>
            </a:endParaRPr>
          </a:p>
          <a:p>
            <a:pPr marL="12700" marR="13335" indent="264795">
              <a:lnSpc>
                <a:spcPct val="110000"/>
              </a:lnSpc>
              <a:spcBef>
                <a:spcPts val="1010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construction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type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rim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consider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chair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side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procedure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rather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laboratory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procedure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because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corrected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clinic.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180"/>
              </a:spcBef>
            </a:pP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Mounting casts on</a:t>
            </a:r>
            <a:r>
              <a:rPr sz="1600" b="1" i="1" u="sng" spc="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600" b="1" i="1" u="sng" spc="-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articulator:</a:t>
            </a:r>
            <a:endParaRPr sz="1600">
              <a:latin typeface="Times New Roman"/>
              <a:cs typeface="Times New Roman"/>
            </a:endParaRPr>
          </a:p>
          <a:p>
            <a:pPr marL="12700" marR="5080" indent="309245" algn="just">
              <a:lnSpc>
                <a:spcPct val="110200"/>
              </a:lnSpc>
              <a:spcBef>
                <a:spcPts val="1015"/>
              </a:spcBef>
            </a:pPr>
            <a:r>
              <a:rPr sz="1400" spc="-5" dirty="0">
                <a:latin typeface="Times New Roman"/>
                <a:cs typeface="Times New Roman"/>
              </a:rPr>
              <a:t>Mounting the maxillary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mandibular casts on adjustable articulator in </a:t>
            </a:r>
            <a:r>
              <a:rPr sz="1400" spc="-10" dirty="0">
                <a:latin typeface="Times New Roman"/>
                <a:cs typeface="Times New Roman"/>
              </a:rPr>
              <a:t>same </a:t>
            </a:r>
            <a:r>
              <a:rPr sz="1400" spc="-5" dirty="0">
                <a:latin typeface="Times New Roman"/>
                <a:cs typeface="Times New Roman"/>
              </a:rPr>
              <a:t> relationship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they </a:t>
            </a:r>
            <a:r>
              <a:rPr sz="1400" spc="5" dirty="0">
                <a:latin typeface="Times New Roman"/>
                <a:cs typeface="Times New Roman"/>
              </a:rPr>
              <a:t>are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the patient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using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5" dirty="0">
                <a:latin typeface="Times New Roman"/>
                <a:cs typeface="Times New Roman"/>
              </a:rPr>
              <a:t>face-bow </a:t>
            </a:r>
            <a:r>
              <a:rPr sz="1400" spc="-5" dirty="0">
                <a:latin typeface="Times New Roman"/>
                <a:cs typeface="Times New Roman"/>
              </a:rPr>
              <a:t>transfer and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accurate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centric occlusal relationship </a:t>
            </a:r>
            <a:r>
              <a:rPr sz="1400" dirty="0">
                <a:latin typeface="Times New Roman"/>
                <a:cs typeface="Times New Roman"/>
              </a:rPr>
              <a:t>record </a:t>
            </a:r>
            <a:r>
              <a:rPr sz="1400" spc="-5" dirty="0">
                <a:latin typeface="Times New Roman"/>
                <a:cs typeface="Times New Roman"/>
              </a:rPr>
              <a:t>on accurate record bases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10" dirty="0">
                <a:latin typeface="Times New Roman"/>
                <a:cs typeface="Times New Roman"/>
              </a:rPr>
              <a:t>establish </a:t>
            </a:r>
            <a:r>
              <a:rPr sz="1400" spc="-5" dirty="0">
                <a:latin typeface="Times New Roman"/>
                <a:cs typeface="Times New Roman"/>
              </a:rPr>
              <a:t>correct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vertical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dimension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195"/>
              </a:spcBef>
            </a:pP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Arrangement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artificial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teeth</a:t>
            </a:r>
            <a:r>
              <a:rPr sz="1600" b="1" i="1" u="sng" spc="1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16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the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opposing</a:t>
            </a:r>
            <a:r>
              <a:rPr sz="1600" b="1" i="1" u="sng" spc="3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cast:</a:t>
            </a:r>
            <a:endParaRPr sz="1600">
              <a:latin typeface="Times New Roman"/>
              <a:cs typeface="Times New Roman"/>
            </a:endParaRPr>
          </a:p>
          <a:p>
            <a:pPr marL="12700" marR="5715" indent="398780" algn="just">
              <a:lnSpc>
                <a:spcPts val="1610"/>
              </a:lnSpc>
              <a:spcBef>
                <a:spcPts val="285"/>
              </a:spcBef>
            </a:pPr>
            <a:r>
              <a:rPr sz="1400" dirty="0">
                <a:latin typeface="Times New Roman"/>
                <a:cs typeface="Times New Roman"/>
              </a:rPr>
              <a:t>Before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arrangement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 base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r>
              <a:rPr sz="1400" spc="-5" dirty="0">
                <a:latin typeface="Times New Roman"/>
                <a:cs typeface="Times New Roman"/>
              </a:rPr>
              <a:t> the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jaw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 </a:t>
            </a:r>
            <a:r>
              <a:rPr sz="1400" dirty="0">
                <a:latin typeface="Times New Roman"/>
                <a:cs typeface="Times New Roman"/>
              </a:rPr>
              <a:t> record </a:t>
            </a:r>
            <a:r>
              <a:rPr sz="1400" spc="-5" dirty="0">
                <a:latin typeface="Times New Roman"/>
                <a:cs typeface="Times New Roman"/>
              </a:rPr>
              <a:t>has been made must first be removed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discarded (by heating the acrylic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resin over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properly adjusted burner and using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pliers to remove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softened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 away </a:t>
            </a:r>
            <a:r>
              <a:rPr sz="1400" spc="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metal </a:t>
            </a:r>
            <a:r>
              <a:rPr sz="1400" dirty="0">
                <a:latin typeface="Times New Roman"/>
                <a:cs typeface="Times New Roman"/>
              </a:rPr>
              <a:t>framework) </a:t>
            </a:r>
            <a:r>
              <a:rPr sz="1400" spc="-5" dirty="0">
                <a:latin typeface="Times New Roman"/>
                <a:cs typeface="Times New Roman"/>
              </a:rPr>
              <a:t>unless metal bases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part of denture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framework, </a:t>
            </a:r>
            <a:r>
              <a:rPr sz="1400" dirty="0">
                <a:latin typeface="Times New Roman"/>
                <a:cs typeface="Times New Roman"/>
              </a:rPr>
              <a:t>or heat-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polymerized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acrylic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bases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were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825"/>
              </a:lnSpc>
            </a:pP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Principles</a:t>
            </a:r>
            <a:r>
              <a:rPr sz="16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that</a:t>
            </a:r>
            <a:r>
              <a:rPr sz="16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should</a:t>
            </a:r>
            <a:r>
              <a:rPr sz="16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be</a:t>
            </a:r>
            <a:r>
              <a:rPr sz="16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taken</a:t>
            </a:r>
            <a:r>
              <a:rPr sz="16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during</a:t>
            </a:r>
            <a:r>
              <a:rPr sz="16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arrangement</a:t>
            </a:r>
            <a:r>
              <a:rPr sz="16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6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artificial</a:t>
            </a:r>
            <a:r>
              <a:rPr sz="16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teeth:</a:t>
            </a:r>
            <a:endParaRPr sz="1600">
              <a:latin typeface="Times New Roman"/>
              <a:cs typeface="Times New Roman"/>
            </a:endParaRPr>
          </a:p>
          <a:p>
            <a:pPr marL="192405" marR="5715" indent="-180340" algn="just">
              <a:lnSpc>
                <a:spcPct val="110300"/>
              </a:lnSpc>
              <a:spcBef>
                <a:spcPts val="100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1.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general, the same </a:t>
            </a:r>
            <a:r>
              <a:rPr sz="1400" dirty="0">
                <a:latin typeface="Times New Roman"/>
                <a:cs typeface="Times New Roman"/>
              </a:rPr>
              <a:t>rules </a:t>
            </a:r>
            <a:r>
              <a:rPr sz="1400" spc="-5" dirty="0">
                <a:latin typeface="Times New Roman"/>
                <a:cs typeface="Times New Roman"/>
              </a:rPr>
              <a:t>which apply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complete dentures also </a:t>
            </a:r>
            <a:r>
              <a:rPr sz="1400" dirty="0">
                <a:latin typeface="Times New Roman"/>
                <a:cs typeface="Times New Roman"/>
              </a:rPr>
              <a:t>apply to </a:t>
            </a:r>
            <a:r>
              <a:rPr sz="1400" spc="-5" dirty="0">
                <a:latin typeface="Times New Roman"/>
                <a:cs typeface="Times New Roman"/>
              </a:rPr>
              <a:t>partial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regard </a:t>
            </a:r>
            <a:r>
              <a:rPr sz="1400" dirty="0">
                <a:latin typeface="Times New Roman"/>
                <a:cs typeface="Times New Roman"/>
              </a:rPr>
              <a:t>to the </a:t>
            </a:r>
            <a:r>
              <a:rPr sz="1400" spc="-5" dirty="0">
                <a:latin typeface="Times New Roman"/>
                <a:cs typeface="Times New Roman"/>
              </a:rPr>
              <a:t>arrangement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posterior artificial teeth, however, since </a:t>
            </a:r>
            <a:r>
              <a:rPr sz="1400" dirty="0">
                <a:latin typeface="Times New Roman"/>
                <a:cs typeface="Times New Roman"/>
              </a:rPr>
              <a:t> the </a:t>
            </a:r>
            <a:r>
              <a:rPr sz="1400" spc="-5" dirty="0">
                <a:latin typeface="Times New Roman"/>
                <a:cs typeface="Times New Roman"/>
              </a:rPr>
              <a:t>occlusal surfaces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most natural teeth have been altered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wear, artificial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 should be altered with suitable stones and acrylic burs so that they will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properly intercuspate with the natural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teeth. </a:t>
            </a:r>
            <a:r>
              <a:rPr sz="1400" dirty="0">
                <a:latin typeface="Times New Roman"/>
                <a:cs typeface="Times New Roman"/>
              </a:rPr>
              <a:t>So </a:t>
            </a:r>
            <a:r>
              <a:rPr sz="1400" spc="-5" dirty="0">
                <a:latin typeface="Times New Roman"/>
                <a:cs typeface="Times New Roman"/>
              </a:rPr>
              <a:t>it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was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preferring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use resin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since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easily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modified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reshaped.</a:t>
            </a:r>
            <a:endParaRPr sz="1400">
              <a:latin typeface="Times New Roman"/>
              <a:cs typeface="Times New Roman"/>
            </a:endParaRPr>
          </a:p>
          <a:p>
            <a:pPr marL="192405" marR="8255" indent="-180340" algn="just">
              <a:lnSpc>
                <a:spcPct val="110000"/>
              </a:lnSpc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2. </a:t>
            </a:r>
            <a:r>
              <a:rPr sz="1400" spc="-5" dirty="0">
                <a:latin typeface="Times New Roman"/>
                <a:cs typeface="Times New Roman"/>
              </a:rPr>
              <a:t>The teeth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usually </a:t>
            </a:r>
            <a:r>
              <a:rPr sz="1400" dirty="0">
                <a:latin typeface="Times New Roman"/>
                <a:cs typeface="Times New Roman"/>
              </a:rPr>
              <a:t>arranged </a:t>
            </a:r>
            <a:r>
              <a:rPr sz="1400" spc="-5" dirty="0">
                <a:latin typeface="Times New Roman"/>
                <a:cs typeface="Times New Roman"/>
              </a:rPr>
              <a:t>for intercuspation with the opposing teeth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normal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cuspal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relationship.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Whenever possible,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mesiobuccal cusp</a:t>
            </a:r>
            <a:r>
              <a:rPr sz="1400" dirty="0">
                <a:latin typeface="Times New Roman"/>
                <a:cs typeface="Times New Roman"/>
              </a:rPr>
              <a:t> of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maxillary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first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molar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located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buccal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groove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6416" y="7898784"/>
            <a:ext cx="5981700" cy="1356360"/>
            <a:chOff x="896416" y="7898784"/>
            <a:chExt cx="5981700" cy="13563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52693" y="7898784"/>
              <a:ext cx="2330207" cy="126513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2511" y="7907998"/>
              <a:ext cx="2240239" cy="118570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570988" y="7906511"/>
              <a:ext cx="2243455" cy="1188720"/>
            </a:xfrm>
            <a:custGeom>
              <a:avLst/>
              <a:gdLst/>
              <a:ahLst/>
              <a:cxnLst/>
              <a:rect l="l" t="t" r="r" b="b"/>
              <a:pathLst>
                <a:path w="2243454" h="1188720">
                  <a:moveTo>
                    <a:pt x="0" y="1188720"/>
                  </a:moveTo>
                  <a:lnTo>
                    <a:pt x="2243328" y="1188720"/>
                  </a:lnTo>
                  <a:lnTo>
                    <a:pt x="2243328" y="0"/>
                  </a:lnTo>
                  <a:lnTo>
                    <a:pt x="0" y="0"/>
                  </a:lnTo>
                  <a:lnTo>
                    <a:pt x="0" y="118872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635355"/>
            <a:ext cx="5970905" cy="284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5080" algn="just">
              <a:lnSpc>
                <a:spcPct val="1104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mandibular first molar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all other teeth </a:t>
            </a:r>
            <a:r>
              <a:rPr sz="1400" dirty="0">
                <a:latin typeface="Times New Roman"/>
                <a:cs typeface="Times New Roman"/>
              </a:rPr>
              <a:t>arranged </a:t>
            </a:r>
            <a:r>
              <a:rPr sz="1400" spc="-5" dirty="0">
                <a:latin typeface="Times New Roman"/>
                <a:cs typeface="Times New Roman"/>
              </a:rPr>
              <a:t>accordingly. </a:t>
            </a:r>
            <a:r>
              <a:rPr sz="1400" spc="5" dirty="0">
                <a:latin typeface="Times New Roman"/>
                <a:cs typeface="Times New Roman"/>
              </a:rPr>
              <a:t>However,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classic relationship is not essential to good function and, </a:t>
            </a:r>
            <a:r>
              <a:rPr sz="1400" dirty="0">
                <a:latin typeface="Times New Roman"/>
                <a:cs typeface="Times New Roman"/>
              </a:rPr>
              <a:t>of course, </a:t>
            </a:r>
            <a:r>
              <a:rPr sz="1400" spc="-5" dirty="0">
                <a:latin typeface="Times New Roman"/>
                <a:cs typeface="Times New Roman"/>
              </a:rPr>
              <a:t>cannot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achieved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many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instances.</a:t>
            </a:r>
            <a:endParaRPr sz="1400">
              <a:latin typeface="Times New Roman"/>
              <a:cs typeface="Times New Roman"/>
            </a:endParaRPr>
          </a:p>
          <a:p>
            <a:pPr marL="192405" marR="6985" indent="-180340" algn="just">
              <a:lnSpc>
                <a:spcPct val="110000"/>
              </a:lnSpc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3. </a:t>
            </a:r>
            <a:r>
              <a:rPr sz="1400" spc="-5" dirty="0">
                <a:latin typeface="Times New Roman"/>
                <a:cs typeface="Times New Roman"/>
              </a:rPr>
              <a:t>Artificial posterior tooth </a:t>
            </a:r>
            <a:r>
              <a:rPr sz="1400" spc="-10" dirty="0">
                <a:latin typeface="Times New Roman"/>
                <a:cs typeface="Times New Roman"/>
              </a:rPr>
              <a:t>forms </a:t>
            </a:r>
            <a:r>
              <a:rPr sz="1400" spc="-5" dirty="0">
                <a:latin typeface="Times New Roman"/>
                <a:cs typeface="Times New Roman"/>
              </a:rPr>
              <a:t>should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selected to restore the space and </a:t>
            </a:r>
            <a:r>
              <a:rPr sz="1400" spc="-10" dirty="0">
                <a:latin typeface="Times New Roman"/>
                <a:cs typeface="Times New Roman"/>
              </a:rPr>
              <a:t>fulfill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esthetic demands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missing dentition. Manufactured tooth forms usually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required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modification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satisfactorily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articulate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opposing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dentition.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92405" marR="12065" algn="just">
              <a:lnSpc>
                <a:spcPct val="110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original occlusal form, </a:t>
            </a:r>
            <a:r>
              <a:rPr sz="1400" dirty="0">
                <a:latin typeface="Times New Roman"/>
                <a:cs typeface="Times New Roman"/>
              </a:rPr>
              <a:t>therefore, </a:t>
            </a: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little importance in </a:t>
            </a:r>
            <a:r>
              <a:rPr sz="1400" spc="-10" dirty="0">
                <a:latin typeface="Times New Roman"/>
                <a:cs typeface="Times New Roman"/>
              </a:rPr>
              <a:t>forming </a:t>
            </a:r>
            <a:r>
              <a:rPr sz="1400" spc="-5" dirty="0">
                <a:latin typeface="Times New Roman"/>
                <a:cs typeface="Times New Roman"/>
              </a:rPr>
              <a:t>the posterior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removable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partial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denture.</a:t>
            </a:r>
            <a:endParaRPr sz="1400">
              <a:latin typeface="Times New Roman"/>
              <a:cs typeface="Times New Roman"/>
            </a:endParaRPr>
          </a:p>
          <a:p>
            <a:pPr marL="192405" marR="12065" indent="-180340" algn="just">
              <a:lnSpc>
                <a:spcPts val="1860"/>
              </a:lnSpc>
              <a:spcBef>
                <a:spcPts val="8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4.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artificial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must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contact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opposing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natural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dirty="0">
                <a:latin typeface="Times New Roman"/>
                <a:cs typeface="Times New Roman"/>
              </a:rPr>
              <a:t> 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prevent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their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extrusion.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5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5.</a:t>
            </a:r>
            <a:r>
              <a:rPr sz="14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There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broad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agreement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selection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posterior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narrow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(reduced</a:t>
            </a:r>
            <a:endParaRPr sz="1400">
              <a:latin typeface="Times New Roman"/>
              <a:cs typeface="Times New Roman"/>
            </a:endParaRPr>
          </a:p>
          <a:p>
            <a:pPr marL="192405" algn="just">
              <a:lnSpc>
                <a:spcPct val="1000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buccolingual)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occlusal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surfaces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desirable.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5253710"/>
            <a:ext cx="5969000" cy="261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179705" algn="just">
              <a:lnSpc>
                <a:spcPct val="11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posterior teeth in this distal extension </a:t>
            </a:r>
            <a:r>
              <a:rPr sz="1400" spc="5" dirty="0">
                <a:latin typeface="Times New Roman"/>
                <a:cs typeface="Times New Roman"/>
              </a:rPr>
              <a:t>have </a:t>
            </a:r>
            <a:r>
              <a:rPr sz="1400" spc="-5" dirty="0">
                <a:latin typeface="Times New Roman"/>
                <a:cs typeface="Times New Roman"/>
              </a:rPr>
              <a:t>been selected 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narrower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buccal-lingual width than the original teeth,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they </a:t>
            </a:r>
            <a:r>
              <a:rPr sz="1400" dirty="0">
                <a:latin typeface="Times New Roman"/>
                <a:cs typeface="Times New Roman"/>
              </a:rPr>
              <a:t>are placed </a:t>
            </a:r>
            <a:r>
              <a:rPr sz="1400" spc="-5" dirty="0">
                <a:latin typeface="Times New Roman"/>
                <a:cs typeface="Times New Roman"/>
              </a:rPr>
              <a:t>relative to 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primary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support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(buccal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shelf)</a:t>
            </a:r>
            <a:r>
              <a:rPr sz="1400" dirty="0">
                <a:latin typeface="Times New Roman"/>
                <a:cs typeface="Times New Roman"/>
              </a:rPr>
              <a:t> 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distribute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functional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load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most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anatomically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favorable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location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manner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reduces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leverage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effects.</a:t>
            </a:r>
            <a:endParaRPr sz="1400">
              <a:latin typeface="Times New Roman"/>
              <a:cs typeface="Times New Roman"/>
            </a:endParaRPr>
          </a:p>
          <a:p>
            <a:pPr marL="192405" marR="10160" indent="-180340" algn="just">
              <a:lnSpc>
                <a:spcPct val="110000"/>
              </a:lnSpc>
              <a:spcBef>
                <a:spcPts val="1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6. </a:t>
            </a:r>
            <a:r>
              <a:rPr sz="1400" spc="-5" dirty="0">
                <a:latin typeface="Times New Roman"/>
                <a:cs typeface="Times New Roman"/>
              </a:rPr>
              <a:t>Sometimes </a:t>
            </a:r>
            <a:r>
              <a:rPr sz="1400" dirty="0">
                <a:latin typeface="Times New Roman"/>
                <a:cs typeface="Times New Roman"/>
              </a:rPr>
              <a:t>a second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/or </a:t>
            </a:r>
            <a:r>
              <a:rPr sz="1400" spc="-5" dirty="0">
                <a:latin typeface="Times New Roman"/>
                <a:cs typeface="Times New Roman"/>
              </a:rPr>
              <a:t>third molar 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extracted in </a:t>
            </a:r>
            <a:r>
              <a:rPr sz="1400" dirty="0">
                <a:latin typeface="Times New Roman"/>
                <a:cs typeface="Times New Roman"/>
              </a:rPr>
              <a:t>an arch </a:t>
            </a:r>
            <a:r>
              <a:rPr sz="1400" spc="-5" dirty="0">
                <a:latin typeface="Times New Roman"/>
                <a:cs typeface="Times New Roman"/>
              </a:rPr>
              <a:t>opposing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removable partial denture to help decrease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length of the occlusal table and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thus</a:t>
            </a:r>
            <a:r>
              <a:rPr sz="1400" dirty="0">
                <a:latin typeface="Times New Roman"/>
                <a:cs typeface="Times New Roman"/>
              </a:rPr>
              <a:t> reduce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stress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free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10" dirty="0">
                <a:latin typeface="Times New Roman"/>
                <a:cs typeface="Times New Roman"/>
              </a:rPr>
              <a:t>end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extension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abutment.</a:t>
            </a:r>
            <a:endParaRPr sz="1400">
              <a:latin typeface="Times New Roman"/>
              <a:cs typeface="Times New Roman"/>
            </a:endParaRPr>
          </a:p>
          <a:p>
            <a:pPr marL="192405" marR="6350" indent="-180340" algn="just">
              <a:lnSpc>
                <a:spcPct val="110100"/>
              </a:lnSpc>
              <a:spcBef>
                <a:spcPts val="1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7. </a:t>
            </a:r>
            <a:r>
              <a:rPr sz="1400" spc="-5" dirty="0">
                <a:latin typeface="Times New Roman"/>
                <a:cs typeface="Times New Roman"/>
              </a:rPr>
              <a:t>Artificial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posterior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not</a:t>
            </a:r>
            <a:r>
              <a:rPr sz="1400" dirty="0">
                <a:latin typeface="Times New Roman"/>
                <a:cs typeface="Times New Roman"/>
              </a:rPr>
              <a:t> 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arranged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farther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distally</a:t>
            </a:r>
            <a:r>
              <a:rPr sz="1400" dirty="0">
                <a:latin typeface="Times New Roman"/>
                <a:cs typeface="Times New Roman"/>
              </a:rPr>
              <a:t> than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beginning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sharp upward incline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mandibular residual ridge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over 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retromolar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pad.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do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would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have</a:t>
            </a:r>
            <a:r>
              <a:rPr sz="1400" dirty="0">
                <a:latin typeface="Times New Roman"/>
                <a:cs typeface="Times New Roman"/>
              </a:rPr>
              <a:t> 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effect</a:t>
            </a:r>
            <a:r>
              <a:rPr sz="1400" dirty="0">
                <a:latin typeface="Times New Roman"/>
                <a:cs typeface="Times New Roman"/>
              </a:rPr>
              <a:t> 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shunting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anteriorly.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18583" y="3643816"/>
            <a:ext cx="2934335" cy="1624965"/>
            <a:chOff x="2418583" y="3643816"/>
            <a:chExt cx="2934335" cy="162496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8583" y="3643816"/>
              <a:ext cx="2933709" cy="162471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8399" y="3652987"/>
              <a:ext cx="2838137" cy="154537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436875" y="3651504"/>
              <a:ext cx="2847340" cy="1548765"/>
            </a:xfrm>
            <a:custGeom>
              <a:avLst/>
              <a:gdLst/>
              <a:ahLst/>
              <a:cxnLst/>
              <a:rect l="l" t="t" r="r" b="b"/>
              <a:pathLst>
                <a:path w="2847340" h="1548764">
                  <a:moveTo>
                    <a:pt x="0" y="1548384"/>
                  </a:moveTo>
                  <a:lnTo>
                    <a:pt x="2846831" y="1548384"/>
                  </a:lnTo>
                  <a:lnTo>
                    <a:pt x="2846831" y="0"/>
                  </a:lnTo>
                  <a:lnTo>
                    <a:pt x="0" y="0"/>
                  </a:lnTo>
                  <a:lnTo>
                    <a:pt x="0" y="154838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35355"/>
            <a:ext cx="5971540" cy="8491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12065" indent="179705" algn="just">
              <a:lnSpc>
                <a:spcPct val="1104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Mandibular posterior teeth should not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arranged distal to the upward incline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(ascending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ramus)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residual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ridge.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molar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placed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just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anterior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mark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designating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beginning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incline.</a:t>
            </a:r>
            <a:endParaRPr sz="1400">
              <a:latin typeface="Times New Roman"/>
              <a:cs typeface="Times New Roman"/>
            </a:endParaRPr>
          </a:p>
          <a:p>
            <a:pPr marL="192405" marR="5080" indent="-180340" algn="just">
              <a:lnSpc>
                <a:spcPct val="110000"/>
              </a:lnSpc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8. </a:t>
            </a:r>
            <a:r>
              <a:rPr sz="1400" spc="-5" dirty="0">
                <a:latin typeface="Times New Roman"/>
                <a:cs typeface="Times New Roman"/>
              </a:rPr>
              <a:t>Sometime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necessary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select teeth other than those lost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patient. </a:t>
            </a:r>
            <a:r>
              <a:rPr sz="1400" dirty="0">
                <a:latin typeface="Times New Roman"/>
                <a:cs typeface="Times New Roman"/>
              </a:rPr>
              <a:t> For </a:t>
            </a:r>
            <a:r>
              <a:rPr sz="1400" spc="-5" dirty="0">
                <a:latin typeface="Times New Roman"/>
                <a:cs typeface="Times New Roman"/>
              </a:rPr>
              <a:t>example,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artificial second premolar and first molar may </a:t>
            </a:r>
            <a:r>
              <a:rPr sz="1400" spc="5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indicated for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occupied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molars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(first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second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molars).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Fewer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smaller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endParaRPr sz="1400">
              <a:latin typeface="Times New Roman"/>
              <a:cs typeface="Times New Roman"/>
            </a:endParaRPr>
          </a:p>
          <a:p>
            <a:pPr marL="192405" marR="7620" algn="just">
              <a:lnSpc>
                <a:spcPct val="1100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often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necessary</a:t>
            </a:r>
            <a:r>
              <a:rPr sz="1400" dirty="0">
                <a:latin typeface="Times New Roman"/>
                <a:cs typeface="Times New Roman"/>
              </a:rPr>
              <a:t> 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bounded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edentulous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because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abutments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drifted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toward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another.</a:t>
            </a:r>
            <a:endParaRPr sz="1400">
              <a:latin typeface="Times New Roman"/>
              <a:cs typeface="Times New Roman"/>
            </a:endParaRPr>
          </a:p>
          <a:p>
            <a:pPr marL="192405" indent="-180340" algn="just">
              <a:lnSpc>
                <a:spcPct val="100000"/>
              </a:lnSpc>
              <a:spcBef>
                <a:spcPts val="170"/>
              </a:spcBef>
            </a:pPr>
            <a:r>
              <a:rPr sz="1400" b="1" dirty="0">
                <a:solidFill>
                  <a:srgbClr val="000099"/>
                </a:solidFill>
                <a:latin typeface="Times New Roman"/>
                <a:cs typeface="Times New Roman"/>
              </a:rPr>
              <a:t>9.</a:t>
            </a: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Esthetic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often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factor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  the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selection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partial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dentures.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92405" marR="8255" algn="just">
              <a:lnSpc>
                <a:spcPct val="1101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artificial teeth must be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least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long occlusogingivally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abutment teeth to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prevent unwanted display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denture base material. This is particularly important </a:t>
            </a:r>
            <a:r>
              <a:rPr sz="1400" dirty="0">
                <a:latin typeface="Times New Roman"/>
                <a:cs typeface="Times New Roman"/>
              </a:rPr>
              <a:t> on </a:t>
            </a:r>
            <a:r>
              <a:rPr sz="1400" spc="-5" dirty="0">
                <a:latin typeface="Times New Roman"/>
                <a:cs typeface="Times New Roman"/>
              </a:rPr>
              <a:t>maxillary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partial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dentures.</a:t>
            </a:r>
            <a:endParaRPr sz="1400">
              <a:latin typeface="Times New Roman"/>
              <a:cs typeface="Times New Roman"/>
            </a:endParaRPr>
          </a:p>
          <a:p>
            <a:pPr marL="192405" indent="-180340" algn="just">
              <a:lnSpc>
                <a:spcPct val="100000"/>
              </a:lnSpc>
              <a:spcBef>
                <a:spcPts val="165"/>
              </a:spcBef>
            </a:pP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10.</a:t>
            </a:r>
            <a:r>
              <a:rPr sz="1400" b="1" spc="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Anterior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removable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partial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dentures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concerned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primarily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endParaRPr sz="1400">
              <a:latin typeface="Times New Roman"/>
              <a:cs typeface="Times New Roman"/>
            </a:endParaRPr>
          </a:p>
          <a:p>
            <a:pPr marL="192405" marR="9525" algn="just">
              <a:lnSpc>
                <a:spcPct val="1100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esthetics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function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incising.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These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best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arranged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present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because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added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appointment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try-in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would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necessary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5" dirty="0">
                <a:latin typeface="Times New Roman"/>
                <a:cs typeface="Times New Roman"/>
              </a:rPr>
              <a:t> way.</a:t>
            </a:r>
            <a:endParaRPr sz="1400">
              <a:latin typeface="Times New Roman"/>
              <a:cs typeface="Times New Roman"/>
            </a:endParaRPr>
          </a:p>
          <a:p>
            <a:pPr marL="192405" marR="7620" indent="-180340" algn="just">
              <a:lnSpc>
                <a:spcPct val="110000"/>
              </a:lnSpc>
            </a:pP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11. </a:t>
            </a:r>
            <a:r>
              <a:rPr sz="1400" spc="-5" dirty="0">
                <a:latin typeface="Times New Roman"/>
                <a:cs typeface="Times New Roman"/>
              </a:rPr>
              <a:t>Anterior artificial teeth should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matched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closely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possible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adjacent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natural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fixed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restorations.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matching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process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accomplished</a:t>
            </a:r>
            <a:endParaRPr sz="1400">
              <a:latin typeface="Times New Roman"/>
              <a:cs typeface="Times New Roman"/>
            </a:endParaRPr>
          </a:p>
          <a:p>
            <a:pPr marL="192405" marR="5715" algn="just">
              <a:lnSpc>
                <a:spcPct val="110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using natural light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should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10" dirty="0">
                <a:latin typeface="Times New Roman"/>
                <a:cs typeface="Times New Roman"/>
              </a:rPr>
              <a:t>completed as </a:t>
            </a:r>
            <a:r>
              <a:rPr sz="1400" dirty="0">
                <a:latin typeface="Times New Roman"/>
                <a:cs typeface="Times New Roman"/>
              </a:rPr>
              <a:t>quickly as </a:t>
            </a:r>
            <a:r>
              <a:rPr sz="1400" spc="-5" dirty="0">
                <a:latin typeface="Times New Roman"/>
                <a:cs typeface="Times New Roman"/>
              </a:rPr>
              <a:t>possible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prevent eye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fatigue.</a:t>
            </a:r>
            <a:endParaRPr sz="1400">
              <a:latin typeface="Times New Roman"/>
              <a:cs typeface="Times New Roman"/>
            </a:endParaRPr>
          </a:p>
          <a:p>
            <a:pPr marL="192405" indent="-180340" algn="just">
              <a:lnSpc>
                <a:spcPct val="100000"/>
              </a:lnSpc>
              <a:spcBef>
                <a:spcPts val="170"/>
              </a:spcBef>
            </a:pP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12.</a:t>
            </a:r>
            <a:r>
              <a:rPr sz="1400" b="1" spc="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selection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partial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replacing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anterior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essentially</a:t>
            </a:r>
            <a:endParaRPr sz="1400">
              <a:latin typeface="Times New Roman"/>
              <a:cs typeface="Times New Roman"/>
            </a:endParaRPr>
          </a:p>
          <a:p>
            <a:pPr marL="192405" marR="13335" algn="just">
              <a:lnSpc>
                <a:spcPct val="1100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anterior tooth selection for complete dentures. The shade and </a:t>
            </a:r>
            <a:r>
              <a:rPr sz="1400" spc="-10" dirty="0">
                <a:latin typeface="Times New Roman"/>
                <a:cs typeface="Times New Roman"/>
              </a:rPr>
              <a:t>mold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selected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match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remaining teeth and /or compliment the patient feature.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Arrangement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anterior teeth for partial dentures follows the same principles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arrangement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anterior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dentures.</a:t>
            </a:r>
            <a:endParaRPr sz="1400">
              <a:latin typeface="Times New Roman"/>
              <a:cs typeface="Times New Roman"/>
            </a:endParaRPr>
          </a:p>
          <a:p>
            <a:pPr marL="192405" marR="8255" indent="-180340" algn="just">
              <a:lnSpc>
                <a:spcPct val="110100"/>
              </a:lnSpc>
              <a:spcBef>
                <a:spcPts val="15"/>
              </a:spcBef>
            </a:pP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13. </a:t>
            </a:r>
            <a:r>
              <a:rPr sz="1400" spc="-5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general </a:t>
            </a:r>
            <a:r>
              <a:rPr sz="1400" spc="-5" dirty="0">
                <a:latin typeface="Times New Roman"/>
                <a:cs typeface="Times New Roman"/>
              </a:rPr>
              <a:t>rule, the most difficult part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arranging anterior denture teeth </a:t>
            </a:r>
            <a:r>
              <a:rPr sz="1400" spc="-1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 directly </a:t>
            </a:r>
            <a:r>
              <a:rPr sz="1400" dirty="0">
                <a:latin typeface="Times New Roman"/>
                <a:cs typeface="Times New Roman"/>
              </a:rPr>
              <a:t>related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loss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restorative space. Unless anterior teeth are replaced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immediately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following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their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extraction,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natural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adjacent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will either drift or tilt into the space. The drifting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tilting produces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noticeable </a:t>
            </a:r>
            <a:r>
              <a:rPr sz="1400" dirty="0">
                <a:latin typeface="Times New Roman"/>
                <a:cs typeface="Times New Roman"/>
              </a:rPr>
              <a:t> decrease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restorative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forces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selection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</a:t>
            </a:r>
            <a:r>
              <a:rPr sz="1400" dirty="0">
                <a:latin typeface="Times New Roman"/>
                <a:cs typeface="Times New Roman"/>
              </a:rPr>
              <a:t> or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prosthetic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narrower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their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natural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counterparts.</a:t>
            </a:r>
            <a:endParaRPr sz="1400">
              <a:latin typeface="Times New Roman"/>
              <a:cs typeface="Times New Roman"/>
            </a:endParaRPr>
          </a:p>
          <a:p>
            <a:pPr marL="192405" indent="43815" algn="just">
              <a:lnSpc>
                <a:spcPct val="100000"/>
              </a:lnSpc>
              <a:spcBef>
                <a:spcPts val="170"/>
              </a:spcBef>
            </a:pPr>
            <a:r>
              <a:rPr sz="14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During</a:t>
            </a:r>
            <a:r>
              <a:rPr sz="1400" b="1" i="1" u="sng" spc="3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400" b="1" i="1" u="sng" spc="3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mouth</a:t>
            </a:r>
            <a:r>
              <a:rPr sz="1400" b="1" i="1" u="sng" spc="3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preparation</a:t>
            </a:r>
            <a:r>
              <a:rPr sz="1400" b="1" i="1" u="sng" spc="3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appointment</a:t>
            </a:r>
            <a:r>
              <a:rPr sz="1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,</a:t>
            </a:r>
            <a:r>
              <a:rPr sz="1400" b="1" spc="3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attempt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have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been</a:t>
            </a:r>
            <a:endParaRPr sz="1400">
              <a:latin typeface="Times New Roman"/>
              <a:cs typeface="Times New Roman"/>
            </a:endParaRPr>
          </a:p>
          <a:p>
            <a:pPr marL="192405" marR="7620" algn="just">
              <a:lnSpc>
                <a:spcPct val="1102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made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regain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original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width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</a:t>
            </a:r>
            <a:r>
              <a:rPr sz="1400" dirty="0">
                <a:latin typeface="Times New Roman"/>
                <a:cs typeface="Times New Roman"/>
              </a:rPr>
              <a:t> by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reshaping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proximal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surfaces</a:t>
            </a:r>
            <a:r>
              <a:rPr sz="1400" dirty="0">
                <a:latin typeface="Times New Roman"/>
                <a:cs typeface="Times New Roman"/>
              </a:rPr>
              <a:t> 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adjacent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teeth.</a:t>
            </a:r>
            <a:r>
              <a:rPr sz="1400" dirty="0">
                <a:latin typeface="Times New Roman"/>
                <a:cs typeface="Times New Roman"/>
              </a:rPr>
              <a:t> If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entire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width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cannot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 recovered,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consideration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dirty="0">
                <a:latin typeface="Times New Roman"/>
                <a:cs typeface="Times New Roman"/>
              </a:rPr>
              <a:t> 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dirty="0">
                <a:latin typeface="Times New Roman"/>
                <a:cs typeface="Times New Roman"/>
              </a:rPr>
              <a:t> 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overlapping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artificial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dirty="0">
                <a:latin typeface="Times New Roman"/>
                <a:cs typeface="Times New Roman"/>
              </a:rPr>
              <a:t> so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dirty="0">
                <a:latin typeface="Times New Roman"/>
                <a:cs typeface="Times New Roman"/>
              </a:rPr>
              <a:t> a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normal-sized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dirty="0">
                <a:latin typeface="Times New Roman"/>
                <a:cs typeface="Times New Roman"/>
              </a:rPr>
              <a:t> may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harmonize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dirty="0">
                <a:latin typeface="Times New Roman"/>
                <a:cs typeface="Times New Roman"/>
              </a:rPr>
              <a:t> 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patient’s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remaining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215642"/>
            <a:ext cx="5966460" cy="632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105"/>
              </a:spcBef>
            </a:pP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(a)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When an anterior tooth is lost, adjacent teeth often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drift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or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tip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into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space.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(b)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This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produces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noticeable decrease in restorative space and forces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selection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of a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replacement 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 that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 is</a:t>
            </a:r>
            <a:r>
              <a:rPr sz="1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 too</a:t>
            </a:r>
            <a:r>
              <a:rPr sz="1200" b="1" i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narrow.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898263"/>
            <a:ext cx="5970905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10000"/>
              </a:lnSpc>
              <a:spcBef>
                <a:spcPts val="100"/>
              </a:spcBef>
            </a:pPr>
            <a:r>
              <a:rPr sz="1200" i="1" spc="-10" dirty="0">
                <a:latin typeface="Arial"/>
                <a:cs typeface="Arial"/>
              </a:rPr>
              <a:t>(</a:t>
            </a:r>
            <a:r>
              <a:rPr sz="1200" b="1" i="1" spc="-10" dirty="0">
                <a:solidFill>
                  <a:srgbClr val="000099"/>
                </a:solidFill>
                <a:latin typeface="Times New Roman"/>
                <a:cs typeface="Times New Roman"/>
              </a:rPr>
              <a:t>a)</a:t>
            </a:r>
            <a:r>
              <a:rPr sz="1200" b="1" i="1" spc="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When</a:t>
            </a:r>
            <a:r>
              <a:rPr sz="1200" b="1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space</a:t>
            </a:r>
            <a:r>
              <a:rPr sz="1200" b="1" spc="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has</a:t>
            </a:r>
            <a:r>
              <a:rPr sz="1200" b="1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been</a:t>
            </a:r>
            <a:r>
              <a:rPr sz="1200" b="1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0099"/>
                </a:solidFill>
                <a:latin typeface="Times New Roman"/>
                <a:cs typeface="Times New Roman"/>
              </a:rPr>
              <a:t>lost,</a:t>
            </a:r>
            <a:r>
              <a:rPr sz="1200" b="1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reshaping</a:t>
            </a:r>
            <a:r>
              <a:rPr sz="1200" b="1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1200" b="1" spc="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adjacent</a:t>
            </a:r>
            <a:r>
              <a:rPr sz="1200" b="1" spc="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0099"/>
                </a:solidFill>
                <a:latin typeface="Times New Roman"/>
                <a:cs typeface="Times New Roman"/>
              </a:rPr>
              <a:t>teeth</a:t>
            </a:r>
            <a:r>
              <a:rPr sz="1200" b="1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1200" b="1" spc="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indicated.</a:t>
            </a:r>
            <a:r>
              <a:rPr sz="1200" b="1" spc="1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(b)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This</a:t>
            </a:r>
            <a:r>
              <a:rPr sz="1200" b="1" spc="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permits</a:t>
            </a:r>
            <a:r>
              <a:rPr sz="1200" b="1" spc="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1200" b="1" spc="-2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practitioner </a:t>
            </a:r>
            <a:r>
              <a:rPr sz="1200" b="1" dirty="0">
                <a:solidFill>
                  <a:srgbClr val="000099"/>
                </a:solidFill>
                <a:latin typeface="Times New Roman"/>
                <a:cs typeface="Times New Roman"/>
              </a:rPr>
              <a:t>to achieve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</a:t>
            </a:r>
            <a:r>
              <a:rPr sz="1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improved</a:t>
            </a:r>
            <a:r>
              <a:rPr sz="1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esthetic</a:t>
            </a:r>
            <a:r>
              <a:rPr sz="1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0099"/>
                </a:solidFill>
                <a:latin typeface="Times New Roman"/>
                <a:cs typeface="Times New Roman"/>
              </a:rPr>
              <a:t>result.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92405" marR="11430" indent="-180340" algn="just">
              <a:lnSpc>
                <a:spcPct val="110000"/>
              </a:lnSpc>
            </a:pPr>
            <a:r>
              <a:rPr sz="1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14.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maxillary </a:t>
            </a:r>
            <a:r>
              <a:rPr sz="1400" dirty="0">
                <a:latin typeface="Times New Roman"/>
                <a:cs typeface="Times New Roman"/>
              </a:rPr>
              <a:t>central </a:t>
            </a:r>
            <a:r>
              <a:rPr sz="1400" spc="-5" dirty="0">
                <a:latin typeface="Times New Roman"/>
                <a:cs typeface="Times New Roman"/>
              </a:rPr>
              <a:t>incisors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missing,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essential that these teeth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set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first.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allows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practitioner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reestablish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maxillary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midline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center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Laboratory</a:t>
            </a:r>
            <a:r>
              <a:rPr sz="1800" b="1" i="1" u="sng" spc="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procedure</a:t>
            </a:r>
            <a:r>
              <a:rPr sz="1800" b="1" i="1" u="sng" spc="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b="1" i="1" u="sng" spc="1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arrangement</a:t>
            </a:r>
            <a:r>
              <a:rPr sz="1800" b="1" i="1" u="sng" spc="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/>
                <a:cs typeface="Times New Roman"/>
              </a:rPr>
              <a:t>teeth:</a:t>
            </a:r>
            <a:endParaRPr sz="1800">
              <a:latin typeface="Times New Roman"/>
              <a:cs typeface="Times New Roman"/>
            </a:endParaRPr>
          </a:p>
          <a:p>
            <a:pPr marL="12700" marR="10160">
              <a:lnSpc>
                <a:spcPct val="110600"/>
              </a:lnSpc>
              <a:spcBef>
                <a:spcPts val="1015"/>
              </a:spcBef>
            </a:pP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Example:</a:t>
            </a:r>
            <a:r>
              <a:rPr sz="1600" b="1" i="1" spc="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arrangement</a:t>
            </a:r>
            <a:r>
              <a:rPr sz="1600" b="1" i="1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5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1600" b="1" i="1" spc="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artificial</a:t>
            </a:r>
            <a:r>
              <a:rPr sz="1600" b="1" i="1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teeth</a:t>
            </a:r>
            <a:r>
              <a:rPr sz="1600" b="1" i="1" spc="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for</a:t>
            </a:r>
            <a:r>
              <a:rPr sz="1600" b="1" i="1" spc="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chrome</a:t>
            </a:r>
            <a:r>
              <a:rPr sz="1600" b="1" i="1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cobalt</a:t>
            </a:r>
            <a:r>
              <a:rPr sz="1600" b="1" i="1" spc="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removable </a:t>
            </a:r>
            <a:r>
              <a:rPr sz="1600" b="1" i="1" spc="-3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partial</a:t>
            </a:r>
            <a:r>
              <a:rPr sz="1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denture</a:t>
            </a:r>
            <a:r>
              <a:rPr sz="1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in</a:t>
            </a:r>
            <a:r>
              <a:rPr sz="1600" b="1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case</a:t>
            </a:r>
            <a:r>
              <a:rPr sz="1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of class</a:t>
            </a:r>
            <a:r>
              <a:rPr sz="1600" b="1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II</a:t>
            </a:r>
            <a:r>
              <a:rPr sz="1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(missing</a:t>
            </a:r>
            <a:r>
              <a:rPr sz="1600" b="1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first</a:t>
            </a:r>
            <a:r>
              <a:rPr sz="1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and</a:t>
            </a:r>
            <a:r>
              <a:rPr sz="1600" b="1" i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second</a:t>
            </a:r>
            <a:r>
              <a:rPr sz="1600" b="1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molars):</a:t>
            </a:r>
            <a:endParaRPr sz="1600">
              <a:latin typeface="Times New Roman"/>
              <a:cs typeface="Times New Roman"/>
            </a:endParaRPr>
          </a:p>
          <a:p>
            <a:pPr marL="192405" marR="5080" indent="-180340">
              <a:lnSpc>
                <a:spcPct val="110900"/>
              </a:lnSpc>
              <a:spcBef>
                <a:spcPts val="1085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selected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mandibular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partial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fill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existing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192405" marR="12700" indent="-180340">
              <a:lnSpc>
                <a:spcPct val="110700"/>
              </a:lnSpc>
              <a:spcBef>
                <a:spcPts val="85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partial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denture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framework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placed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stabilized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wax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while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4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incisal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1mm.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will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open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articulator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1mm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 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incisal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table.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52490" y="694854"/>
            <a:ext cx="5919470" cy="1521460"/>
            <a:chOff x="952490" y="694854"/>
            <a:chExt cx="5919470" cy="15214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2490" y="694854"/>
              <a:ext cx="5919234" cy="15211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2311" y="705611"/>
              <a:ext cx="5829299" cy="14401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70787" y="704087"/>
              <a:ext cx="5832475" cy="1443355"/>
            </a:xfrm>
            <a:custGeom>
              <a:avLst/>
              <a:gdLst/>
              <a:ahLst/>
              <a:cxnLst/>
              <a:rect l="l" t="t" r="r" b="b"/>
              <a:pathLst>
                <a:path w="5832475" h="1443355">
                  <a:moveTo>
                    <a:pt x="0" y="1443227"/>
                  </a:moveTo>
                  <a:lnTo>
                    <a:pt x="5832348" y="1443227"/>
                  </a:lnTo>
                  <a:lnTo>
                    <a:pt x="5832348" y="0"/>
                  </a:lnTo>
                  <a:lnTo>
                    <a:pt x="0" y="0"/>
                  </a:lnTo>
                  <a:lnTo>
                    <a:pt x="0" y="144322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161272" y="3073840"/>
            <a:ext cx="5450205" cy="1824989"/>
            <a:chOff x="1161272" y="3073840"/>
            <a:chExt cx="5450205" cy="1824989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1272" y="3073840"/>
              <a:ext cx="5449854" cy="182436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1099" y="3084576"/>
              <a:ext cx="5359908" cy="17434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179575" y="3083052"/>
              <a:ext cx="5363210" cy="1746885"/>
            </a:xfrm>
            <a:custGeom>
              <a:avLst/>
              <a:gdLst/>
              <a:ahLst/>
              <a:cxnLst/>
              <a:rect l="l" t="t" r="r" b="b"/>
              <a:pathLst>
                <a:path w="5363209" h="1746885">
                  <a:moveTo>
                    <a:pt x="0" y="1746503"/>
                  </a:moveTo>
                  <a:lnTo>
                    <a:pt x="5362956" y="1746503"/>
                  </a:lnTo>
                  <a:lnTo>
                    <a:pt x="5362956" y="0"/>
                  </a:lnTo>
                  <a:lnTo>
                    <a:pt x="0" y="0"/>
                  </a:lnTo>
                  <a:lnTo>
                    <a:pt x="0" y="174650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46023"/>
            <a:ext cx="596900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10800"/>
              </a:lnSpc>
              <a:spcBef>
                <a:spcPts val="100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first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molar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into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position.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gingival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side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dirty="0">
                <a:latin typeface="Times New Roman"/>
                <a:cs typeface="Times New Roman"/>
              </a:rPr>
              <a:t> need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reduced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but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“hollow-ground”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preserve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facial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surface.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595852"/>
            <a:ext cx="5967095" cy="12039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2405" marR="5080" indent="-180340" algn="just">
              <a:lnSpc>
                <a:spcPct val="110400"/>
              </a:lnSpc>
              <a:spcBef>
                <a:spcPts val="105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3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Adapt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grinding the </a:t>
            </a:r>
            <a:r>
              <a:rPr sz="1400" dirty="0">
                <a:latin typeface="Times New Roman"/>
                <a:cs typeface="Times New Roman"/>
              </a:rPr>
              <a:t>mesial </a:t>
            </a:r>
            <a:r>
              <a:rPr sz="1400" spc="-5" dirty="0">
                <a:latin typeface="Times New Roman"/>
                <a:cs typeface="Times New Roman"/>
              </a:rPr>
              <a:t>surfaces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first molar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so that they </a:t>
            </a:r>
            <a:r>
              <a:rPr sz="1400" dirty="0">
                <a:latin typeface="Times New Roman"/>
                <a:cs typeface="Times New Roman"/>
              </a:rPr>
              <a:t>fit </a:t>
            </a:r>
            <a:r>
              <a:rPr sz="1400" spc="-5" dirty="0">
                <a:latin typeface="Times New Roman"/>
                <a:cs typeface="Times New Roman"/>
              </a:rPr>
              <a:t>around </a:t>
            </a:r>
            <a:r>
              <a:rPr sz="1400" dirty="0">
                <a:latin typeface="Times New Roman"/>
                <a:cs typeface="Times New Roman"/>
              </a:rPr>
              <a:t> 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distal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minor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connector;</a:t>
            </a:r>
            <a:r>
              <a:rPr sz="1400" dirty="0">
                <a:latin typeface="Times New Roman"/>
                <a:cs typeface="Times New Roman"/>
              </a:rPr>
              <a:t> 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piece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articulating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paper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inserted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between the tooth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minor connector and the tooth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wiggled slightly. 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marks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then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reduced.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procedure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repeated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untilled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adapted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minor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connector.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05455" y="1403603"/>
            <a:ext cx="2941320" cy="218254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094232" y="5058155"/>
            <a:ext cx="6236335" cy="3822700"/>
            <a:chOff x="1094232" y="5058155"/>
            <a:chExt cx="6236335" cy="38227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232" y="5058155"/>
              <a:ext cx="6236208" cy="200101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34768" y="7089648"/>
              <a:ext cx="3282696" cy="179070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46023"/>
            <a:ext cx="596900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10800"/>
              </a:lnSpc>
              <a:spcBef>
                <a:spcPts val="100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buccal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cusp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tips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mandibular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first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molar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central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groove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opposing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tooth. </a:t>
            </a:r>
            <a:r>
              <a:rPr sz="1400" spc="-5" dirty="0">
                <a:latin typeface="Times New Roman"/>
                <a:cs typeface="Times New Roman"/>
              </a:rPr>
              <a:t>Check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make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lingual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cusps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tight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contact.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796896"/>
            <a:ext cx="5970270" cy="1200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5080" indent="-180340" algn="just">
              <a:lnSpc>
                <a:spcPct val="110200"/>
              </a:lnSpc>
              <a:spcBef>
                <a:spcPts val="95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After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been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properly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positioned,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incisal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returned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its original position and the occlusal surface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artificial </a:t>
            </a:r>
            <a:r>
              <a:rPr sz="1400" dirty="0">
                <a:latin typeface="Times New Roman"/>
                <a:cs typeface="Times New Roman"/>
              </a:rPr>
              <a:t>tooth </a:t>
            </a:r>
            <a:r>
              <a:rPr sz="1400" spc="-5" dirty="0">
                <a:latin typeface="Times New Roman"/>
                <a:cs typeface="Times New Roman"/>
              </a:rPr>
              <a:t>altered with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suitable stones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acrylic burs until the incisal pin touches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incisal table (the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occlusal</a:t>
            </a:r>
            <a:r>
              <a:rPr sz="1400" dirty="0">
                <a:latin typeface="Times New Roman"/>
                <a:cs typeface="Times New Roman"/>
              </a:rPr>
              <a:t> surface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altered</a:t>
            </a:r>
            <a:r>
              <a:rPr sz="1400" dirty="0">
                <a:latin typeface="Times New Roman"/>
                <a:cs typeface="Times New Roman"/>
              </a:rPr>
              <a:t> by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reducing</a:t>
            </a:r>
            <a:r>
              <a:rPr sz="1400" dirty="0">
                <a:latin typeface="Times New Roman"/>
                <a:cs typeface="Times New Roman"/>
              </a:rPr>
              <a:t> 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marked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articulating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paper).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574258"/>
            <a:ext cx="5967095" cy="1450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8255" indent="-180340" algn="just">
              <a:lnSpc>
                <a:spcPct val="110700"/>
              </a:lnSpc>
              <a:spcBef>
                <a:spcPts val="100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Then second molar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set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similar fashion. The second molar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checked for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occlusion. Note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occlusal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alteration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done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tooth.</a:t>
            </a:r>
            <a:endParaRPr sz="1400">
              <a:latin typeface="Times New Roman"/>
              <a:cs typeface="Times New Roman"/>
            </a:endParaRPr>
          </a:p>
          <a:p>
            <a:pPr marL="192405" marR="5080" indent="-180340" algn="just">
              <a:lnSpc>
                <a:spcPct val="110200"/>
              </a:lnSpc>
              <a:spcBef>
                <a:spcPts val="90"/>
              </a:spcBef>
            </a:pPr>
            <a:r>
              <a:rPr sz="1400" dirty="0">
                <a:solidFill>
                  <a:srgbClr val="C00000"/>
                </a:solidFill>
                <a:latin typeface="Symbol"/>
                <a:cs typeface="Symbol"/>
              </a:rPr>
              <a:t></a:t>
            </a:r>
            <a:r>
              <a:rPr sz="14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Spaces </a:t>
            </a:r>
            <a:r>
              <a:rPr sz="1400" spc="-5" dirty="0">
                <a:latin typeface="Times New Roman"/>
                <a:cs typeface="Times New Roman"/>
              </a:rPr>
              <a:t>between the mandibular posterior artificial teeth may </a:t>
            </a:r>
            <a:r>
              <a:rPr sz="1400" dirty="0">
                <a:latin typeface="Times New Roman"/>
                <a:cs typeface="Times New Roman"/>
              </a:rPr>
              <a:t>result </a:t>
            </a:r>
            <a:r>
              <a:rPr sz="1400" spc="-5" dirty="0">
                <a:latin typeface="Times New Roman"/>
                <a:cs typeface="Times New Roman"/>
              </a:rPr>
              <a:t>during their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anteroposterior placement. </a:t>
            </a: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spaces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usually dictated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maxillary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natural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teeth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are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considered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undesirable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unless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they</a:t>
            </a:r>
            <a:r>
              <a:rPr sz="1400" dirty="0">
                <a:latin typeface="Times New Roman"/>
                <a:cs typeface="Times New Roman"/>
              </a:rPr>
              <a:t> interfere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unreasonably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esthetics. Then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compromise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position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must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selected.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66060" y="1403603"/>
            <a:ext cx="2418588" cy="140055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0359" y="4021835"/>
            <a:ext cx="2188055" cy="156056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7" baseline="31746" dirty="0"/>
              <a:t>3rd</a:t>
            </a:r>
            <a:r>
              <a:rPr sz="1050" spc="172" baseline="31746" dirty="0"/>
              <a:t> </a:t>
            </a:r>
            <a:r>
              <a:rPr sz="1100" spc="-5" dirty="0"/>
              <a:t>year</a:t>
            </a:r>
            <a:r>
              <a:rPr sz="1100" spc="10" dirty="0"/>
              <a:t> </a:t>
            </a:r>
            <a:r>
              <a:rPr sz="1100" dirty="0"/>
              <a:t>/</a:t>
            </a:r>
            <a:r>
              <a:rPr sz="1100" spc="10" dirty="0"/>
              <a:t> </a:t>
            </a:r>
            <a:r>
              <a:rPr sz="1100" spc="-5" dirty="0"/>
              <a:t>College</a:t>
            </a:r>
            <a:r>
              <a:rPr sz="1100" spc="10" dirty="0"/>
              <a:t> </a:t>
            </a:r>
            <a:r>
              <a:rPr sz="1100" dirty="0"/>
              <a:t>of</a:t>
            </a:r>
            <a:r>
              <a:rPr sz="1100" spc="10" dirty="0"/>
              <a:t> </a:t>
            </a:r>
            <a:r>
              <a:rPr sz="1100" spc="-5" dirty="0"/>
              <a:t>Dentistry/University </a:t>
            </a:r>
            <a:r>
              <a:rPr sz="1100" dirty="0"/>
              <a:t>of</a:t>
            </a:r>
            <a:r>
              <a:rPr sz="1100" spc="5" dirty="0"/>
              <a:t> </a:t>
            </a:r>
            <a:r>
              <a:rPr sz="1100" spc="-5" dirty="0"/>
              <a:t>Baghdad</a:t>
            </a:r>
            <a:r>
              <a:rPr sz="1100" spc="15" dirty="0"/>
              <a:t> </a:t>
            </a:r>
            <a:r>
              <a:rPr sz="1100" spc="-5" dirty="0"/>
              <a:t>(2020-2021)</a:t>
            </a:r>
            <a:endParaRPr sz="11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  <a:spcBef>
                  <a:spcPts val="50"/>
                </a:spcBef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2101</Words>
  <Application>Microsoft Office PowerPoint</Application>
  <PresentationFormat>مخصص</PresentationFormat>
  <Paragraphs>94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Record Bases, Occlusion Rims, Mounting  and Arrangement of Teeth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Bases, Occlusion Rims, Mounting  and Arrangement of Teeth</dc:title>
  <dc:creator>FMH</dc:creator>
  <cp:lastModifiedBy>cccs</cp:lastModifiedBy>
  <cp:revision>2</cp:revision>
  <dcterms:created xsi:type="dcterms:W3CDTF">2021-11-18T20:10:15Z</dcterms:created>
  <dcterms:modified xsi:type="dcterms:W3CDTF">2023-04-14T10:20:15Z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2021-11-18T00:00:00Z</vt:filetime>
  </property>
</Properties>
</file>